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64" r:id="rId2"/>
  </p:sldMasterIdLst>
  <p:notesMasterIdLst>
    <p:notesMasterId r:id="rId18"/>
  </p:notesMasterIdLst>
  <p:sldIdLst>
    <p:sldId id="309" r:id="rId3"/>
    <p:sldId id="279" r:id="rId4"/>
    <p:sldId id="730" r:id="rId5"/>
    <p:sldId id="703" r:id="rId6"/>
    <p:sldId id="706" r:id="rId7"/>
    <p:sldId id="725" r:id="rId8"/>
    <p:sldId id="734" r:id="rId9"/>
    <p:sldId id="702" r:id="rId10"/>
    <p:sldId id="705" r:id="rId11"/>
    <p:sldId id="704" r:id="rId12"/>
    <p:sldId id="709" r:id="rId13"/>
    <p:sldId id="726" r:id="rId14"/>
    <p:sldId id="727" r:id="rId15"/>
    <p:sldId id="723" r:id="rId16"/>
    <p:sldId id="72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lly Villegas" initials="KV" lastIdx="1" clrIdx="0">
    <p:extLst>
      <p:ext uri="{19B8F6BF-5375-455C-9EA6-DF929625EA0E}">
        <p15:presenceInfo xmlns:p15="http://schemas.microsoft.com/office/powerpoint/2012/main" userId="aa2738bb04c0a48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A9"/>
    <a:srgbClr val="6AC1DF"/>
    <a:srgbClr val="EAF6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32" autoAdjust="0"/>
    <p:restoredTop sz="89521" autoAdjust="0"/>
  </p:normalViewPr>
  <p:slideViewPr>
    <p:cSldViewPr snapToGrid="0">
      <p:cViewPr>
        <p:scale>
          <a:sx n="80" d="100"/>
          <a:sy n="80" d="100"/>
        </p:scale>
        <p:origin x="1205" y="-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DB42C-9FD2-4F9C-BB03-5D284D01796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994D4-8163-4E4A-981B-04C58B49A7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01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Portada</a:t>
            </a:r>
            <a:r>
              <a:rPr lang="es-ES" baseline="0" dirty="0"/>
              <a:t> #1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994D4-8163-4E4A-981B-04C58B49A7F4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3177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7525FB-4C89-4B90-9AB6-266535366C04}" type="datetimeFigureOut">
              <a:rPr lang="es-CO" smtClean="0"/>
              <a:pPr/>
              <a:t>17/11/2020</a:t>
            </a:fld>
            <a:endParaRPr lang="es-CO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6D79A50-862D-4876-BEB9-DE5AB6A26150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9169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9731-A377-4D8A-8A47-7DBF82E17721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561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9731-A377-4D8A-8A47-7DBF82E17721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0538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80CA83C-A15E-4130-AA03-0ABF4D87546E}" type="datetimeFigureOut">
              <a:rPr lang="en-US" smtClean="0"/>
              <a:pPr/>
              <a:t>11/17/2020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36367A-48CA-46BB-B223-9A34242A4F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41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25FB-4C89-4B90-9AB6-266535366C04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79A50-862D-4876-BEB9-DE5AB6A2615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1883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9731-A377-4D8A-8A47-7DBF82E17721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143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editar el estilo de subtítulo del patrón</a:t>
            </a:r>
            <a:endParaRPr lang="es-CO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F24D9731-A377-4D8A-8A47-7DBF82E17721}" type="datetimeFigureOut">
              <a:rPr lang="es-CO" smtClean="0"/>
              <a:pPr/>
              <a:t>17/11/2020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7112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9731-A377-4D8A-8A47-7DBF82E17721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9224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9731-A377-4D8A-8A47-7DBF82E17721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9613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9731-A377-4D8A-8A47-7DBF82E17721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0428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9731-A377-4D8A-8A47-7DBF82E17721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6411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9731-A377-4D8A-8A47-7DBF82E17721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52E2-A7C9-4F88-8B74-6E163DE4D7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525FB-4C89-4B90-9AB6-266535366C04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79A50-862D-4876-BEB9-DE5AB6A26150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3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4D9731-A377-4D8A-8A47-7DBF82E17721}" type="datetimeFigureOut">
              <a:rPr lang="es-CO" smtClean="0"/>
              <a:pPr/>
              <a:t>17/11/2020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EF52E2-A7C9-4F88-8B74-6E163DE4D75D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9175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2" r:id="rId8"/>
    <p:sldLayoutId id="2147483673" r:id="rId9"/>
    <p:sldLayoutId id="214748367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7E7EEB3-0E25-0D4F-A0FD-246BB8A01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92"/>
            <a:ext cx="12198927" cy="6854108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7099F686-EF47-404B-A593-4275EC720C46}"/>
              </a:ext>
            </a:extLst>
          </p:cNvPr>
          <p:cNvSpPr txBox="1">
            <a:spLocks/>
          </p:cNvSpPr>
          <p:nvPr/>
        </p:nvSpPr>
        <p:spPr>
          <a:xfrm>
            <a:off x="2239844" y="5202238"/>
            <a:ext cx="7719236" cy="16557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4800" dirty="0">
                <a:solidFill>
                  <a:srgbClr val="FFC000"/>
                </a:solidFill>
              </a:rPr>
              <a:t>Secretaría de Desarrollo </a:t>
            </a:r>
          </a:p>
          <a:p>
            <a:pPr marL="0" indent="0" algn="ctr">
              <a:buNone/>
            </a:pPr>
            <a:r>
              <a:rPr lang="es-ES_tradnl" sz="4800" dirty="0">
                <a:solidFill>
                  <a:srgbClr val="FFC000"/>
                </a:solidFill>
              </a:rPr>
              <a:t>Económico</a:t>
            </a:r>
          </a:p>
        </p:txBody>
      </p:sp>
    </p:spTree>
    <p:extLst>
      <p:ext uri="{BB962C8B-B14F-4D97-AF65-F5344CB8AC3E}">
        <p14:creationId xmlns:p14="http://schemas.microsoft.com/office/powerpoint/2010/main" val="140918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426720" y="1366105"/>
            <a:ext cx="11582400" cy="4351338"/>
          </a:xfrm>
        </p:spPr>
        <p:txBody>
          <a:bodyPr/>
          <a:lstStyle/>
          <a:p>
            <a:pPr algn="just"/>
            <a:r>
              <a:rPr lang="es-CO" sz="2160" dirty="0"/>
              <a:t>Conformación del Comité de </a:t>
            </a:r>
            <a:r>
              <a:rPr lang="es-CO" sz="2160" b="1" dirty="0"/>
              <a:t>Economía Naranja</a:t>
            </a:r>
            <a:r>
              <a:rPr lang="es-CO" sz="2160" dirty="0"/>
              <a:t>, definición de una Área de Desarrollo Naranja (ADN), formulación de proyectos empresariales de nuevos negocios o modelos de negocio en agrupaciones empresariales asociadas a la economía naranja (Convocatoria INNPULSA).</a:t>
            </a:r>
          </a:p>
          <a:p>
            <a:pPr algn="just"/>
            <a:r>
              <a:rPr lang="es-CO" sz="2160" dirty="0"/>
              <a:t>Acompañamiento a Prestadores de Servicios Turísticos, al Aeropuerto Internacional El Edén y a la Terminal de Transportes de Armenia en la implementación de sus protocolos de bioseguridad y en la </a:t>
            </a:r>
            <a:r>
              <a:rPr lang="es-CO" sz="2160" b="1" dirty="0"/>
              <a:t>certificación en Operaciones Seguras y/o en el Sello Check In</a:t>
            </a:r>
            <a:r>
              <a:rPr lang="es-CO" sz="2160" dirty="0"/>
              <a:t>. </a:t>
            </a:r>
          </a:p>
          <a:p>
            <a:pPr algn="just"/>
            <a:r>
              <a:rPr lang="es-CO" sz="2160" dirty="0"/>
              <a:t>Reapertura de los </a:t>
            </a:r>
            <a:r>
              <a:rPr lang="es-CO" sz="2160" b="1" dirty="0"/>
              <a:t>Puntos de Información Turísticos</a:t>
            </a:r>
            <a:r>
              <a:rPr lang="es-CO" sz="2160" dirty="0"/>
              <a:t>, activación de </a:t>
            </a:r>
            <a:r>
              <a:rPr lang="es-CO" sz="2160" b="1" dirty="0"/>
              <a:t>recorridos turísticos</a:t>
            </a:r>
            <a:r>
              <a:rPr lang="es-CO" sz="2160" dirty="0"/>
              <a:t> a pie, en bicicleta y en vehículos turísticos con el servicio de guías de turismo, con el fin de promocionar el Municipio de Armenia como un Destino Turístico. </a:t>
            </a:r>
          </a:p>
          <a:p>
            <a:pPr marL="0" indent="0" algn="just">
              <a:buNone/>
            </a:pPr>
            <a:endParaRPr lang="es-CO" sz="2160" dirty="0"/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marL="257176" indent="-257176" algn="just">
              <a:buFontTx/>
              <a:buChar char="-"/>
            </a:pPr>
            <a:endParaRPr lang="es-CO" sz="2880" i="1" dirty="0"/>
          </a:p>
          <a:p>
            <a:endParaRPr lang="es-CO" sz="2880" i="1" dirty="0"/>
          </a:p>
          <a:p>
            <a:endParaRPr lang="es-CO" dirty="0"/>
          </a:p>
        </p:txBody>
      </p:sp>
      <p:pic>
        <p:nvPicPr>
          <p:cNvPr id="6146" name="Picture 2" descr="La economía naranja en Colombia | 7 líneas estratégicas para el desarroll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178" y="5182481"/>
            <a:ext cx="2682764" cy="163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erocali Obtuvo el Sello de Bioseguridad “Check in certificado, COVID-19  bioseguro” |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399" y="5126522"/>
            <a:ext cx="1790027" cy="165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alificación de Fontur a los PIT de Armenia: “Excelente” - Alcaldía de  Armen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948" y="5186549"/>
            <a:ext cx="2404340" cy="160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4">
            <a:extLst>
              <a:ext uri="{FF2B5EF4-FFF2-40B4-BE49-F238E27FC236}">
                <a16:creationId xmlns:a16="http://schemas.microsoft.com/office/drawing/2014/main" id="{F9E2BBF8-CC16-C042-A0E8-49CD79C4CC06}"/>
              </a:ext>
            </a:extLst>
          </p:cNvPr>
          <p:cNvSpPr txBox="1">
            <a:spLocks/>
          </p:cNvSpPr>
          <p:nvPr/>
        </p:nvSpPr>
        <p:spPr>
          <a:xfrm>
            <a:off x="0" y="-140519"/>
            <a:ext cx="1164336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 algn="ctr">
              <a:buAutoNum type="arabicPeriod" startAt="2"/>
            </a:pPr>
            <a:r>
              <a:rPr lang="es-CO" sz="2400" b="1" dirty="0">
                <a:solidFill>
                  <a:srgbClr val="FFC000"/>
                </a:solidFill>
              </a:rPr>
              <a:t>Generación de condiciones para el crecimiento económico y empleo - productividad y competitividad de las empresas del municipio de Armenia</a:t>
            </a:r>
          </a:p>
          <a:p>
            <a:pPr algn="ctr"/>
            <a:r>
              <a:rPr lang="es-CO" sz="2400" dirty="0">
                <a:solidFill>
                  <a:srgbClr val="007AA9"/>
                </a:solidFill>
                <a:latin typeface="+mn-lt"/>
              </a:rPr>
              <a:t>TURISMO</a:t>
            </a:r>
          </a:p>
        </p:txBody>
      </p:sp>
    </p:spTree>
    <p:extLst>
      <p:ext uri="{BB962C8B-B14F-4D97-AF65-F5344CB8AC3E}">
        <p14:creationId xmlns:p14="http://schemas.microsoft.com/office/powerpoint/2010/main" val="4128025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434589" y="1330659"/>
            <a:ext cx="11512571" cy="4351338"/>
          </a:xfrm>
        </p:spPr>
        <p:txBody>
          <a:bodyPr/>
          <a:lstStyle/>
          <a:p>
            <a:pPr algn="just"/>
            <a:r>
              <a:rPr lang="es-CO" sz="2160" dirty="0"/>
              <a:t>Realizar diseño e impresión de </a:t>
            </a:r>
            <a:r>
              <a:rPr lang="es-CO" sz="2160" b="1" dirty="0"/>
              <a:t>material promocional impreso, audiovisual y tecnológico</a:t>
            </a:r>
            <a:r>
              <a:rPr lang="es-CO" sz="2160" dirty="0"/>
              <a:t>, con el objetivo contar con material para la promoción del municipio en ferias nacionales e internacionales.</a:t>
            </a:r>
          </a:p>
          <a:p>
            <a:pPr algn="just"/>
            <a:r>
              <a:rPr lang="es-CO" sz="2160" dirty="0"/>
              <a:t>Identificación y estructuración de proyectos de inversión para la </a:t>
            </a:r>
            <a:r>
              <a:rPr lang="es-CO" sz="2160" b="1" dirty="0"/>
              <a:t>atracción y mejoramiento de atractivos turísticos</a:t>
            </a:r>
            <a:r>
              <a:rPr lang="es-CO" sz="2160" dirty="0"/>
              <a:t> para el Municipio de Armenia (Parque de Recreación, Parque de la Vida o Malecón de La Secreta).</a:t>
            </a:r>
          </a:p>
          <a:p>
            <a:pPr algn="just"/>
            <a:r>
              <a:rPr lang="es-CO" sz="2160" dirty="0"/>
              <a:t>Diseño e implementación de </a:t>
            </a:r>
            <a:r>
              <a:rPr lang="es-CO" sz="2160" b="1" dirty="0"/>
              <a:t>experiencias/eventos turísticos </a:t>
            </a:r>
            <a:r>
              <a:rPr lang="es-CO" sz="2160" dirty="0"/>
              <a:t>en el Municipio de Armenia (Ruta gastronómica, Experiencias culturales, Planeación de un Guinness de récords mundiales).</a:t>
            </a:r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marL="257176" indent="-257176" algn="just">
              <a:buFontTx/>
              <a:buChar char="-"/>
            </a:pPr>
            <a:endParaRPr lang="es-CO" sz="2880" i="1" dirty="0"/>
          </a:p>
          <a:p>
            <a:endParaRPr lang="es-CO" sz="2880" i="1" dirty="0"/>
          </a:p>
          <a:p>
            <a:endParaRPr lang="es-CO" dirty="0"/>
          </a:p>
        </p:txBody>
      </p:sp>
      <p:pic>
        <p:nvPicPr>
          <p:cNvPr id="7170" name="Picture 2" descr="mapasdecolomb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15" y="4644430"/>
            <a:ext cx="3574283" cy="153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Quindío Parque de la Vida - Vive Quindí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525" y="4639505"/>
            <a:ext cx="2853209" cy="15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uta gastronomica 22 (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963" y="4610588"/>
            <a:ext cx="2061169" cy="159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4">
            <a:extLst>
              <a:ext uri="{FF2B5EF4-FFF2-40B4-BE49-F238E27FC236}">
                <a16:creationId xmlns:a16="http://schemas.microsoft.com/office/drawing/2014/main" id="{F1066EFD-7FA5-CF4C-8F27-312BBA2393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096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 algn="ctr">
              <a:buAutoNum type="arabicPeriod" startAt="2"/>
            </a:pPr>
            <a:r>
              <a:rPr lang="es-CO" sz="2400" b="1" dirty="0">
                <a:solidFill>
                  <a:srgbClr val="FFC000"/>
                </a:solidFill>
              </a:rPr>
              <a:t>Generación de condiciones para el crecimiento económico y empleo - productividad y competitividad de las empresas del municipio de Armenia</a:t>
            </a:r>
          </a:p>
          <a:p>
            <a:pPr algn="ctr"/>
            <a:r>
              <a:rPr lang="es-CO" sz="2400" b="1" dirty="0">
                <a:solidFill>
                  <a:srgbClr val="007AA9"/>
                </a:solidFill>
                <a:latin typeface="+mn-lt"/>
              </a:rPr>
              <a:t>TURISMO</a:t>
            </a:r>
            <a:endParaRPr lang="es-CO" sz="2400" dirty="0">
              <a:solidFill>
                <a:srgbClr val="007AA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4539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4">
            <a:extLst>
              <a:ext uri="{FF2B5EF4-FFF2-40B4-BE49-F238E27FC236}">
                <a16:creationId xmlns:a16="http://schemas.microsoft.com/office/drawing/2014/main" id="{F1066EFD-7FA5-CF4C-8F27-312BBA2393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096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 algn="ctr">
              <a:buAutoNum type="arabicPeriod" startAt="2"/>
            </a:pPr>
            <a:r>
              <a:rPr lang="es-CO" sz="2400" b="1" dirty="0">
                <a:solidFill>
                  <a:srgbClr val="FFC000"/>
                </a:solidFill>
              </a:rPr>
              <a:t>Generación de condiciones para el crecimiento económico y empleo - productividad y competitividad de las empresas del municipio de Armenia</a:t>
            </a:r>
          </a:p>
          <a:p>
            <a:pPr algn="ctr"/>
            <a:r>
              <a:rPr lang="es-ES" sz="2400" b="1" dirty="0" err="1">
                <a:solidFill>
                  <a:srgbClr val="007AA9"/>
                </a:solidFill>
                <a:latin typeface="+mn-lt"/>
              </a:rPr>
              <a:t>Intenacionalización</a:t>
            </a:r>
            <a:endParaRPr lang="es-CO" sz="2400" dirty="0">
              <a:solidFill>
                <a:srgbClr val="007AA9"/>
              </a:solidFill>
              <a:latin typeface="+mn-lt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46DE72F-4656-E34A-A613-DC1B27A05113}"/>
              </a:ext>
            </a:extLst>
          </p:cNvPr>
          <p:cNvSpPr/>
          <p:nvPr/>
        </p:nvSpPr>
        <p:spPr>
          <a:xfrm>
            <a:off x="1204332" y="1712807"/>
            <a:ext cx="1038475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Fortalecimiento empresarial para el incremento de las exportaciones-Plan de internacionalización (fábricas de internacionalización)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Establecimiento de la estrategia de cooperación internacional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Programa de formación y acceso a ruedas de inversión a emprendimientos dinámicos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Programa de formación y acceso a ruedas de inversión a emprendimientos dinámicos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220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4">
            <a:extLst>
              <a:ext uri="{FF2B5EF4-FFF2-40B4-BE49-F238E27FC236}">
                <a16:creationId xmlns:a16="http://schemas.microsoft.com/office/drawing/2014/main" id="{F1066EFD-7FA5-CF4C-8F27-312BBA2393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096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 algn="ctr">
              <a:buAutoNum type="arabicPeriod" startAt="2"/>
            </a:pPr>
            <a:r>
              <a:rPr lang="es-CO" sz="2400" b="1" dirty="0">
                <a:solidFill>
                  <a:srgbClr val="FFC000"/>
                </a:solidFill>
              </a:rPr>
              <a:t>Generación de condiciones para el crecimiento económico y empleo - productividad y competitividad de las empresas del municipio de Armenia</a:t>
            </a:r>
          </a:p>
          <a:p>
            <a:pPr algn="ctr"/>
            <a:r>
              <a:rPr lang="es-CO" sz="2400" b="1" dirty="0">
                <a:solidFill>
                  <a:srgbClr val="007AA9"/>
                </a:solidFill>
                <a:latin typeface="+mn-lt"/>
              </a:rPr>
              <a:t>TURISMO</a:t>
            </a:r>
            <a:endParaRPr lang="es-CO" sz="2400" dirty="0">
              <a:solidFill>
                <a:srgbClr val="007AA9"/>
              </a:solidFill>
              <a:latin typeface="+mn-lt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46DE72F-4656-E34A-A613-DC1B27A05113}"/>
              </a:ext>
            </a:extLst>
          </p:cNvPr>
          <p:cNvSpPr/>
          <p:nvPr/>
        </p:nvSpPr>
        <p:spPr>
          <a:xfrm>
            <a:off x="903620" y="1484207"/>
            <a:ext cx="1038475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Fortalecimiento de la Corporación Quindío </a:t>
            </a:r>
            <a:r>
              <a:rPr lang="es-ES_tradnl" sz="2800" dirty="0" err="1">
                <a:latin typeface="Arial" panose="020B0604020202020204" pitchFamily="34" charset="0"/>
                <a:cs typeface="Arial" panose="020B0604020202020204" pitchFamily="34" charset="0"/>
              </a:rPr>
              <a:t>Convention</a:t>
            </a: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 Bureau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Fábricas de productividad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Apoyo en la implementación de Sistemas de Gestión, Normalización Técnica y Metrología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Fortalecimiento de la Comisión Regional de Competitividad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Marketing de territorio turístico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Competitividad turística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Productos y experiencias turísticas</a:t>
            </a:r>
          </a:p>
        </p:txBody>
      </p:sp>
    </p:spTree>
    <p:extLst>
      <p:ext uri="{BB962C8B-B14F-4D97-AF65-F5344CB8AC3E}">
        <p14:creationId xmlns:p14="http://schemas.microsoft.com/office/powerpoint/2010/main" val="197240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74754" y="-58762"/>
            <a:ext cx="10983227" cy="1325563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rgbClr val="FFC000"/>
                </a:solidFill>
              </a:rPr>
              <a:t>3. Apoyo e inclusión de productores rurales del municipio de armenia en cadenas productivas de valor agregado y ciencia tecnología e innovación Armenia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277975" y="1345413"/>
            <a:ext cx="8482980" cy="4351338"/>
          </a:xfrm>
        </p:spPr>
        <p:txBody>
          <a:bodyPr/>
          <a:lstStyle/>
          <a:p>
            <a:pPr algn="just"/>
            <a:r>
              <a:rPr lang="es-CO" sz="2160" dirty="0"/>
              <a:t>Identificar los emprendimientos de los pequeños y medianos productores del sector rural del Municipio, para ser re direccionados al programa de “Fondo Emprender. </a:t>
            </a:r>
          </a:p>
          <a:p>
            <a:pPr algn="just"/>
            <a:r>
              <a:rPr lang="es-CO" sz="2160" dirty="0"/>
              <a:t>Fortalecimiento del Vivero Municipal.</a:t>
            </a:r>
          </a:p>
          <a:p>
            <a:pPr algn="just"/>
            <a:r>
              <a:rPr lang="es-CO" sz="2160" dirty="0"/>
              <a:t>Convenio del Comité de Cafeteros.</a:t>
            </a:r>
          </a:p>
          <a:p>
            <a:pPr algn="just"/>
            <a:r>
              <a:rPr lang="es-CO" sz="2160" dirty="0"/>
              <a:t>Fortalecimiento de los Mercados Campesinos.</a:t>
            </a:r>
          </a:p>
          <a:p>
            <a:pPr marL="257176" indent="-257176" algn="just">
              <a:buFontTx/>
              <a:buChar char="-"/>
            </a:pPr>
            <a:endParaRPr lang="es-CO" sz="2880" i="1" dirty="0"/>
          </a:p>
          <a:p>
            <a:endParaRPr lang="es-CO" sz="2880" i="1" dirty="0"/>
          </a:p>
          <a:p>
            <a:endParaRPr lang="es-CO" dirty="0"/>
          </a:p>
        </p:txBody>
      </p:sp>
      <p:pic>
        <p:nvPicPr>
          <p:cNvPr id="8194" name="Picture 2" descr="Fondo Emprender lanza convocatorias para emprendedores por $36 mil millones  - Unipymes - Diplomados Virtuales Cursos Empresarial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97" y="4293097"/>
            <a:ext cx="4320000" cy="22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l nuevo Vivero Municipal se convertirá a futuro en el jardín botánico de  Armenia - Eje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879" y="1541506"/>
            <a:ext cx="2971549" cy="19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nfografía Instituciona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73" y="3016011"/>
            <a:ext cx="3280045" cy="309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A los mercados campesinos les gusta El Poblad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955" y="3795787"/>
            <a:ext cx="3195395" cy="16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438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74754" y="-58762"/>
            <a:ext cx="10983227" cy="1325563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rgbClr val="FFC000"/>
                </a:solidFill>
              </a:rPr>
              <a:t>3. Apoyo e inclusión de productores rurales del municipio de armenia en cadenas productivas de valor agregado y ciencia tecnología e innovación Armenia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026DF6-6907-0349-81A2-85FF17C7593A}"/>
              </a:ext>
            </a:extLst>
          </p:cNvPr>
          <p:cNvSpPr/>
          <p:nvPr/>
        </p:nvSpPr>
        <p:spPr>
          <a:xfrm>
            <a:off x="1204332" y="1712807"/>
            <a:ext cx="1038475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EPSEA: Entidades prestadoras de s. de extensión </a:t>
            </a:r>
            <a:r>
              <a:rPr lang="es-ES_tradnl" sz="2800" dirty="0" err="1">
                <a:latin typeface="Arial" panose="020B0604020202020204" pitchFamily="34" charset="0"/>
                <a:cs typeface="Arial" panose="020B0604020202020204" pitchFamily="34" charset="0"/>
              </a:rPr>
              <a:t>agrop</a:t>
            </a: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Proyectos de fomento productivo agroindustrial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Proyectos orientados a la generación de empleo en el campo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Alianzas productivas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Fortalecimiento de la Agricultura Familiar  y del sistema de Abastecimiento y Seguridad Alimentaria en el municipio de Armenia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Generación de alternativas productivas de desarrollo sostenible para la ruralidad del municipio de Armenia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567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6AC3617-4E23-534F-846C-A9BB623F6069}"/>
              </a:ext>
            </a:extLst>
          </p:cNvPr>
          <p:cNvSpPr txBox="1"/>
          <p:nvPr/>
        </p:nvSpPr>
        <p:spPr>
          <a:xfrm>
            <a:off x="6451600" y="5648960"/>
            <a:ext cx="39116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CO" sz="2000" b="1" dirty="0">
                <a:solidFill>
                  <a:srgbClr val="6AC1DF"/>
                </a:solidFill>
              </a:rPr>
              <a:t>CLAUDIA MILENA RIVERA ARÉVALO</a:t>
            </a:r>
          </a:p>
          <a:p>
            <a:pPr algn="r"/>
            <a:r>
              <a:rPr lang="es-CO" sz="2000" b="1" dirty="0">
                <a:solidFill>
                  <a:srgbClr val="007AA9"/>
                </a:solidFill>
              </a:rPr>
              <a:t>ALCALDESA (E)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7AB1C20-22D8-3948-863A-3DBCB2C37CA8}"/>
              </a:ext>
            </a:extLst>
          </p:cNvPr>
          <p:cNvSpPr/>
          <p:nvPr/>
        </p:nvSpPr>
        <p:spPr>
          <a:xfrm>
            <a:off x="2246637" y="1300424"/>
            <a:ext cx="74768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5400" b="1" dirty="0">
                <a:solidFill>
                  <a:schemeClr val="accent1">
                    <a:lumMod val="75000"/>
                  </a:schemeClr>
                </a:solidFill>
              </a:rPr>
              <a:t>PROYECTOS DE LA SECRETARÍA DE DESARROLLO ECONÓMICO</a:t>
            </a:r>
            <a:endParaRPr lang="es-ES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24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05E354AB-AEC0-4E40-A2AD-F9CA0DC32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622" y="902043"/>
            <a:ext cx="10515600" cy="4318387"/>
          </a:xfrm>
        </p:spPr>
        <p:txBody>
          <a:bodyPr>
            <a:normAutofit/>
          </a:bodyPr>
          <a:lstStyle/>
          <a:p>
            <a:pPr algn="ctr"/>
            <a:r>
              <a:rPr lang="es-ES_tradnl" b="1" dirty="0">
                <a:solidFill>
                  <a:srgbClr val="007AA9"/>
                </a:solidFill>
              </a:rPr>
              <a:t>Plan de Desarrollo “Armenia </a:t>
            </a:r>
            <a:r>
              <a:rPr lang="es-ES_tradnl" b="1" dirty="0" err="1">
                <a:solidFill>
                  <a:srgbClr val="007AA9"/>
                </a:solidFill>
              </a:rPr>
              <a:t>pa</a:t>
            </a:r>
            <a:r>
              <a:rPr lang="es-ES_tradnl" b="1" dirty="0">
                <a:solidFill>
                  <a:srgbClr val="007AA9"/>
                </a:solidFill>
              </a:rPr>
              <a:t>’ Todos 2020 – 2023</a:t>
            </a:r>
            <a:r>
              <a:rPr lang="es-ES_tradnl" dirty="0">
                <a:solidFill>
                  <a:srgbClr val="007AA9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8020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7910" y="308627"/>
            <a:ext cx="11856720" cy="1325563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rgbClr val="FFC000"/>
                </a:solidFill>
              </a:rPr>
              <a:t>1. Fortalecimiento de capacidades para la generación y formalización de empleo en la ciudad de Armenia</a:t>
            </a:r>
            <a:endParaRPr lang="es-CO" sz="2400" dirty="0">
              <a:latin typeface="+mn-lt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354994" y="1316563"/>
            <a:ext cx="11316432" cy="3889880"/>
          </a:xfrm>
        </p:spPr>
        <p:txBody>
          <a:bodyPr>
            <a:noAutofit/>
          </a:bodyPr>
          <a:lstStyle/>
          <a:p>
            <a:pPr algn="just"/>
            <a:r>
              <a:rPr lang="es-CO" sz="2300" dirty="0"/>
              <a:t>Promoción ZESE para la atracción de inversión nacional o extranjera directa para la generación de empleo </a:t>
            </a:r>
          </a:p>
          <a:p>
            <a:pPr algn="just"/>
            <a:r>
              <a:rPr lang="es-ES" sz="2300" dirty="0"/>
              <a:t>Puesta en marcha de la Ventanilla VIP de inversiones</a:t>
            </a:r>
            <a:endParaRPr lang="es-CO" sz="2300" dirty="0"/>
          </a:p>
          <a:p>
            <a:pPr algn="just"/>
            <a:r>
              <a:rPr lang="es-CO" sz="2300" dirty="0"/>
              <a:t>Programa ON DEMAND para la formación técnica para el empleo Piloto para el empleo Comuna 4 </a:t>
            </a:r>
          </a:p>
          <a:p>
            <a:pPr algn="just"/>
            <a:r>
              <a:rPr lang="es-419" sz="2300" dirty="0"/>
              <a:t>Propuesta de descentralización del centro de empleo de Armenia – Centros de Desarrollo Económicos Comunitarios -CDEC-</a:t>
            </a:r>
            <a:endParaRPr lang="es-CO" sz="2300" dirty="0"/>
          </a:p>
          <a:p>
            <a:pPr algn="just"/>
            <a:r>
              <a:rPr lang="es-419" sz="2300" dirty="0"/>
              <a:t>Proyecto de formación ágil en bilingüismo de grupos con nivel B1-B1+ a B2 según el Marco Común Europeo de Referencia para las Lenguas –MCER. </a:t>
            </a:r>
            <a:endParaRPr lang="es-CO" sz="2300" dirty="0"/>
          </a:p>
          <a:p>
            <a:endParaRPr lang="es-CO" sz="2300" dirty="0"/>
          </a:p>
        </p:txBody>
      </p:sp>
      <p:pic>
        <p:nvPicPr>
          <p:cNvPr id="2050" name="Picture 2" descr="armenia guajira : Últimas noticias y actualidad en vivo | Scoopne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198" y="4865851"/>
            <a:ext cx="1871759" cy="18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obierno de Armenia instala Puntos Vive Digital en los Centros de  Desarrollo comunitarios - Ej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492" y="4465916"/>
            <a:ext cx="3355812" cy="224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rograma Nacional de Bilingüismo | Aprender digit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304" y="4373330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868562" y="93723"/>
            <a:ext cx="8316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7AA9"/>
                </a:solidFill>
              </a:rPr>
              <a:t>Acciones específicas </a:t>
            </a:r>
            <a:endParaRPr lang="es-CO" sz="2000" b="1" dirty="0">
              <a:solidFill>
                <a:srgbClr val="007A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37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884921" y="1311020"/>
            <a:ext cx="10515600" cy="2779826"/>
          </a:xfrm>
        </p:spPr>
        <p:txBody>
          <a:bodyPr>
            <a:normAutofit/>
          </a:bodyPr>
          <a:lstStyle/>
          <a:p>
            <a:r>
              <a:rPr lang="es-CO" sz="2400" dirty="0"/>
              <a:t>Capacitar población de vendedores informales en formación para el trabajo.</a:t>
            </a:r>
          </a:p>
          <a:p>
            <a:r>
              <a:rPr lang="es-CO" sz="2400" dirty="0"/>
              <a:t>Oferta de microcrédito a vendedores informales.</a:t>
            </a:r>
          </a:p>
          <a:p>
            <a:r>
              <a:rPr lang="es-CO" sz="2400" dirty="0"/>
              <a:t>Gestión administrativa de la Plaza Minorista. </a:t>
            </a:r>
          </a:p>
          <a:p>
            <a:r>
              <a:rPr lang="es-CO" sz="2400" dirty="0"/>
              <a:t>Oferta de espacios comerciales administrados por la Alcaldía de Armenia.</a:t>
            </a:r>
          </a:p>
          <a:p>
            <a:endParaRPr lang="es-CO" sz="2160" dirty="0"/>
          </a:p>
          <a:p>
            <a:endParaRPr lang="es-CO" sz="2160" dirty="0"/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algn="just"/>
            <a:endParaRPr lang="es-CO" sz="2160" dirty="0"/>
          </a:p>
          <a:p>
            <a:pPr marL="257176" indent="-257176" algn="just">
              <a:buFontTx/>
              <a:buChar char="-"/>
            </a:pPr>
            <a:endParaRPr lang="es-CO" sz="2880" i="1" dirty="0"/>
          </a:p>
          <a:p>
            <a:endParaRPr lang="es-CO" sz="2880" i="1" dirty="0"/>
          </a:p>
          <a:p>
            <a:endParaRPr lang="es-CO" dirty="0"/>
          </a:p>
        </p:txBody>
      </p:sp>
      <p:pic>
        <p:nvPicPr>
          <p:cNvPr id="5122" name="Picture 2" descr="El Poder de la Capacitación: ¿Por qué es importante? | Differe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14" y="4001293"/>
            <a:ext cx="3962669" cy="247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ctuar Famiempres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879" y="3774639"/>
            <a:ext cx="2798642" cy="85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merciantes de la Plaza Minorista de Armenia esperan que se cumpla el  plazo de 4 meses para que estén terminadas las obras. | RCN Rad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266" y="4001293"/>
            <a:ext cx="3629203" cy="246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4">
            <a:extLst>
              <a:ext uri="{FF2B5EF4-FFF2-40B4-BE49-F238E27FC236}">
                <a16:creationId xmlns:a16="http://schemas.microsoft.com/office/drawing/2014/main" id="{931D8138-46E0-0D40-9283-AE803DD19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010"/>
            <a:ext cx="11856720" cy="1325563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rgbClr val="FFC000"/>
                </a:solidFill>
              </a:rPr>
              <a:t>1. Fortalecimiento de capacidades para la generación y formalización de empleo en la ciudad de Armenia</a:t>
            </a:r>
            <a:endParaRPr lang="es-CO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5650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4">
            <a:extLst>
              <a:ext uri="{FF2B5EF4-FFF2-40B4-BE49-F238E27FC236}">
                <a16:creationId xmlns:a16="http://schemas.microsoft.com/office/drawing/2014/main" id="{931D8138-46E0-0D40-9283-AE803DD19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010"/>
            <a:ext cx="11856720" cy="1325563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rgbClr val="FFC000"/>
                </a:solidFill>
              </a:rPr>
              <a:t>1. Fortalecimiento de capacidades para la generación y formalización de empleo en la ciudad de Armenia</a:t>
            </a:r>
            <a:endParaRPr lang="es-CO" sz="2400" dirty="0">
              <a:latin typeface="+mn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1A84696-9575-AB44-A942-62BEE578FFBF}"/>
              </a:ext>
            </a:extLst>
          </p:cNvPr>
          <p:cNvSpPr/>
          <p:nvPr/>
        </p:nvSpPr>
        <p:spPr>
          <a:xfrm>
            <a:off x="1122689" y="1996892"/>
            <a:ext cx="1038475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Reactivación económica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Política pública de desarrollo económico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Fortalecimiento de la Corporación Agencia de Inversión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800" dirty="0"/>
              <a:t>Línea de Crédito para pequeñas, medianas y fami empresas de armenia “Armenia Responde” con Bancoldex por $600.000.000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800" dirty="0"/>
              <a:t>Línea de Crédito para Micro negocios con Actuar Famiempresas por $300.000.000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CO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38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50829" y="2233090"/>
            <a:ext cx="11776710" cy="2901617"/>
          </a:xfrm>
        </p:spPr>
        <p:txBody>
          <a:bodyPr>
            <a:normAutofit/>
          </a:bodyPr>
          <a:lstStyle/>
          <a:p>
            <a:pPr algn="ctr"/>
            <a:r>
              <a:rPr lang="es-CO" sz="3200" b="1" dirty="0">
                <a:solidFill>
                  <a:srgbClr val="007AA9"/>
                </a:solidFill>
              </a:rPr>
              <a:t>Programa: </a:t>
            </a:r>
            <a:r>
              <a:rPr lang="es-CO" sz="3200" b="1" dirty="0">
                <a:solidFill>
                  <a:srgbClr val="FFC000"/>
                </a:solidFill>
              </a:rPr>
              <a:t>2. Armenia con crecimiento económico y empleo -Productividad y competitividad de las empresas colombianas</a:t>
            </a:r>
            <a:br>
              <a:rPr lang="es-CO" sz="3200" b="1" dirty="0">
                <a:solidFill>
                  <a:srgbClr val="FFC000"/>
                </a:solidFill>
              </a:rPr>
            </a:br>
            <a:r>
              <a:rPr lang="es-CO" sz="3200" b="1" dirty="0">
                <a:solidFill>
                  <a:srgbClr val="FFC000"/>
                </a:solidFill>
              </a:rPr>
              <a:t/>
            </a:r>
            <a:br>
              <a:rPr lang="es-CO" sz="3200" b="1" dirty="0">
                <a:solidFill>
                  <a:srgbClr val="FFC000"/>
                </a:solidFill>
              </a:rPr>
            </a:br>
            <a:endParaRPr lang="es-CO" sz="3200" dirty="0">
              <a:latin typeface="+mn-lt"/>
            </a:endParaRPr>
          </a:p>
        </p:txBody>
      </p:sp>
      <p:sp>
        <p:nvSpPr>
          <p:cNvPr id="4" name="Título 4"/>
          <p:cNvSpPr txBox="1">
            <a:spLocks/>
          </p:cNvSpPr>
          <p:nvPr/>
        </p:nvSpPr>
        <p:spPr>
          <a:xfrm>
            <a:off x="227736" y="485498"/>
            <a:ext cx="11776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3600" b="1" dirty="0">
                <a:solidFill>
                  <a:srgbClr val="007AA9"/>
                </a:solidFill>
                <a:latin typeface="+mn-lt"/>
              </a:rPr>
              <a:t>Línea estratégica: </a:t>
            </a:r>
            <a:r>
              <a:rPr lang="es-ES" sz="3600" b="1" dirty="0">
                <a:solidFill>
                  <a:srgbClr val="FFC000"/>
                </a:solidFill>
                <a:latin typeface="+mn-lt"/>
              </a:rPr>
              <a:t>ECONÓMICO Y COMPETITIVIDAD: "Por Armenia Podemos"</a:t>
            </a:r>
            <a:endParaRPr lang="es-CO" sz="3600" b="1" dirty="0">
              <a:solidFill>
                <a:srgbClr val="FFC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805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-140519"/>
            <a:ext cx="11643360" cy="1325563"/>
          </a:xfrm>
        </p:spPr>
        <p:txBody>
          <a:bodyPr>
            <a:noAutofit/>
          </a:bodyPr>
          <a:lstStyle/>
          <a:p>
            <a:pPr algn="ctr"/>
            <a:r>
              <a:rPr lang="es-CO" sz="2400" b="1" dirty="0">
                <a:solidFill>
                  <a:srgbClr val="FFC000"/>
                </a:solidFill>
              </a:rPr>
              <a:t>2.  Generación de condiciones para el crecimiento económico y empleo - productividad y competitividad de las empresas del municipio de Armenia</a:t>
            </a:r>
            <a:endParaRPr lang="es-CO" sz="2400" dirty="0">
              <a:latin typeface="+mn-lt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335280" y="1441580"/>
            <a:ext cx="11597640" cy="4351338"/>
          </a:xfrm>
        </p:spPr>
        <p:txBody>
          <a:bodyPr>
            <a:normAutofit/>
          </a:bodyPr>
          <a:lstStyle/>
          <a:p>
            <a:pPr algn="just"/>
            <a:r>
              <a:rPr lang="es-CO" dirty="0"/>
              <a:t>Apoyo al emprendimiento curso concurso </a:t>
            </a:r>
          </a:p>
          <a:p>
            <a:pPr algn="just"/>
            <a:r>
              <a:rPr lang="es-CO" dirty="0"/>
              <a:t>Fortalecimiento empresarial a través de la transformación  digital </a:t>
            </a:r>
          </a:p>
          <a:p>
            <a:pPr algn="just"/>
            <a:r>
              <a:rPr lang="es-CO" dirty="0"/>
              <a:t>Aporte para la Actualización de la Agenda Integrada de Competitividad </a:t>
            </a:r>
          </a:p>
          <a:p>
            <a:pPr marL="0" indent="0" algn="just">
              <a:buNone/>
            </a:pPr>
            <a:endParaRPr lang="es-CO" dirty="0"/>
          </a:p>
          <a:p>
            <a:pPr algn="just"/>
            <a:endParaRPr lang="es-CO" dirty="0"/>
          </a:p>
          <a:p>
            <a:pPr marL="257176" indent="-257176" algn="just">
              <a:buFontTx/>
              <a:buChar char="-"/>
            </a:pPr>
            <a:endParaRPr lang="es-CO" sz="3600" i="1" dirty="0"/>
          </a:p>
          <a:p>
            <a:endParaRPr lang="es-CO" sz="3600" i="1" dirty="0"/>
          </a:p>
          <a:p>
            <a:endParaRPr lang="es-CO" sz="3600" dirty="0"/>
          </a:p>
        </p:txBody>
      </p:sp>
      <p:pic>
        <p:nvPicPr>
          <p:cNvPr id="3074" name="Picture 2" descr="CUPO DE CRÉDITO GOBERNACIÓN DEL VALLE DEL CAUCA - BANCÓLDEX, PARA MICROS Y  PEQUEÑAS EMPRESAS. - Cámara de Comercio de Tuluá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701" y="4269803"/>
            <a:ext cx="2505878" cy="152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ctuar Famiempres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5502831"/>
            <a:ext cx="2798642" cy="85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URSO CONCURSO - INCUBA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406" y="4152666"/>
            <a:ext cx="2886457" cy="192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oogle Suite | Conjunto de Herramientas de Productividad y Gestió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915" y="5233297"/>
            <a:ext cx="3110746" cy="140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380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323362" y="1272639"/>
            <a:ext cx="11594317" cy="4351338"/>
          </a:xfrm>
        </p:spPr>
        <p:txBody>
          <a:bodyPr>
            <a:normAutofit/>
          </a:bodyPr>
          <a:lstStyle/>
          <a:p>
            <a:pPr algn="just"/>
            <a:r>
              <a:rPr lang="es-419" sz="2400" dirty="0"/>
              <a:t>Coordinar tablero de control para el Seguimiento, Monitoreo y Evaluación del Desarrollo Económico de Armenia –SSME- (Análisis de indicadores Ej. </a:t>
            </a:r>
            <a:r>
              <a:rPr lang="es-419" sz="2400" dirty="0" err="1"/>
              <a:t>Doing</a:t>
            </a:r>
            <a:r>
              <a:rPr lang="es-419" sz="2400" dirty="0"/>
              <a:t> Business)</a:t>
            </a:r>
          </a:p>
          <a:p>
            <a:pPr algn="just"/>
            <a:r>
              <a:rPr lang="es-CO" sz="2400" dirty="0"/>
              <a:t>Apoyo a convocatorias de orden nacional a empresarios en materia de Internacionalización (</a:t>
            </a:r>
            <a:r>
              <a:rPr lang="es-CO" sz="2400" dirty="0" err="1"/>
              <a:t>ProColombia</a:t>
            </a:r>
            <a:r>
              <a:rPr lang="es-CO" sz="2400" dirty="0"/>
              <a:t>, </a:t>
            </a:r>
            <a:r>
              <a:rPr lang="es-CO" sz="2400" dirty="0" err="1"/>
              <a:t>Mincit</a:t>
            </a:r>
            <a:r>
              <a:rPr lang="es-CO" sz="2400" dirty="0"/>
              <a:t>)</a:t>
            </a:r>
          </a:p>
          <a:p>
            <a:pPr algn="just"/>
            <a:r>
              <a:rPr lang="es-CO" sz="2400" dirty="0"/>
              <a:t>Investigación de Mercados a empresarios de Armenia con el fin de conocer las consecuencias en el tejido empresarial pasadas las medidas de aislamiento obligatorio</a:t>
            </a:r>
          </a:p>
          <a:p>
            <a:pPr algn="just"/>
            <a:endParaRPr lang="es-CO" sz="2400" dirty="0"/>
          </a:p>
          <a:p>
            <a:pPr algn="just"/>
            <a:endParaRPr lang="es-CO" sz="2400" dirty="0"/>
          </a:p>
          <a:p>
            <a:pPr algn="just"/>
            <a:endParaRPr lang="es-CO" sz="2400" dirty="0"/>
          </a:p>
          <a:p>
            <a:pPr algn="just"/>
            <a:endParaRPr lang="es-CO" sz="2400" dirty="0"/>
          </a:p>
          <a:p>
            <a:pPr algn="just"/>
            <a:endParaRPr lang="es-CO" sz="2400" dirty="0"/>
          </a:p>
          <a:p>
            <a:pPr algn="just"/>
            <a:endParaRPr lang="es-CO" sz="2400" dirty="0"/>
          </a:p>
          <a:p>
            <a:pPr algn="just"/>
            <a:endParaRPr lang="es-CO" sz="2400" dirty="0"/>
          </a:p>
          <a:p>
            <a:pPr marL="257176" indent="-257176" algn="just">
              <a:buFontTx/>
              <a:buChar char="-"/>
            </a:pPr>
            <a:endParaRPr lang="es-CO" sz="2400" i="1" dirty="0"/>
          </a:p>
          <a:p>
            <a:endParaRPr lang="es-CO" sz="2400" i="1" dirty="0"/>
          </a:p>
          <a:p>
            <a:endParaRPr lang="es-CO" sz="2400" dirty="0"/>
          </a:p>
        </p:txBody>
      </p:sp>
      <p:pic>
        <p:nvPicPr>
          <p:cNvPr id="4100" name="Picture 4" descr="Colombia cayó seis puestos en el Doing Business 2018 y ocupó el puesto 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4528274"/>
            <a:ext cx="2601934" cy="216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ontamos con muy escasa cooperación internacional - Universidad Externado  de Colomb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420" y="4613285"/>
            <a:ext cx="3145612" cy="209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pacto económico del COVID- 19, un análisis para Centroamérica, Argentina,  Colombia y Méx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063" y="4613285"/>
            <a:ext cx="2695177" cy="202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4">
            <a:extLst>
              <a:ext uri="{FF2B5EF4-FFF2-40B4-BE49-F238E27FC236}">
                <a16:creationId xmlns:a16="http://schemas.microsoft.com/office/drawing/2014/main" id="{DA393AC2-16CE-2144-9C49-756301446807}"/>
              </a:ext>
            </a:extLst>
          </p:cNvPr>
          <p:cNvSpPr txBox="1">
            <a:spLocks/>
          </p:cNvSpPr>
          <p:nvPr/>
        </p:nvSpPr>
        <p:spPr>
          <a:xfrm>
            <a:off x="0" y="-140519"/>
            <a:ext cx="1164336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CO" sz="2400" b="1" dirty="0">
                <a:solidFill>
                  <a:srgbClr val="FFC000"/>
                </a:solidFill>
              </a:rPr>
              <a:t>2.  Generación de condiciones para el crecimiento económico y empleo - productividad y competitividad de las empresas del municipio de Armenia</a:t>
            </a:r>
            <a:endParaRPr lang="es-CO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571135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1794</TotalTime>
  <Words>929</Words>
  <Application>Microsoft Office PowerPoint</Application>
  <PresentationFormat>Panorámica</PresentationFormat>
  <Paragraphs>104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Diseño personalizado</vt:lpstr>
      <vt:lpstr>1_Diseño personalizado</vt:lpstr>
      <vt:lpstr>Presentación de PowerPoint</vt:lpstr>
      <vt:lpstr>Presentación de PowerPoint</vt:lpstr>
      <vt:lpstr>Plan de Desarrollo “Armenia pa’ Todos 2020 – 2023”</vt:lpstr>
      <vt:lpstr>1. Fortalecimiento de capacidades para la generación y formalización de empleo en la ciudad de Armenia</vt:lpstr>
      <vt:lpstr>1. Fortalecimiento de capacidades para la generación y formalización de empleo en la ciudad de Armenia</vt:lpstr>
      <vt:lpstr>1. Fortalecimiento de capacidades para la generación y formalización de empleo en la ciudad de Armenia</vt:lpstr>
      <vt:lpstr>Programa: 2. Armenia con crecimiento económico y empleo -Productividad y competitividad de las empresas colombianas  </vt:lpstr>
      <vt:lpstr>2.  Generación de condiciones para el crecimiento económico y empleo - productividad y competitividad de las empresas del municipio de Armenia</vt:lpstr>
      <vt:lpstr>Presentación de PowerPoint</vt:lpstr>
      <vt:lpstr>Presentación de PowerPoint</vt:lpstr>
      <vt:lpstr>Generación de condiciones para el crecimiento económico y empleo - productividad y competitividad de las empresas del municipio de Armenia TURISMO</vt:lpstr>
      <vt:lpstr>Generación de condiciones para el crecimiento económico y empleo - productividad y competitividad de las empresas del municipio de Armenia Intenacionalización</vt:lpstr>
      <vt:lpstr>Generación de condiciones para el crecimiento económico y empleo - productividad y competitividad de las empresas del municipio de Armenia TURISMO</vt:lpstr>
      <vt:lpstr>3. Apoyo e inclusión de productores rurales del municipio de armenia en cadenas productivas de valor agregado y ciencia tecnología e innovación Armenia</vt:lpstr>
      <vt:lpstr>3. Apoyo e inclusión de productores rurales del municipio de armenia en cadenas productivas de valor agregado y ciencia tecnología e innovación Armenia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Dj SILBI A.K.A SUPABASS</dc:creator>
  <cp:lastModifiedBy>Kelly Villegas</cp:lastModifiedBy>
  <cp:revision>116</cp:revision>
  <dcterms:created xsi:type="dcterms:W3CDTF">2020-01-08T19:45:02Z</dcterms:created>
  <dcterms:modified xsi:type="dcterms:W3CDTF">2020-11-17T15:40:56Z</dcterms:modified>
</cp:coreProperties>
</file>