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605" r:id="rId3"/>
    <p:sldId id="405" r:id="rId4"/>
    <p:sldId id="375" r:id="rId5"/>
    <p:sldId id="376" r:id="rId6"/>
    <p:sldId id="394" r:id="rId7"/>
    <p:sldId id="397" r:id="rId8"/>
    <p:sldId id="263" r:id="rId9"/>
    <p:sldId id="639" r:id="rId10"/>
    <p:sldId id="640" r:id="rId11"/>
    <p:sldId id="658" r:id="rId12"/>
    <p:sldId id="659" r:id="rId13"/>
    <p:sldId id="660" r:id="rId14"/>
    <p:sldId id="661" r:id="rId15"/>
    <p:sldId id="662" r:id="rId16"/>
    <p:sldId id="663" r:id="rId17"/>
    <p:sldId id="664" r:id="rId18"/>
    <p:sldId id="636" r:id="rId19"/>
    <p:sldId id="258" r:id="rId20"/>
    <p:sldId id="641" r:id="rId21"/>
    <p:sldId id="642" r:id="rId22"/>
    <p:sldId id="643" r:id="rId23"/>
    <p:sldId id="644" r:id="rId24"/>
    <p:sldId id="645" r:id="rId25"/>
    <p:sldId id="646" r:id="rId26"/>
    <p:sldId id="647" r:id="rId27"/>
    <p:sldId id="648" r:id="rId28"/>
    <p:sldId id="649" r:id="rId29"/>
    <p:sldId id="650" r:id="rId30"/>
    <p:sldId id="637" r:id="rId31"/>
    <p:sldId id="614" r:id="rId32"/>
    <p:sldId id="622" r:id="rId33"/>
    <p:sldId id="623" r:id="rId34"/>
    <p:sldId id="624" r:id="rId35"/>
    <p:sldId id="625" r:id="rId36"/>
    <p:sldId id="626" r:id="rId37"/>
    <p:sldId id="627" r:id="rId38"/>
    <p:sldId id="628" r:id="rId39"/>
    <p:sldId id="629" r:id="rId40"/>
    <p:sldId id="630" r:id="rId41"/>
    <p:sldId id="631" r:id="rId42"/>
    <p:sldId id="632" r:id="rId43"/>
    <p:sldId id="633" r:id="rId44"/>
    <p:sldId id="634" r:id="rId45"/>
    <p:sldId id="635" r:id="rId46"/>
    <p:sldId id="651" r:id="rId47"/>
    <p:sldId id="652" r:id="rId48"/>
    <p:sldId id="653" r:id="rId49"/>
    <p:sldId id="654" r:id="rId50"/>
    <p:sldId id="655" r:id="rId51"/>
    <p:sldId id="656" r:id="rId52"/>
    <p:sldId id="657" r:id="rId5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5" d="100"/>
          <a:sy n="75" d="100"/>
        </p:scale>
        <p:origin x="4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B90A4E-EAA1-4281-9826-15C66B2095F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C405B5C-2F75-4EAC-B318-DA9EB3FD0C5A}">
      <dgm:prSet phldrT="[Texto]" custT="1"/>
      <dgm:spPr/>
      <dgm:t>
        <a:bodyPr/>
        <a:lstStyle/>
        <a:p>
          <a:pPr>
            <a:tabLst>
              <a:tab pos="3683000" algn="l"/>
            </a:tabLst>
          </a:pPr>
          <a:r>
            <a:rPr lang="es-CO" sz="1600" b="1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Adopción. </a:t>
          </a:r>
        </a:p>
        <a:p>
          <a:pPr>
            <a:tabLst>
              <a:tab pos="3683000" algn="l"/>
            </a:tabLst>
          </a:pPr>
          <a:r>
            <a:rPr lang="es-CO" sz="16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Adóptese Plan Regional de Educación del Eje Cafetero: “Aprender a desaprender” como política pública para los </a:t>
          </a:r>
          <a:r>
            <a:rPr lang="es-CO" sz="1600" b="1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tres (3) períodos constitucionales 2019 - 2031.</a:t>
          </a:r>
          <a:endParaRPr lang="es-ES" sz="1600" dirty="0"/>
        </a:p>
      </dgm:t>
    </dgm:pt>
    <dgm:pt modelId="{C000F0D4-40CF-482C-B5A5-0609B1594CCE}" type="parTrans" cxnId="{1798854F-5A37-413D-9F63-D3AA31EF350A}">
      <dgm:prSet/>
      <dgm:spPr/>
      <dgm:t>
        <a:bodyPr/>
        <a:lstStyle/>
        <a:p>
          <a:endParaRPr lang="es-ES"/>
        </a:p>
      </dgm:t>
    </dgm:pt>
    <dgm:pt modelId="{C6A12549-22ED-46BB-8F46-397CE7D83DD4}" type="sibTrans" cxnId="{1798854F-5A37-413D-9F63-D3AA31EF350A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s-ES"/>
        </a:p>
      </dgm:t>
    </dgm:pt>
    <dgm:pt modelId="{4A02932D-5A0F-4D52-9E92-EB143CE84111}">
      <dgm:prSet phldrT="[Texto]" custT="1"/>
      <dgm:spPr/>
      <dgm:t>
        <a:bodyPr/>
        <a:lstStyle/>
        <a:p>
          <a:r>
            <a:rPr lang="es-CO" sz="1600" b="1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Finalidad. </a:t>
          </a:r>
        </a:p>
        <a:p>
          <a:r>
            <a:rPr lang="es-CO" sz="16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Dotar de un </a:t>
          </a:r>
          <a:r>
            <a:rPr lang="es-CO" sz="1600" b="1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instrumento de planificación estratégica en materia educativa </a:t>
          </a:r>
          <a:r>
            <a:rPr lang="es-CO" sz="16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que permita orientar el desarrollo sostenible en el marco de los propósitos misionales de la Región Administrativa y de Planificación del Eje Cafetero, RAP. </a:t>
          </a:r>
        </a:p>
        <a:p>
          <a:endParaRPr lang="es-ES" sz="1300" dirty="0"/>
        </a:p>
      </dgm:t>
    </dgm:pt>
    <dgm:pt modelId="{49E1C729-FE60-44FE-B37D-F1B7B6BFA810}" type="parTrans" cxnId="{4204161D-EC51-4084-B0E0-A0DA3F184129}">
      <dgm:prSet/>
      <dgm:spPr/>
      <dgm:t>
        <a:bodyPr/>
        <a:lstStyle/>
        <a:p>
          <a:endParaRPr lang="es-ES"/>
        </a:p>
      </dgm:t>
    </dgm:pt>
    <dgm:pt modelId="{F97F7356-202E-4093-AEE6-7EA27321E542}" type="sibTrans" cxnId="{4204161D-EC51-4084-B0E0-A0DA3F184129}">
      <dgm:prSet/>
      <dgm:spPr/>
      <dgm:t>
        <a:bodyPr/>
        <a:lstStyle/>
        <a:p>
          <a:endParaRPr lang="es-ES"/>
        </a:p>
      </dgm:t>
    </dgm:pt>
    <dgm:pt modelId="{AFDB595D-FA36-4B6A-BFD8-136F2E9A957F}" type="pres">
      <dgm:prSet presAssocID="{19B90A4E-EAA1-4281-9826-15C66B2095F2}" presName="outerComposite" presStyleCnt="0">
        <dgm:presLayoutVars>
          <dgm:chMax val="5"/>
          <dgm:dir/>
          <dgm:resizeHandles val="exact"/>
        </dgm:presLayoutVars>
      </dgm:prSet>
      <dgm:spPr/>
    </dgm:pt>
    <dgm:pt modelId="{7EA24A73-AF01-4280-9430-D7C8CA62755B}" type="pres">
      <dgm:prSet presAssocID="{19B90A4E-EAA1-4281-9826-15C66B2095F2}" presName="dummyMaxCanvas" presStyleCnt="0">
        <dgm:presLayoutVars/>
      </dgm:prSet>
      <dgm:spPr/>
    </dgm:pt>
    <dgm:pt modelId="{FA33ECA2-5605-4532-AD74-C6DE1CE287A9}" type="pres">
      <dgm:prSet presAssocID="{19B90A4E-EAA1-4281-9826-15C66B2095F2}" presName="TwoNodes_1" presStyleLbl="node1" presStyleIdx="0" presStyleCnt="2" custScaleX="117647">
        <dgm:presLayoutVars>
          <dgm:bulletEnabled val="1"/>
        </dgm:presLayoutVars>
      </dgm:prSet>
      <dgm:spPr/>
    </dgm:pt>
    <dgm:pt modelId="{B3CF8ED9-22C1-4A65-B04F-BE204D68B7FA}" type="pres">
      <dgm:prSet presAssocID="{19B90A4E-EAA1-4281-9826-15C66B2095F2}" presName="TwoNodes_2" presStyleLbl="node1" presStyleIdx="1" presStyleCnt="2" custScaleX="1176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4C3F6-A528-4405-8587-DEAC754D99AA}" type="pres">
      <dgm:prSet presAssocID="{19B90A4E-EAA1-4281-9826-15C66B2095F2}" presName="TwoConn_1-2" presStyleLbl="fgAccFollowNode1" presStyleIdx="0" presStyleCnt="1">
        <dgm:presLayoutVars>
          <dgm:bulletEnabled val="1"/>
        </dgm:presLayoutVars>
      </dgm:prSet>
      <dgm:spPr/>
    </dgm:pt>
    <dgm:pt modelId="{7DE143F7-AAD6-4813-A724-019DF082BC4C}" type="pres">
      <dgm:prSet presAssocID="{19B90A4E-EAA1-4281-9826-15C66B2095F2}" presName="TwoNodes_1_text" presStyleLbl="node1" presStyleIdx="1" presStyleCnt="2">
        <dgm:presLayoutVars>
          <dgm:bulletEnabled val="1"/>
        </dgm:presLayoutVars>
      </dgm:prSet>
      <dgm:spPr/>
    </dgm:pt>
    <dgm:pt modelId="{CF090F08-E12B-49A7-B9F2-45628F494D3A}" type="pres">
      <dgm:prSet presAssocID="{19B90A4E-EAA1-4281-9826-15C66B2095F2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204161D-EC51-4084-B0E0-A0DA3F184129}" srcId="{19B90A4E-EAA1-4281-9826-15C66B2095F2}" destId="{4A02932D-5A0F-4D52-9E92-EB143CE84111}" srcOrd="1" destOrd="0" parTransId="{49E1C729-FE60-44FE-B37D-F1B7B6BFA810}" sibTransId="{F97F7356-202E-4093-AEE6-7EA27321E542}"/>
    <dgm:cxn modelId="{2CC2CD70-7F72-4BFF-9FB5-3E93853CA57D}" type="presOf" srcId="{DC405B5C-2F75-4EAC-B318-DA9EB3FD0C5A}" destId="{7DE143F7-AAD6-4813-A724-019DF082BC4C}" srcOrd="1" destOrd="0" presId="urn:microsoft.com/office/officeart/2005/8/layout/vProcess5"/>
    <dgm:cxn modelId="{1798854F-5A37-413D-9F63-D3AA31EF350A}" srcId="{19B90A4E-EAA1-4281-9826-15C66B2095F2}" destId="{DC405B5C-2F75-4EAC-B318-DA9EB3FD0C5A}" srcOrd="0" destOrd="0" parTransId="{C000F0D4-40CF-482C-B5A5-0609B1594CCE}" sibTransId="{C6A12549-22ED-46BB-8F46-397CE7D83DD4}"/>
    <dgm:cxn modelId="{29EB8868-1A38-4D4A-A3A0-AE81B18E5EDC}" type="presOf" srcId="{4A02932D-5A0F-4D52-9E92-EB143CE84111}" destId="{B3CF8ED9-22C1-4A65-B04F-BE204D68B7FA}" srcOrd="0" destOrd="0" presId="urn:microsoft.com/office/officeart/2005/8/layout/vProcess5"/>
    <dgm:cxn modelId="{A8DE709D-81AC-4A6B-A88F-ED4FDC878AE8}" type="presOf" srcId="{4A02932D-5A0F-4D52-9E92-EB143CE84111}" destId="{CF090F08-E12B-49A7-B9F2-45628F494D3A}" srcOrd="1" destOrd="0" presId="urn:microsoft.com/office/officeart/2005/8/layout/vProcess5"/>
    <dgm:cxn modelId="{0A034BB9-5BF7-4408-99E4-791557C2FDCA}" type="presOf" srcId="{C6A12549-22ED-46BB-8F46-397CE7D83DD4}" destId="{7F54C3F6-A528-4405-8587-DEAC754D99AA}" srcOrd="0" destOrd="0" presId="urn:microsoft.com/office/officeart/2005/8/layout/vProcess5"/>
    <dgm:cxn modelId="{049E1BC9-E4C2-47EB-8018-22CACE915038}" type="presOf" srcId="{19B90A4E-EAA1-4281-9826-15C66B2095F2}" destId="{AFDB595D-FA36-4B6A-BFD8-136F2E9A957F}" srcOrd="0" destOrd="0" presId="urn:microsoft.com/office/officeart/2005/8/layout/vProcess5"/>
    <dgm:cxn modelId="{324616E3-5B68-4D60-8332-C9ED898BD948}" type="presOf" srcId="{DC405B5C-2F75-4EAC-B318-DA9EB3FD0C5A}" destId="{FA33ECA2-5605-4532-AD74-C6DE1CE287A9}" srcOrd="0" destOrd="0" presId="urn:microsoft.com/office/officeart/2005/8/layout/vProcess5"/>
    <dgm:cxn modelId="{BA5AE006-BDD6-4FF5-B887-B3DF8D470DF7}" type="presParOf" srcId="{AFDB595D-FA36-4B6A-BFD8-136F2E9A957F}" destId="{7EA24A73-AF01-4280-9430-D7C8CA62755B}" srcOrd="0" destOrd="0" presId="urn:microsoft.com/office/officeart/2005/8/layout/vProcess5"/>
    <dgm:cxn modelId="{A6C77ABB-F96C-47F0-9599-2A8791811124}" type="presParOf" srcId="{AFDB595D-FA36-4B6A-BFD8-136F2E9A957F}" destId="{FA33ECA2-5605-4532-AD74-C6DE1CE287A9}" srcOrd="1" destOrd="0" presId="urn:microsoft.com/office/officeart/2005/8/layout/vProcess5"/>
    <dgm:cxn modelId="{E829A6F4-496A-41AE-BE06-C24F75DB5927}" type="presParOf" srcId="{AFDB595D-FA36-4B6A-BFD8-136F2E9A957F}" destId="{B3CF8ED9-22C1-4A65-B04F-BE204D68B7FA}" srcOrd="2" destOrd="0" presId="urn:microsoft.com/office/officeart/2005/8/layout/vProcess5"/>
    <dgm:cxn modelId="{3C7FFB21-24A2-4E87-972C-D2AA54D23086}" type="presParOf" srcId="{AFDB595D-FA36-4B6A-BFD8-136F2E9A957F}" destId="{7F54C3F6-A528-4405-8587-DEAC754D99AA}" srcOrd="3" destOrd="0" presId="urn:microsoft.com/office/officeart/2005/8/layout/vProcess5"/>
    <dgm:cxn modelId="{BD241089-69DF-4E0C-B696-DCC51CEA7EED}" type="presParOf" srcId="{AFDB595D-FA36-4B6A-BFD8-136F2E9A957F}" destId="{7DE143F7-AAD6-4813-A724-019DF082BC4C}" srcOrd="4" destOrd="0" presId="urn:microsoft.com/office/officeart/2005/8/layout/vProcess5"/>
    <dgm:cxn modelId="{EBA06D18-B081-4684-AA85-7466F5C721B9}" type="presParOf" srcId="{AFDB595D-FA36-4B6A-BFD8-136F2E9A957F}" destId="{CF090F08-E12B-49A7-B9F2-45628F494D3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7. Formulación de los planes de acción de cada de las mesas regionales.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ES" sz="1600" dirty="0"/>
            <a:t>8. </a:t>
          </a:r>
          <a:r>
            <a:rPr lang="es-CO" sz="1600" dirty="0"/>
            <a:t>Seguimiento de Planes de acción  para cada mesa temática</a:t>
          </a:r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9. Unificación de criterios entre la mesa técnica del plan regional y los lideres de calidad, cobertura y gestión administrativa, del eje cafetero para integración de programas del plan regional con </a:t>
          </a:r>
          <a:r>
            <a:rPr lang="es-ES" sz="1600" dirty="0" err="1"/>
            <a:t>PEI´s</a:t>
          </a:r>
          <a:r>
            <a:rPr lang="es-ES" sz="1600" dirty="0"/>
            <a:t>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Planeación y Calidad</a:t>
          </a:r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chemeClr val="accent6">
            <a:lumMod val="75000"/>
          </a:schemeClr>
        </a:solidFill>
      </dgm:spPr>
      <dgm:t>
        <a:bodyPr anchor="t" anchorCtr="0"/>
        <a:lstStyle/>
        <a:p>
          <a:r>
            <a:rPr lang="es-CO" sz="2200" dirty="0"/>
            <a:t>Líderes de Planeación</a:t>
          </a:r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Áreas de Planeación en coordinación con las diferentes áreas.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07577" custScaleY="51061" custLinFactNeighborX="0" custLinFactNeighborY="255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21744" custScaleY="93221" custLinFactNeighborX="0" custLinFactNeighborY="2812">
        <dgm:presLayoutVars>
          <dgm:bulletEnabled val="1"/>
        </dgm:presLayoutVars>
      </dgm:prSet>
      <dgm:spPr>
        <a:xfrm>
          <a:off x="1982317" y="2757790"/>
          <a:ext cx="1578124" cy="147195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X="109343" custScaleY="54517" custLinFactNeighborX="-1133" custLinFactNeighborY="24869">
        <dgm:presLayoutVars>
          <dgm:bulletEnabled val="1"/>
        </dgm:presLayoutVars>
      </dgm:prSet>
      <dgm:spPr>
        <a:xfrm>
          <a:off x="3883533" y="2773832"/>
          <a:ext cx="1547733" cy="147193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</dgm:ptLst>
  <dgm:cxnLst>
    <dgm:cxn modelId="{A45FACCA-5196-4611-985C-8396F784FD40}" type="presOf" srcId="{F0CE16C2-7BA3-47B1-A0F7-8D6C71EBDD50}" destId="{AE4320EC-60C7-4047-95AC-21B4E64BABF3}" srcOrd="0" destOrd="0" presId="urn:microsoft.com/office/officeart/2005/8/layout/lProcess2"/>
    <dgm:cxn modelId="{7C3F5890-D4AA-418C-8BF9-9CF5449345C9}" type="presOf" srcId="{C5041730-2DEF-48D7-BE0C-60A8F6FBE2E6}" destId="{4197AB53-F7DF-46CB-91E1-555D6782093F}" srcOrd="0" destOrd="0" presId="urn:microsoft.com/office/officeart/2005/8/layout/lProcess2"/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111CC2CA-7DCA-4183-AEB9-C98479656052}" type="presOf" srcId="{3C7E0471-48CF-46FA-ABA8-D76D99D781C5}" destId="{60032F36-4492-414B-8179-5C3A3AAD66E1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6C3FC41C-CAB9-4EF6-A705-B99AF15D5791}" type="presOf" srcId="{F95553AF-BD2F-4D07-B068-65853ED8F206}" destId="{900481F2-497B-4291-B373-1B449D028CB5}" srcOrd="0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CECF409A-A7EC-4678-8F5C-D008D94DF597}" type="presOf" srcId="{02FB933A-75C8-49AB-B760-56F66372B8F7}" destId="{81571E0B-DF6F-4DD3-AA83-C60882A2FA79}" srcOrd="0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E426B7D6-3C21-49C9-9413-2D5D6487C01F}" type="presOf" srcId="{AF81CFBC-41F6-422E-9B05-A17D95E0AA88}" destId="{FF359ACF-D728-4B07-AEDF-9AB99904F5BB}" srcOrd="0" destOrd="0" presId="urn:microsoft.com/office/officeart/2005/8/layout/lProcess2"/>
    <dgm:cxn modelId="{C26A11CC-C05C-435D-A307-331732F87630}" type="presOf" srcId="{3C7E0471-48CF-46FA-ABA8-D76D99D781C5}" destId="{D31700AB-3A42-4640-BC21-C9397589AC51}" srcOrd="1" destOrd="0" presId="urn:microsoft.com/office/officeart/2005/8/layout/lProcess2"/>
    <dgm:cxn modelId="{D5EAA058-9363-4EF1-AF8E-A1DDCA7C6E43}" type="presOf" srcId="{AF81CFBC-41F6-422E-9B05-A17D95E0AA88}" destId="{8BEF592C-5E55-49D5-9CA0-CFB562504F3C}" srcOrd="1" destOrd="0" presId="urn:microsoft.com/office/officeart/2005/8/layout/lProcess2"/>
    <dgm:cxn modelId="{66BA1568-EF68-4C7B-BDAD-44F86A6B54A3}" type="presOf" srcId="{C5041730-2DEF-48D7-BE0C-60A8F6FBE2E6}" destId="{A9F4BF13-82DC-4B7D-B8FE-01DE709FE94F}" srcOrd="1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A683EF22-46B3-43F8-B449-8908691FBCCC}" type="presOf" srcId="{B794027E-15C3-4F09-997C-204D064EF2DA}" destId="{EE34FBB6-C81A-40F8-BF71-1DB726A00C7B}" srcOrd="0" destOrd="0" presId="urn:microsoft.com/office/officeart/2005/8/layout/lProcess2"/>
    <dgm:cxn modelId="{31AA794D-0F5F-458C-8B9F-46CE5E8977C6}" type="presParOf" srcId="{AE4320EC-60C7-4047-95AC-21B4E64BABF3}" destId="{157228DB-9C6B-4941-ADB1-F833F440F1D3}" srcOrd="0" destOrd="0" presId="urn:microsoft.com/office/officeart/2005/8/layout/lProcess2"/>
    <dgm:cxn modelId="{427202C5-713A-41DF-8F6F-A5BC30FD6B40}" type="presParOf" srcId="{157228DB-9C6B-4941-ADB1-F833F440F1D3}" destId="{60032F36-4492-414B-8179-5C3A3AAD66E1}" srcOrd="0" destOrd="0" presId="urn:microsoft.com/office/officeart/2005/8/layout/lProcess2"/>
    <dgm:cxn modelId="{77CEAFC8-765B-4166-8174-6011732A4D2D}" type="presParOf" srcId="{157228DB-9C6B-4941-ADB1-F833F440F1D3}" destId="{D31700AB-3A42-4640-BC21-C9397589AC51}" srcOrd="1" destOrd="0" presId="urn:microsoft.com/office/officeart/2005/8/layout/lProcess2"/>
    <dgm:cxn modelId="{1B0E02F8-3D10-423F-8D63-8AF95BB15A8E}" type="presParOf" srcId="{157228DB-9C6B-4941-ADB1-F833F440F1D3}" destId="{2FA62EB2-F27C-4B13-A417-F2F7390A3407}" srcOrd="2" destOrd="0" presId="urn:microsoft.com/office/officeart/2005/8/layout/lProcess2"/>
    <dgm:cxn modelId="{D15F5162-4631-417D-99D5-67C61F099147}" type="presParOf" srcId="{2FA62EB2-F27C-4B13-A417-F2F7390A3407}" destId="{80E6AD43-8AA9-4330-9AF8-C85B53D3599B}" srcOrd="0" destOrd="0" presId="urn:microsoft.com/office/officeart/2005/8/layout/lProcess2"/>
    <dgm:cxn modelId="{2AF219F3-8FF9-4287-B5A2-874FC582CE4D}" type="presParOf" srcId="{80E6AD43-8AA9-4330-9AF8-C85B53D3599B}" destId="{EE34FBB6-C81A-40F8-BF71-1DB726A00C7B}" srcOrd="0" destOrd="0" presId="urn:microsoft.com/office/officeart/2005/8/layout/lProcess2"/>
    <dgm:cxn modelId="{00FB3495-846D-40F1-BE2D-B5DFDDE79831}" type="presParOf" srcId="{AE4320EC-60C7-4047-95AC-21B4E64BABF3}" destId="{086C2E2B-88CC-4BF5-B5C9-19178212890A}" srcOrd="1" destOrd="0" presId="urn:microsoft.com/office/officeart/2005/8/layout/lProcess2"/>
    <dgm:cxn modelId="{F9A6BA35-25E2-4CF5-9C3B-53DF511CC0A1}" type="presParOf" srcId="{AE4320EC-60C7-4047-95AC-21B4E64BABF3}" destId="{DFE2866D-E8DD-46D5-AD0F-5C89057B138A}" srcOrd="2" destOrd="0" presId="urn:microsoft.com/office/officeart/2005/8/layout/lProcess2"/>
    <dgm:cxn modelId="{48826EA7-F8F6-4E60-9EAF-7F7408E3CA7A}" type="presParOf" srcId="{DFE2866D-E8DD-46D5-AD0F-5C89057B138A}" destId="{4197AB53-F7DF-46CB-91E1-555D6782093F}" srcOrd="0" destOrd="0" presId="urn:microsoft.com/office/officeart/2005/8/layout/lProcess2"/>
    <dgm:cxn modelId="{28834EAE-D2E6-43A1-BA20-3CE57DED6DCA}" type="presParOf" srcId="{DFE2866D-E8DD-46D5-AD0F-5C89057B138A}" destId="{A9F4BF13-82DC-4B7D-B8FE-01DE709FE94F}" srcOrd="1" destOrd="0" presId="urn:microsoft.com/office/officeart/2005/8/layout/lProcess2"/>
    <dgm:cxn modelId="{90978019-2D90-4DF5-9B23-DC6A7A59C40B}" type="presParOf" srcId="{DFE2866D-E8DD-46D5-AD0F-5C89057B138A}" destId="{BED12FF0-6BB0-474F-AB72-B2A8AE101A33}" srcOrd="2" destOrd="0" presId="urn:microsoft.com/office/officeart/2005/8/layout/lProcess2"/>
    <dgm:cxn modelId="{E5617DA4-966C-4255-AAE3-BFF3519BFAD6}" type="presParOf" srcId="{BED12FF0-6BB0-474F-AB72-B2A8AE101A33}" destId="{FDE37B8E-0A4A-43E0-90D0-E06007E105DE}" srcOrd="0" destOrd="0" presId="urn:microsoft.com/office/officeart/2005/8/layout/lProcess2"/>
    <dgm:cxn modelId="{FF29B65C-99C8-473C-A2BA-9650D2AEFE2C}" type="presParOf" srcId="{FDE37B8E-0A4A-43E0-90D0-E06007E105DE}" destId="{900481F2-497B-4291-B373-1B449D028CB5}" srcOrd="0" destOrd="0" presId="urn:microsoft.com/office/officeart/2005/8/layout/lProcess2"/>
    <dgm:cxn modelId="{BD156766-08CA-431D-A656-4770D33A7C20}" type="presParOf" srcId="{AE4320EC-60C7-4047-95AC-21B4E64BABF3}" destId="{B1A4403F-0201-4395-AA86-9470B2E50023}" srcOrd="3" destOrd="0" presId="urn:microsoft.com/office/officeart/2005/8/layout/lProcess2"/>
    <dgm:cxn modelId="{DF004AD4-939E-4ECC-AD50-148CD75EBAD7}" type="presParOf" srcId="{AE4320EC-60C7-4047-95AC-21B4E64BABF3}" destId="{0ACDA089-1331-40C5-A2DF-E8CFA779B63E}" srcOrd="4" destOrd="0" presId="urn:microsoft.com/office/officeart/2005/8/layout/lProcess2"/>
    <dgm:cxn modelId="{0050063D-D30C-451C-A9AD-3603D0437761}" type="presParOf" srcId="{0ACDA089-1331-40C5-A2DF-E8CFA779B63E}" destId="{FF359ACF-D728-4B07-AEDF-9AB99904F5BB}" srcOrd="0" destOrd="0" presId="urn:microsoft.com/office/officeart/2005/8/layout/lProcess2"/>
    <dgm:cxn modelId="{C964B76A-EF59-48CC-B8B2-2EEF72C6F0ED}" type="presParOf" srcId="{0ACDA089-1331-40C5-A2DF-E8CFA779B63E}" destId="{8BEF592C-5E55-49D5-9CA0-CFB562504F3C}" srcOrd="1" destOrd="0" presId="urn:microsoft.com/office/officeart/2005/8/layout/lProcess2"/>
    <dgm:cxn modelId="{DEF76228-AA20-4D48-8848-919208428CC9}" type="presParOf" srcId="{0ACDA089-1331-40C5-A2DF-E8CFA779B63E}" destId="{1AB431D5-5ED6-413C-B8E5-750455D0F824}" srcOrd="2" destOrd="0" presId="urn:microsoft.com/office/officeart/2005/8/layout/lProcess2"/>
    <dgm:cxn modelId="{ADA4FD44-44A0-441A-A17F-9F2BB0709DE3}" type="presParOf" srcId="{1AB431D5-5ED6-413C-B8E5-750455D0F824}" destId="{0E4187C8-3AC2-46F0-81F8-D2D81D82E51C}" srcOrd="0" destOrd="0" presId="urn:microsoft.com/office/officeart/2005/8/layout/lProcess2"/>
    <dgm:cxn modelId="{950536FC-E115-492B-9530-EFBAB1D1E443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10. Asistencia técnica a los EE para la inclusión de los programas del Plan Regional en los </a:t>
          </a:r>
          <a:r>
            <a:rPr lang="es-ES" sz="1600" dirty="0" err="1"/>
            <a:t>PEI</a:t>
          </a:r>
          <a:r>
            <a:rPr lang="es-ES" sz="1600" dirty="0"/>
            <a:t>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Calidad</a:t>
          </a:r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11. Unificación de criterios entre la mesa técnica del plan regional y los lideres de calidad, cobertura y gestión administrativa, del eje cafetero para integración de programas del plan regional con </a:t>
          </a:r>
          <a:r>
            <a:rPr lang="es-ES" sz="1600" dirty="0" err="1"/>
            <a:t>PEC</a:t>
          </a:r>
          <a:r>
            <a:rPr lang="es-ES" sz="1600" dirty="0"/>
            <a:t>.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Planeación y Calidad</a:t>
          </a:r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12. Asistencia técnica a los EE para la inclusión de los programas del Plan Regional en los </a:t>
          </a:r>
          <a:r>
            <a:rPr lang="es-ES" sz="1600" dirty="0" err="1"/>
            <a:t>PEC</a:t>
          </a:r>
          <a:r>
            <a:rPr lang="es-ES" sz="1600" dirty="0"/>
            <a:t>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Calidad</a:t>
          </a:r>
          <a:endParaRPr lang="es-CO" sz="2200" kern="12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 custScaleX="114510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21759" custScaleY="51539" custLinFactNeighborX="-1348" custLinFactNeighborY="25837">
        <dgm:presLayoutVars>
          <dgm:bulletEnabled val="1"/>
        </dgm:presLayoutVars>
      </dgm:prSet>
      <dgm:spPr>
        <a:xfrm>
          <a:off x="128696" y="2773818"/>
          <a:ext cx="1646586" cy="148573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 custScaleX="104448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09941" custScaleY="49947" custLinFactNeighborX="0" custLinFactNeighborY="25598">
        <dgm:presLayoutVars>
          <dgm:bulletEnabled val="1"/>
        </dgm:presLayoutVars>
      </dgm:prSet>
      <dgm:spPr>
        <a:xfrm>
          <a:off x="2241020" y="2789875"/>
          <a:ext cx="1334910" cy="143984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 custLinFactNeighborX="17121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Y="49948" custLinFactNeighborY="26155">
        <dgm:presLayoutVars>
          <dgm:bulletEnabled val="1"/>
        </dgm:presLayoutVars>
      </dgm:prSet>
      <dgm:spPr>
        <a:xfrm>
          <a:off x="4071917" y="2805917"/>
          <a:ext cx="1334910" cy="1439874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</dgm:ptLst>
  <dgm:cxnLst>
    <dgm:cxn modelId="{B2594C7C-D3D6-4FBB-9DDE-7AD9BDB39FA3}" type="presOf" srcId="{AF81CFBC-41F6-422E-9B05-A17D95E0AA88}" destId="{FF359ACF-D728-4B07-AEDF-9AB99904F5BB}" srcOrd="0" destOrd="0" presId="urn:microsoft.com/office/officeart/2005/8/layout/lProcess2"/>
    <dgm:cxn modelId="{91169F56-8A83-40C3-B84C-56514A325ED2}" type="presOf" srcId="{AF81CFBC-41F6-422E-9B05-A17D95E0AA88}" destId="{8BEF592C-5E55-49D5-9CA0-CFB562504F3C}" srcOrd="1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E820D059-5859-4B8C-B196-E6556D9220C8}" type="presOf" srcId="{F95553AF-BD2F-4D07-B068-65853ED8F206}" destId="{900481F2-497B-4291-B373-1B449D028CB5}" srcOrd="0" destOrd="0" presId="urn:microsoft.com/office/officeart/2005/8/layout/lProcess2"/>
    <dgm:cxn modelId="{45EF7A5A-C436-4623-B4AE-FE3B09F60AD9}" type="presOf" srcId="{3C7E0471-48CF-46FA-ABA8-D76D99D781C5}" destId="{D31700AB-3A42-4640-BC21-C9397589AC51}" srcOrd="1" destOrd="0" presId="urn:microsoft.com/office/officeart/2005/8/layout/lProcess2"/>
    <dgm:cxn modelId="{4A0818FD-B61A-4F39-833E-2913A29801B1}" type="presOf" srcId="{3C7E0471-48CF-46FA-ABA8-D76D99D781C5}" destId="{60032F36-4492-414B-8179-5C3A3AAD66E1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DC4E360A-B322-46C0-93B4-AAA972C86471}" type="presOf" srcId="{C5041730-2DEF-48D7-BE0C-60A8F6FBE2E6}" destId="{A9F4BF13-82DC-4B7D-B8FE-01DE709FE94F}" srcOrd="1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B561690D-2257-4A86-82BD-3AFF87C4105A}" type="presOf" srcId="{B794027E-15C3-4F09-997C-204D064EF2DA}" destId="{EE34FBB6-C81A-40F8-BF71-1DB726A00C7B}" srcOrd="0" destOrd="0" presId="urn:microsoft.com/office/officeart/2005/8/layout/lProcess2"/>
    <dgm:cxn modelId="{DCD0530C-B28A-463A-B2D5-6B096C8AB6AC}" type="presOf" srcId="{F0CE16C2-7BA3-47B1-A0F7-8D6C71EBDD50}" destId="{AE4320EC-60C7-4047-95AC-21B4E64BABF3}" srcOrd="0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8A1530D3-06CF-4C9A-89D5-1D8C67BE6C60}" type="presOf" srcId="{02FB933A-75C8-49AB-B760-56F66372B8F7}" destId="{81571E0B-DF6F-4DD3-AA83-C60882A2FA79}" srcOrd="0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EE2E9782-2433-433E-BB7F-D76DCD2F390F}" type="presOf" srcId="{C5041730-2DEF-48D7-BE0C-60A8F6FBE2E6}" destId="{4197AB53-F7DF-46CB-91E1-555D6782093F}" srcOrd="0" destOrd="0" presId="urn:microsoft.com/office/officeart/2005/8/layout/lProcess2"/>
    <dgm:cxn modelId="{A10B835C-641A-4C00-AE38-91E8FE79E68F}" type="presParOf" srcId="{AE4320EC-60C7-4047-95AC-21B4E64BABF3}" destId="{157228DB-9C6B-4941-ADB1-F833F440F1D3}" srcOrd="0" destOrd="0" presId="urn:microsoft.com/office/officeart/2005/8/layout/lProcess2"/>
    <dgm:cxn modelId="{8F9C6242-FCA0-4793-9921-E891677F4CFB}" type="presParOf" srcId="{157228DB-9C6B-4941-ADB1-F833F440F1D3}" destId="{60032F36-4492-414B-8179-5C3A3AAD66E1}" srcOrd="0" destOrd="0" presId="urn:microsoft.com/office/officeart/2005/8/layout/lProcess2"/>
    <dgm:cxn modelId="{C0EE9027-7DFD-44E7-96B7-69EDD8BC7069}" type="presParOf" srcId="{157228DB-9C6B-4941-ADB1-F833F440F1D3}" destId="{D31700AB-3A42-4640-BC21-C9397589AC51}" srcOrd="1" destOrd="0" presId="urn:microsoft.com/office/officeart/2005/8/layout/lProcess2"/>
    <dgm:cxn modelId="{1EAAEB1C-C855-4B4E-912B-BECEED4A353A}" type="presParOf" srcId="{157228DB-9C6B-4941-ADB1-F833F440F1D3}" destId="{2FA62EB2-F27C-4B13-A417-F2F7390A3407}" srcOrd="2" destOrd="0" presId="urn:microsoft.com/office/officeart/2005/8/layout/lProcess2"/>
    <dgm:cxn modelId="{78B052BF-0D4F-4523-87F3-FE9CE1209E18}" type="presParOf" srcId="{2FA62EB2-F27C-4B13-A417-F2F7390A3407}" destId="{80E6AD43-8AA9-4330-9AF8-C85B53D3599B}" srcOrd="0" destOrd="0" presId="urn:microsoft.com/office/officeart/2005/8/layout/lProcess2"/>
    <dgm:cxn modelId="{C88B5C33-61F5-47C2-8A7C-FF774FB34135}" type="presParOf" srcId="{80E6AD43-8AA9-4330-9AF8-C85B53D3599B}" destId="{EE34FBB6-C81A-40F8-BF71-1DB726A00C7B}" srcOrd="0" destOrd="0" presId="urn:microsoft.com/office/officeart/2005/8/layout/lProcess2"/>
    <dgm:cxn modelId="{3A6AB5D4-D4CF-463B-B984-B8B743D3D4F9}" type="presParOf" srcId="{AE4320EC-60C7-4047-95AC-21B4E64BABF3}" destId="{086C2E2B-88CC-4BF5-B5C9-19178212890A}" srcOrd="1" destOrd="0" presId="urn:microsoft.com/office/officeart/2005/8/layout/lProcess2"/>
    <dgm:cxn modelId="{4F08DB32-140B-44EF-91F0-CFE04738437D}" type="presParOf" srcId="{AE4320EC-60C7-4047-95AC-21B4E64BABF3}" destId="{DFE2866D-E8DD-46D5-AD0F-5C89057B138A}" srcOrd="2" destOrd="0" presId="urn:microsoft.com/office/officeart/2005/8/layout/lProcess2"/>
    <dgm:cxn modelId="{C87A4DC7-E14D-409A-8B94-99FB1A48F626}" type="presParOf" srcId="{DFE2866D-E8DD-46D5-AD0F-5C89057B138A}" destId="{4197AB53-F7DF-46CB-91E1-555D6782093F}" srcOrd="0" destOrd="0" presId="urn:microsoft.com/office/officeart/2005/8/layout/lProcess2"/>
    <dgm:cxn modelId="{20C3D83C-2D57-45F8-AF8A-640F46F8C805}" type="presParOf" srcId="{DFE2866D-E8DD-46D5-AD0F-5C89057B138A}" destId="{A9F4BF13-82DC-4B7D-B8FE-01DE709FE94F}" srcOrd="1" destOrd="0" presId="urn:microsoft.com/office/officeart/2005/8/layout/lProcess2"/>
    <dgm:cxn modelId="{D8171D88-F175-4084-955F-988D6017E97E}" type="presParOf" srcId="{DFE2866D-E8DD-46D5-AD0F-5C89057B138A}" destId="{BED12FF0-6BB0-474F-AB72-B2A8AE101A33}" srcOrd="2" destOrd="0" presId="urn:microsoft.com/office/officeart/2005/8/layout/lProcess2"/>
    <dgm:cxn modelId="{EFCD8896-FFE2-496E-8187-7CAF4FB0E7F2}" type="presParOf" srcId="{BED12FF0-6BB0-474F-AB72-B2A8AE101A33}" destId="{FDE37B8E-0A4A-43E0-90D0-E06007E105DE}" srcOrd="0" destOrd="0" presId="urn:microsoft.com/office/officeart/2005/8/layout/lProcess2"/>
    <dgm:cxn modelId="{D39B39C1-7FAC-4E2B-92F8-B79FF0F1BA7B}" type="presParOf" srcId="{FDE37B8E-0A4A-43E0-90D0-E06007E105DE}" destId="{900481F2-497B-4291-B373-1B449D028CB5}" srcOrd="0" destOrd="0" presId="urn:microsoft.com/office/officeart/2005/8/layout/lProcess2"/>
    <dgm:cxn modelId="{2B4F8D35-056F-4FAC-888C-044DCD3CF4A9}" type="presParOf" srcId="{AE4320EC-60C7-4047-95AC-21B4E64BABF3}" destId="{B1A4403F-0201-4395-AA86-9470B2E50023}" srcOrd="3" destOrd="0" presId="urn:microsoft.com/office/officeart/2005/8/layout/lProcess2"/>
    <dgm:cxn modelId="{BA29CEB2-34DB-4D62-9B27-0C413208A873}" type="presParOf" srcId="{AE4320EC-60C7-4047-95AC-21B4E64BABF3}" destId="{0ACDA089-1331-40C5-A2DF-E8CFA779B63E}" srcOrd="4" destOrd="0" presId="urn:microsoft.com/office/officeart/2005/8/layout/lProcess2"/>
    <dgm:cxn modelId="{DC1E2122-3D51-4901-9BFD-BDD3A9EB67D9}" type="presParOf" srcId="{0ACDA089-1331-40C5-A2DF-E8CFA779B63E}" destId="{FF359ACF-D728-4B07-AEDF-9AB99904F5BB}" srcOrd="0" destOrd="0" presId="urn:microsoft.com/office/officeart/2005/8/layout/lProcess2"/>
    <dgm:cxn modelId="{7BEC87DE-3551-4D65-BEB1-1CB447AFFC44}" type="presParOf" srcId="{0ACDA089-1331-40C5-A2DF-E8CFA779B63E}" destId="{8BEF592C-5E55-49D5-9CA0-CFB562504F3C}" srcOrd="1" destOrd="0" presId="urn:microsoft.com/office/officeart/2005/8/layout/lProcess2"/>
    <dgm:cxn modelId="{E3A92E9C-C9E1-42E7-AB6D-8A297B02B4CF}" type="presParOf" srcId="{0ACDA089-1331-40C5-A2DF-E8CFA779B63E}" destId="{1AB431D5-5ED6-413C-B8E5-750455D0F824}" srcOrd="2" destOrd="0" presId="urn:microsoft.com/office/officeart/2005/8/layout/lProcess2"/>
    <dgm:cxn modelId="{3676D1CB-09A5-4E76-A239-4B5AD6F073CD}" type="presParOf" srcId="{1AB431D5-5ED6-413C-B8E5-750455D0F824}" destId="{0E4187C8-3AC2-46F0-81F8-D2D81D82E51C}" srcOrd="0" destOrd="0" presId="urn:microsoft.com/office/officeart/2005/8/layout/lProcess2"/>
    <dgm:cxn modelId="{82970944-67C9-40A5-9A76-49BC3134AC32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13. Formulación del Plan de Acción de la mesa de articulación regional.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ES" sz="1600" dirty="0"/>
            <a:t>14. Seguimiento al Plan de Acción de la Mesa de Articulación Regional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15. Reunión de Secretarios de Educación Regional.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chemeClr val="accent6">
            <a:lumMod val="75000"/>
          </a:schemeClr>
        </a:solidFill>
      </dgm:spPr>
      <dgm:t>
        <a:bodyPr anchor="t" anchorCtr="0"/>
        <a:lstStyle/>
        <a:p>
          <a:r>
            <a:rPr lang="es-CO" sz="2200" dirty="0"/>
            <a:t>Líderes de Planeación</a:t>
          </a:r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07577" custScaleY="51061" custLinFactNeighborX="0" custLinFactNeighborY="250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11490" custScaleY="52041" custLinFactNeighborY="24515">
        <dgm:presLayoutVars>
          <dgm:bulletEnabled val="1"/>
        </dgm:presLayoutVars>
      </dgm:prSet>
      <dgm:spPr>
        <a:xfrm>
          <a:off x="1982317" y="2757790"/>
          <a:ext cx="1578124" cy="147195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X="109343" custScaleY="54517" custLinFactNeighborX="-1133" custLinFactNeighborY="24869">
        <dgm:presLayoutVars>
          <dgm:bulletEnabled val="1"/>
        </dgm:presLayoutVars>
      </dgm:prSet>
      <dgm:spPr>
        <a:xfrm>
          <a:off x="3883533" y="2773832"/>
          <a:ext cx="1547733" cy="147193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</dgm:ptLst>
  <dgm:cxnLst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AD1CCBEA-D713-473C-8CFB-9CE0753E593A}" type="presOf" srcId="{02FB933A-75C8-49AB-B760-56F66372B8F7}" destId="{81571E0B-DF6F-4DD3-AA83-C60882A2FA79}" srcOrd="0" destOrd="0" presId="urn:microsoft.com/office/officeart/2005/8/layout/lProcess2"/>
    <dgm:cxn modelId="{9703F32E-D770-46D6-8A21-0B6DF32BB0F2}" type="presOf" srcId="{AF81CFBC-41F6-422E-9B05-A17D95E0AA88}" destId="{8BEF592C-5E55-49D5-9CA0-CFB562504F3C}" srcOrd="1" destOrd="0" presId="urn:microsoft.com/office/officeart/2005/8/layout/lProcess2"/>
    <dgm:cxn modelId="{B203AF2A-BFEE-44B7-AC87-B8EBA1EF95D9}" type="presOf" srcId="{AF81CFBC-41F6-422E-9B05-A17D95E0AA88}" destId="{FF359ACF-D728-4B07-AEDF-9AB99904F5BB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5C4318F1-5075-4D61-AB0A-7FBF9053922A}" type="presOf" srcId="{F95553AF-BD2F-4D07-B068-65853ED8F206}" destId="{900481F2-497B-4291-B373-1B449D028CB5}" srcOrd="0" destOrd="0" presId="urn:microsoft.com/office/officeart/2005/8/layout/lProcess2"/>
    <dgm:cxn modelId="{37A98D25-4D5E-42E5-BA7F-CC2C7FF41391}" type="presOf" srcId="{B794027E-15C3-4F09-997C-204D064EF2DA}" destId="{EE34FBB6-C81A-40F8-BF71-1DB726A00C7B}" srcOrd="0" destOrd="0" presId="urn:microsoft.com/office/officeart/2005/8/layout/lProcess2"/>
    <dgm:cxn modelId="{6835E880-5248-4BC6-A8B5-4A953B74044A}" type="presOf" srcId="{C5041730-2DEF-48D7-BE0C-60A8F6FBE2E6}" destId="{A9F4BF13-82DC-4B7D-B8FE-01DE709FE94F}" srcOrd="1" destOrd="0" presId="urn:microsoft.com/office/officeart/2005/8/layout/lProcess2"/>
    <dgm:cxn modelId="{7B1AD66D-C5CC-4553-92A3-9419153256B9}" type="presOf" srcId="{C5041730-2DEF-48D7-BE0C-60A8F6FBE2E6}" destId="{4197AB53-F7DF-46CB-91E1-555D6782093F}" srcOrd="0" destOrd="0" presId="urn:microsoft.com/office/officeart/2005/8/layout/lProcess2"/>
    <dgm:cxn modelId="{F0810A4B-82E7-479C-BFCE-610BB137715F}" type="presOf" srcId="{3C7E0471-48CF-46FA-ABA8-D76D99D781C5}" destId="{60032F36-4492-414B-8179-5C3A3AAD66E1}" srcOrd="0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FCF57AAE-4CF9-4D40-8A0A-56324B772DA2}" type="presOf" srcId="{F0CE16C2-7BA3-47B1-A0F7-8D6C71EBDD50}" destId="{AE4320EC-60C7-4047-95AC-21B4E64BABF3}" srcOrd="0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76F1BF71-1F0C-43D9-92C5-BDFFA000F0D1}" type="presOf" srcId="{3C7E0471-48CF-46FA-ABA8-D76D99D781C5}" destId="{D31700AB-3A42-4640-BC21-C9397589AC51}" srcOrd="1" destOrd="0" presId="urn:microsoft.com/office/officeart/2005/8/layout/lProcess2"/>
    <dgm:cxn modelId="{9BDED288-FAE4-4E55-8E1C-B6596766A5BA}" type="presParOf" srcId="{AE4320EC-60C7-4047-95AC-21B4E64BABF3}" destId="{157228DB-9C6B-4941-ADB1-F833F440F1D3}" srcOrd="0" destOrd="0" presId="urn:microsoft.com/office/officeart/2005/8/layout/lProcess2"/>
    <dgm:cxn modelId="{3D40DCA9-C98F-41D2-A48A-7CC309553E8B}" type="presParOf" srcId="{157228DB-9C6B-4941-ADB1-F833F440F1D3}" destId="{60032F36-4492-414B-8179-5C3A3AAD66E1}" srcOrd="0" destOrd="0" presId="urn:microsoft.com/office/officeart/2005/8/layout/lProcess2"/>
    <dgm:cxn modelId="{A0AC7435-25C8-4F25-BAE1-8C9A7F07B89B}" type="presParOf" srcId="{157228DB-9C6B-4941-ADB1-F833F440F1D3}" destId="{D31700AB-3A42-4640-BC21-C9397589AC51}" srcOrd="1" destOrd="0" presId="urn:microsoft.com/office/officeart/2005/8/layout/lProcess2"/>
    <dgm:cxn modelId="{8FF06F2C-5F92-4CEB-96EA-BFA1AD1A8B15}" type="presParOf" srcId="{157228DB-9C6B-4941-ADB1-F833F440F1D3}" destId="{2FA62EB2-F27C-4B13-A417-F2F7390A3407}" srcOrd="2" destOrd="0" presId="urn:microsoft.com/office/officeart/2005/8/layout/lProcess2"/>
    <dgm:cxn modelId="{860FF589-64F8-4D1F-85EC-E60B72F2829A}" type="presParOf" srcId="{2FA62EB2-F27C-4B13-A417-F2F7390A3407}" destId="{80E6AD43-8AA9-4330-9AF8-C85B53D3599B}" srcOrd="0" destOrd="0" presId="urn:microsoft.com/office/officeart/2005/8/layout/lProcess2"/>
    <dgm:cxn modelId="{CA8B9CF0-11D5-4032-B32E-C90B67DF4229}" type="presParOf" srcId="{80E6AD43-8AA9-4330-9AF8-C85B53D3599B}" destId="{EE34FBB6-C81A-40F8-BF71-1DB726A00C7B}" srcOrd="0" destOrd="0" presId="urn:microsoft.com/office/officeart/2005/8/layout/lProcess2"/>
    <dgm:cxn modelId="{93615590-F559-463A-8805-96DD52CDE334}" type="presParOf" srcId="{AE4320EC-60C7-4047-95AC-21B4E64BABF3}" destId="{086C2E2B-88CC-4BF5-B5C9-19178212890A}" srcOrd="1" destOrd="0" presId="urn:microsoft.com/office/officeart/2005/8/layout/lProcess2"/>
    <dgm:cxn modelId="{354E55C3-6954-42FF-9278-7B8F4A46BEF4}" type="presParOf" srcId="{AE4320EC-60C7-4047-95AC-21B4E64BABF3}" destId="{DFE2866D-E8DD-46D5-AD0F-5C89057B138A}" srcOrd="2" destOrd="0" presId="urn:microsoft.com/office/officeart/2005/8/layout/lProcess2"/>
    <dgm:cxn modelId="{349D1DB0-B052-408B-A545-A0BADDF89784}" type="presParOf" srcId="{DFE2866D-E8DD-46D5-AD0F-5C89057B138A}" destId="{4197AB53-F7DF-46CB-91E1-555D6782093F}" srcOrd="0" destOrd="0" presId="urn:microsoft.com/office/officeart/2005/8/layout/lProcess2"/>
    <dgm:cxn modelId="{0B0E557D-0B52-46C6-9B08-8200BA687DAB}" type="presParOf" srcId="{DFE2866D-E8DD-46D5-AD0F-5C89057B138A}" destId="{A9F4BF13-82DC-4B7D-B8FE-01DE709FE94F}" srcOrd="1" destOrd="0" presId="urn:microsoft.com/office/officeart/2005/8/layout/lProcess2"/>
    <dgm:cxn modelId="{8017F659-34F4-4366-9938-061CBF4CE797}" type="presParOf" srcId="{DFE2866D-E8DD-46D5-AD0F-5C89057B138A}" destId="{BED12FF0-6BB0-474F-AB72-B2A8AE101A33}" srcOrd="2" destOrd="0" presId="urn:microsoft.com/office/officeart/2005/8/layout/lProcess2"/>
    <dgm:cxn modelId="{EBC5E5E0-C0E1-4670-BACA-CAEF2CCF4E58}" type="presParOf" srcId="{BED12FF0-6BB0-474F-AB72-B2A8AE101A33}" destId="{FDE37B8E-0A4A-43E0-90D0-E06007E105DE}" srcOrd="0" destOrd="0" presId="urn:microsoft.com/office/officeart/2005/8/layout/lProcess2"/>
    <dgm:cxn modelId="{B90313E6-F029-4890-BEEF-7CB65919FA4A}" type="presParOf" srcId="{FDE37B8E-0A4A-43E0-90D0-E06007E105DE}" destId="{900481F2-497B-4291-B373-1B449D028CB5}" srcOrd="0" destOrd="0" presId="urn:microsoft.com/office/officeart/2005/8/layout/lProcess2"/>
    <dgm:cxn modelId="{84DD868D-53FA-4D0B-995C-C3B73FEC3561}" type="presParOf" srcId="{AE4320EC-60C7-4047-95AC-21B4E64BABF3}" destId="{B1A4403F-0201-4395-AA86-9470B2E50023}" srcOrd="3" destOrd="0" presId="urn:microsoft.com/office/officeart/2005/8/layout/lProcess2"/>
    <dgm:cxn modelId="{0AB5300C-62B5-487E-9973-54A304DB4A22}" type="presParOf" srcId="{AE4320EC-60C7-4047-95AC-21B4E64BABF3}" destId="{0ACDA089-1331-40C5-A2DF-E8CFA779B63E}" srcOrd="4" destOrd="0" presId="urn:microsoft.com/office/officeart/2005/8/layout/lProcess2"/>
    <dgm:cxn modelId="{689DB668-0D8D-4D8A-A78D-FDE4F2C3F7CB}" type="presParOf" srcId="{0ACDA089-1331-40C5-A2DF-E8CFA779B63E}" destId="{FF359ACF-D728-4B07-AEDF-9AB99904F5BB}" srcOrd="0" destOrd="0" presId="urn:microsoft.com/office/officeart/2005/8/layout/lProcess2"/>
    <dgm:cxn modelId="{13C40C1B-B3F7-4C15-8542-24FA3FE94CD1}" type="presParOf" srcId="{0ACDA089-1331-40C5-A2DF-E8CFA779B63E}" destId="{8BEF592C-5E55-49D5-9CA0-CFB562504F3C}" srcOrd="1" destOrd="0" presId="urn:microsoft.com/office/officeart/2005/8/layout/lProcess2"/>
    <dgm:cxn modelId="{DE43BCAA-351C-485E-AD35-B6F5DC8DD41F}" type="presParOf" srcId="{0ACDA089-1331-40C5-A2DF-E8CFA779B63E}" destId="{1AB431D5-5ED6-413C-B8E5-750455D0F824}" srcOrd="2" destOrd="0" presId="urn:microsoft.com/office/officeart/2005/8/layout/lProcess2"/>
    <dgm:cxn modelId="{1EDF8DF1-5364-472A-A991-DB3F33780232}" type="presParOf" srcId="{1AB431D5-5ED6-413C-B8E5-750455D0F824}" destId="{0E4187C8-3AC2-46F0-81F8-D2D81D82E51C}" srcOrd="0" destOrd="0" presId="urn:microsoft.com/office/officeart/2005/8/layout/lProcess2"/>
    <dgm:cxn modelId="{0D4EEB60-6404-48C0-893E-2DA3D90BE3AB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16. Definir una estrategia de comunicación y difusión regional (Revisar autonomía de cada entidad territorial, abrir una red de comunicación, para apoyar las diferentes entidades territoriales)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17. Actualizar la caracterización regional con las nuevas cifras del censo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18. Retroalimentar el diagnóstico en el DRIVE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>
            <a:buNone/>
          </a:pPr>
          <a:endParaRPr lang="es-CO" sz="2200" kern="12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 custScaleX="114510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21759" custScaleY="51539" custLinFactNeighborX="-1348" custLinFactNeighborY="25837">
        <dgm:presLayoutVars>
          <dgm:bulletEnabled val="1"/>
        </dgm:presLayoutVars>
      </dgm:prSet>
      <dgm:spPr>
        <a:xfrm>
          <a:off x="128696" y="2773818"/>
          <a:ext cx="1646586" cy="148573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 custScaleX="104448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09941" custScaleY="49947" custLinFactNeighborX="0" custLinFactNeighborY="25598">
        <dgm:presLayoutVars>
          <dgm:bulletEnabled val="1"/>
        </dgm:presLayoutVars>
      </dgm:prSet>
      <dgm:spPr>
        <a:xfrm>
          <a:off x="2241020" y="2789875"/>
          <a:ext cx="1334910" cy="143984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 custLinFactNeighborX="17121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Y="49948" custLinFactNeighborY="26155">
        <dgm:presLayoutVars>
          <dgm:bulletEnabled val="1"/>
        </dgm:presLayoutVars>
      </dgm:prSet>
      <dgm:spPr>
        <a:xfrm>
          <a:off x="4071917" y="2805917"/>
          <a:ext cx="1334910" cy="1439874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</dgm:ptLst>
  <dgm:cxnLst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5B2F7C13-46E3-41D6-A15E-8B778A111723}" type="presOf" srcId="{3C7E0471-48CF-46FA-ABA8-D76D99D781C5}" destId="{D31700AB-3A42-4640-BC21-C9397589AC51}" srcOrd="1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BB062A12-27FB-48D4-901D-BCBFD36CD345}" type="presOf" srcId="{B794027E-15C3-4F09-997C-204D064EF2DA}" destId="{EE34FBB6-C81A-40F8-BF71-1DB726A00C7B}" srcOrd="0" destOrd="0" presId="urn:microsoft.com/office/officeart/2005/8/layout/lProcess2"/>
    <dgm:cxn modelId="{E17B86D3-B34E-403A-9B52-249EC0A066E9}" type="presOf" srcId="{F0CE16C2-7BA3-47B1-A0F7-8D6C71EBDD50}" destId="{AE4320EC-60C7-4047-95AC-21B4E64BABF3}" srcOrd="0" destOrd="0" presId="urn:microsoft.com/office/officeart/2005/8/layout/lProcess2"/>
    <dgm:cxn modelId="{DB79C582-2412-4419-83DB-937C5AFA73B2}" type="presOf" srcId="{C5041730-2DEF-48D7-BE0C-60A8F6FBE2E6}" destId="{A9F4BF13-82DC-4B7D-B8FE-01DE709FE94F}" srcOrd="1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CFBE970C-DD98-403F-8FB9-0CA5EEDAED14}" type="presOf" srcId="{3C7E0471-48CF-46FA-ABA8-D76D99D781C5}" destId="{60032F36-4492-414B-8179-5C3A3AAD66E1}" srcOrd="0" destOrd="0" presId="urn:microsoft.com/office/officeart/2005/8/layout/lProcess2"/>
    <dgm:cxn modelId="{5C6CB0F5-2FDD-4294-8A23-816C4855F7B1}" type="presOf" srcId="{C5041730-2DEF-48D7-BE0C-60A8F6FBE2E6}" destId="{4197AB53-F7DF-46CB-91E1-555D6782093F}" srcOrd="0" destOrd="0" presId="urn:microsoft.com/office/officeart/2005/8/layout/lProcess2"/>
    <dgm:cxn modelId="{5BCD9792-C29F-4929-9459-3E22625D894A}" type="presOf" srcId="{AF81CFBC-41F6-422E-9B05-A17D95E0AA88}" destId="{8BEF592C-5E55-49D5-9CA0-CFB562504F3C}" srcOrd="1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CE071764-613A-4B82-8D99-CBE11DBD6606}" type="presOf" srcId="{AF81CFBC-41F6-422E-9B05-A17D95E0AA88}" destId="{FF359ACF-D728-4B07-AEDF-9AB99904F5BB}" srcOrd="0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DA36DEEB-868E-4797-94F8-3F6A5B27A2FF}" type="presOf" srcId="{F95553AF-BD2F-4D07-B068-65853ED8F206}" destId="{900481F2-497B-4291-B373-1B449D028CB5}" srcOrd="0" destOrd="0" presId="urn:microsoft.com/office/officeart/2005/8/layout/lProcess2"/>
    <dgm:cxn modelId="{1497EA11-48CA-4EFD-AAC5-6708DF20C59B}" type="presOf" srcId="{02FB933A-75C8-49AB-B760-56F66372B8F7}" destId="{81571E0B-DF6F-4DD3-AA83-C60882A2FA79}" srcOrd="0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45116706-6DAC-447A-8500-657B99888363}" type="presParOf" srcId="{AE4320EC-60C7-4047-95AC-21B4E64BABF3}" destId="{157228DB-9C6B-4941-ADB1-F833F440F1D3}" srcOrd="0" destOrd="0" presId="urn:microsoft.com/office/officeart/2005/8/layout/lProcess2"/>
    <dgm:cxn modelId="{2E5D9818-209C-4571-8732-94AA7A282B7B}" type="presParOf" srcId="{157228DB-9C6B-4941-ADB1-F833F440F1D3}" destId="{60032F36-4492-414B-8179-5C3A3AAD66E1}" srcOrd="0" destOrd="0" presId="urn:microsoft.com/office/officeart/2005/8/layout/lProcess2"/>
    <dgm:cxn modelId="{317E43EE-B16E-40B6-BA4C-153EB6D055BF}" type="presParOf" srcId="{157228DB-9C6B-4941-ADB1-F833F440F1D3}" destId="{D31700AB-3A42-4640-BC21-C9397589AC51}" srcOrd="1" destOrd="0" presId="urn:microsoft.com/office/officeart/2005/8/layout/lProcess2"/>
    <dgm:cxn modelId="{90C8308E-1B88-4131-8F08-46BFBDAD4DD8}" type="presParOf" srcId="{157228DB-9C6B-4941-ADB1-F833F440F1D3}" destId="{2FA62EB2-F27C-4B13-A417-F2F7390A3407}" srcOrd="2" destOrd="0" presId="urn:microsoft.com/office/officeart/2005/8/layout/lProcess2"/>
    <dgm:cxn modelId="{8C53ED10-B945-4690-BD0B-8AF7EB6EC409}" type="presParOf" srcId="{2FA62EB2-F27C-4B13-A417-F2F7390A3407}" destId="{80E6AD43-8AA9-4330-9AF8-C85B53D3599B}" srcOrd="0" destOrd="0" presId="urn:microsoft.com/office/officeart/2005/8/layout/lProcess2"/>
    <dgm:cxn modelId="{16795AC0-D0C7-4180-B964-BAF16F3FECE2}" type="presParOf" srcId="{80E6AD43-8AA9-4330-9AF8-C85B53D3599B}" destId="{EE34FBB6-C81A-40F8-BF71-1DB726A00C7B}" srcOrd="0" destOrd="0" presId="urn:microsoft.com/office/officeart/2005/8/layout/lProcess2"/>
    <dgm:cxn modelId="{5DB68A56-BF27-425E-8494-CB9F091AA3C0}" type="presParOf" srcId="{AE4320EC-60C7-4047-95AC-21B4E64BABF3}" destId="{086C2E2B-88CC-4BF5-B5C9-19178212890A}" srcOrd="1" destOrd="0" presId="urn:microsoft.com/office/officeart/2005/8/layout/lProcess2"/>
    <dgm:cxn modelId="{7ABF32E3-EBBE-4341-A1E1-B7B579E1E480}" type="presParOf" srcId="{AE4320EC-60C7-4047-95AC-21B4E64BABF3}" destId="{DFE2866D-E8DD-46D5-AD0F-5C89057B138A}" srcOrd="2" destOrd="0" presId="urn:microsoft.com/office/officeart/2005/8/layout/lProcess2"/>
    <dgm:cxn modelId="{C780AA96-87C1-48C1-875F-A7CD24A77EE2}" type="presParOf" srcId="{DFE2866D-E8DD-46D5-AD0F-5C89057B138A}" destId="{4197AB53-F7DF-46CB-91E1-555D6782093F}" srcOrd="0" destOrd="0" presId="urn:microsoft.com/office/officeart/2005/8/layout/lProcess2"/>
    <dgm:cxn modelId="{EFD7D0F3-0D07-4930-849D-E2D90AEEFA03}" type="presParOf" srcId="{DFE2866D-E8DD-46D5-AD0F-5C89057B138A}" destId="{A9F4BF13-82DC-4B7D-B8FE-01DE709FE94F}" srcOrd="1" destOrd="0" presId="urn:microsoft.com/office/officeart/2005/8/layout/lProcess2"/>
    <dgm:cxn modelId="{EDAFC6E5-FB50-4511-B5BE-8909DE903C46}" type="presParOf" srcId="{DFE2866D-E8DD-46D5-AD0F-5C89057B138A}" destId="{BED12FF0-6BB0-474F-AB72-B2A8AE101A33}" srcOrd="2" destOrd="0" presId="urn:microsoft.com/office/officeart/2005/8/layout/lProcess2"/>
    <dgm:cxn modelId="{EDA16AE3-65DB-4816-B2E4-D6E255255B17}" type="presParOf" srcId="{BED12FF0-6BB0-474F-AB72-B2A8AE101A33}" destId="{FDE37B8E-0A4A-43E0-90D0-E06007E105DE}" srcOrd="0" destOrd="0" presId="urn:microsoft.com/office/officeart/2005/8/layout/lProcess2"/>
    <dgm:cxn modelId="{D9B73DC6-5DF5-4AE2-86A3-7C6652B0DFE9}" type="presParOf" srcId="{FDE37B8E-0A4A-43E0-90D0-E06007E105DE}" destId="{900481F2-497B-4291-B373-1B449D028CB5}" srcOrd="0" destOrd="0" presId="urn:microsoft.com/office/officeart/2005/8/layout/lProcess2"/>
    <dgm:cxn modelId="{457141B5-B893-4AE3-AC2F-992142E16D16}" type="presParOf" srcId="{AE4320EC-60C7-4047-95AC-21B4E64BABF3}" destId="{B1A4403F-0201-4395-AA86-9470B2E50023}" srcOrd="3" destOrd="0" presId="urn:microsoft.com/office/officeart/2005/8/layout/lProcess2"/>
    <dgm:cxn modelId="{6476C7A7-A95F-4603-828C-BE779A69ED46}" type="presParOf" srcId="{AE4320EC-60C7-4047-95AC-21B4E64BABF3}" destId="{0ACDA089-1331-40C5-A2DF-E8CFA779B63E}" srcOrd="4" destOrd="0" presId="urn:microsoft.com/office/officeart/2005/8/layout/lProcess2"/>
    <dgm:cxn modelId="{BFD8E836-1193-4062-9428-7A0BC0CC995C}" type="presParOf" srcId="{0ACDA089-1331-40C5-A2DF-E8CFA779B63E}" destId="{FF359ACF-D728-4B07-AEDF-9AB99904F5BB}" srcOrd="0" destOrd="0" presId="urn:microsoft.com/office/officeart/2005/8/layout/lProcess2"/>
    <dgm:cxn modelId="{DAA455FA-DCD6-442B-ACF4-4DF45D94E9BE}" type="presParOf" srcId="{0ACDA089-1331-40C5-A2DF-E8CFA779B63E}" destId="{8BEF592C-5E55-49D5-9CA0-CFB562504F3C}" srcOrd="1" destOrd="0" presId="urn:microsoft.com/office/officeart/2005/8/layout/lProcess2"/>
    <dgm:cxn modelId="{127853BD-9367-4632-AA66-603790479E4D}" type="presParOf" srcId="{0ACDA089-1331-40C5-A2DF-E8CFA779B63E}" destId="{1AB431D5-5ED6-413C-B8E5-750455D0F824}" srcOrd="2" destOrd="0" presId="urn:microsoft.com/office/officeart/2005/8/layout/lProcess2"/>
    <dgm:cxn modelId="{341202CE-1642-48BA-8FC5-A1C9D5B66A02}" type="presParOf" srcId="{1AB431D5-5ED6-413C-B8E5-750455D0F824}" destId="{0E4187C8-3AC2-46F0-81F8-D2D81D82E51C}" srcOrd="0" destOrd="0" presId="urn:microsoft.com/office/officeart/2005/8/layout/lProcess2"/>
    <dgm:cxn modelId="{6F42319B-E3AE-4E33-BC55-8A66012F1956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74DC82-45B8-44BB-8C73-3B01B49D555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7641DC1-EDB2-4C27-B9A4-2514B442C50B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para aprender y desaprender</a:t>
          </a:r>
          <a:endParaRPr lang="es-ES" dirty="0"/>
        </a:p>
      </dgm:t>
    </dgm:pt>
    <dgm:pt modelId="{6A2DE87A-731C-4A1F-A57A-8B6E5AC67646}" type="parTrans" cxnId="{868C8943-6CFC-47BA-B1FE-A6F18D4F4AA5}">
      <dgm:prSet/>
      <dgm:spPr/>
      <dgm:t>
        <a:bodyPr/>
        <a:lstStyle/>
        <a:p>
          <a:endParaRPr lang="es-ES"/>
        </a:p>
      </dgm:t>
    </dgm:pt>
    <dgm:pt modelId="{E3BD553D-3EF8-4C6D-A208-7E181C1A1282}" type="sibTrans" cxnId="{868C8943-6CFC-47BA-B1FE-A6F18D4F4AA5}">
      <dgm:prSet/>
      <dgm:spPr/>
      <dgm:t>
        <a:bodyPr/>
        <a:lstStyle/>
        <a:p>
          <a:endParaRPr lang="es-ES"/>
        </a:p>
      </dgm:t>
    </dgm:pt>
    <dgm:pt modelId="{6433CD69-7C8C-4F5B-925A-712937C4D0E9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a lo largo de la vida.</a:t>
          </a:r>
        </a:p>
      </dgm:t>
    </dgm:pt>
    <dgm:pt modelId="{B327CF3D-E119-4663-864C-87D6D43B0E0D}" type="parTrans" cxnId="{38347CD4-29A0-4B39-A416-996E5FF63239}">
      <dgm:prSet/>
      <dgm:spPr/>
      <dgm:t>
        <a:bodyPr/>
        <a:lstStyle/>
        <a:p>
          <a:endParaRPr lang="es-ES"/>
        </a:p>
      </dgm:t>
    </dgm:pt>
    <dgm:pt modelId="{99BBFEA9-4A3B-474F-9BBA-BBAD2B2AE3FD}" type="sibTrans" cxnId="{38347CD4-29A0-4B39-A416-996E5FF63239}">
      <dgm:prSet/>
      <dgm:spPr/>
      <dgm:t>
        <a:bodyPr/>
        <a:lstStyle/>
        <a:p>
          <a:endParaRPr lang="es-ES"/>
        </a:p>
      </dgm:t>
    </dgm:pt>
    <dgm:pt modelId="{E446DD39-6AFB-4FAD-853A-5857DBA0ADC6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investigación - acción como práctica pedagógica.</a:t>
          </a:r>
        </a:p>
      </dgm:t>
    </dgm:pt>
    <dgm:pt modelId="{188A2FE4-B602-4544-8035-A0F3DD11D100}" type="parTrans" cxnId="{F5EC3876-B4E5-4CA3-907C-0A6D5C9CA737}">
      <dgm:prSet/>
      <dgm:spPr/>
      <dgm:t>
        <a:bodyPr/>
        <a:lstStyle/>
        <a:p>
          <a:endParaRPr lang="es-ES"/>
        </a:p>
      </dgm:t>
    </dgm:pt>
    <dgm:pt modelId="{D059F065-C089-4E9B-A933-34388838238A}" type="sibTrans" cxnId="{F5EC3876-B4E5-4CA3-907C-0A6D5C9CA737}">
      <dgm:prSet/>
      <dgm:spPr/>
      <dgm:t>
        <a:bodyPr/>
        <a:lstStyle/>
        <a:p>
          <a:endParaRPr lang="es-ES"/>
        </a:p>
      </dgm:t>
    </dgm:pt>
    <dgm:pt modelId="{44C6BF4A-B69A-4AE3-A0DE-9CB685459223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trasformación del territorio.</a:t>
          </a:r>
          <a:endParaRPr lang="es-ES" dirty="0"/>
        </a:p>
      </dgm:t>
    </dgm:pt>
    <dgm:pt modelId="{0084B688-C2F3-417B-8851-096AA90B2BCC}" type="parTrans" cxnId="{E3D8BBD6-A450-43B6-9EA9-CA985C00DBC1}">
      <dgm:prSet/>
      <dgm:spPr/>
      <dgm:t>
        <a:bodyPr/>
        <a:lstStyle/>
        <a:p>
          <a:endParaRPr lang="es-ES"/>
        </a:p>
      </dgm:t>
    </dgm:pt>
    <dgm:pt modelId="{1F7088BB-E379-4E75-B412-034FCB4B1AAE}" type="sibTrans" cxnId="{E3D8BBD6-A450-43B6-9EA9-CA985C00DBC1}">
      <dgm:prSet/>
      <dgm:spPr/>
      <dgm:t>
        <a:bodyPr/>
        <a:lstStyle/>
        <a:p>
          <a:endParaRPr lang="es-ES"/>
        </a:p>
      </dgm:t>
    </dgm:pt>
    <dgm:pt modelId="{413C32C2-9AC4-4F06-98B8-BFD0571F58CE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Paz Territorial, la vida y la convivencia.</a:t>
          </a:r>
          <a:endParaRPr lang="es-ES" dirty="0"/>
        </a:p>
      </dgm:t>
    </dgm:pt>
    <dgm:pt modelId="{B5F70F3E-8B43-464F-8A06-72C9902DE733}" type="parTrans" cxnId="{4DD348F1-0D49-4EE4-B7DD-E7C61F7145F7}">
      <dgm:prSet/>
      <dgm:spPr/>
      <dgm:t>
        <a:bodyPr/>
        <a:lstStyle/>
        <a:p>
          <a:endParaRPr lang="es-ES"/>
        </a:p>
      </dgm:t>
    </dgm:pt>
    <dgm:pt modelId="{672D95EF-35C9-46EC-8BC7-7DB8EECFF49F}" type="sibTrans" cxnId="{4DD348F1-0D49-4EE4-B7DD-E7C61F7145F7}">
      <dgm:prSet/>
      <dgm:spPr/>
      <dgm:t>
        <a:bodyPr/>
        <a:lstStyle/>
        <a:p>
          <a:endParaRPr lang="es-ES"/>
        </a:p>
      </dgm:t>
    </dgm:pt>
    <dgm:pt modelId="{173CB528-99FA-498A-89BE-17C0FDB772E3}">
      <dgm:prSet phldrT="[Texto]"/>
      <dgm:spPr/>
      <dgm:t>
        <a:bodyPr/>
        <a:lstStyle/>
        <a:p>
          <a:r>
            <a:rPr lang="es-ES" b="1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integración regional y el desarrollo sostenible.</a:t>
          </a:r>
          <a:endParaRPr lang="es-ES" dirty="0"/>
        </a:p>
      </dgm:t>
    </dgm:pt>
    <dgm:pt modelId="{30DE2970-A6BA-4100-9820-BFEF6BC64385}" type="parTrans" cxnId="{02FE7205-092E-4749-81E3-64C0A853C25A}">
      <dgm:prSet/>
      <dgm:spPr/>
      <dgm:t>
        <a:bodyPr/>
        <a:lstStyle/>
        <a:p>
          <a:endParaRPr lang="es-ES"/>
        </a:p>
      </dgm:t>
    </dgm:pt>
    <dgm:pt modelId="{92C54310-3533-4309-8408-A2C239FAEAA2}" type="sibTrans" cxnId="{02FE7205-092E-4749-81E3-64C0A853C25A}">
      <dgm:prSet/>
      <dgm:spPr/>
      <dgm:t>
        <a:bodyPr/>
        <a:lstStyle/>
        <a:p>
          <a:endParaRPr lang="es-ES"/>
        </a:p>
      </dgm:t>
    </dgm:pt>
    <dgm:pt modelId="{237CD083-8F53-49B0-9B09-CEDBD409B69B}" type="pres">
      <dgm:prSet presAssocID="{1974DC82-45B8-44BB-8C73-3B01B49D5551}" presName="cycle" presStyleCnt="0">
        <dgm:presLayoutVars>
          <dgm:dir/>
          <dgm:resizeHandles val="exact"/>
        </dgm:presLayoutVars>
      </dgm:prSet>
      <dgm:spPr/>
    </dgm:pt>
    <dgm:pt modelId="{2B1CB794-050A-4151-82CB-EEFA72CF8765}" type="pres">
      <dgm:prSet presAssocID="{27641DC1-EDB2-4C27-B9A4-2514B442C5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92243-697B-4013-9B67-80E5F2E55EA8}" type="pres">
      <dgm:prSet presAssocID="{27641DC1-EDB2-4C27-B9A4-2514B442C50B}" presName="spNode" presStyleCnt="0"/>
      <dgm:spPr/>
    </dgm:pt>
    <dgm:pt modelId="{F98CDC20-B700-474E-82EB-CFFCC7C7C54D}" type="pres">
      <dgm:prSet presAssocID="{E3BD553D-3EF8-4C6D-A208-7E181C1A1282}" presName="sibTrans" presStyleLbl="sibTrans1D1" presStyleIdx="0" presStyleCnt="6"/>
      <dgm:spPr/>
    </dgm:pt>
    <dgm:pt modelId="{DCA19424-A4DC-49CD-8174-B811B6317818}" type="pres">
      <dgm:prSet presAssocID="{6433CD69-7C8C-4F5B-925A-712937C4D0E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3FAF34-84BA-4AE3-A6F7-559A8681A4A4}" type="pres">
      <dgm:prSet presAssocID="{6433CD69-7C8C-4F5B-925A-712937C4D0E9}" presName="spNode" presStyleCnt="0"/>
      <dgm:spPr/>
    </dgm:pt>
    <dgm:pt modelId="{4D89D9B6-5FB8-4E95-A0FC-A1191867D76C}" type="pres">
      <dgm:prSet presAssocID="{99BBFEA9-4A3B-474F-9BBA-BBAD2B2AE3FD}" presName="sibTrans" presStyleLbl="sibTrans1D1" presStyleIdx="1" presStyleCnt="6"/>
      <dgm:spPr/>
    </dgm:pt>
    <dgm:pt modelId="{AB984594-A243-4DA3-BAE9-7D1975A6BD62}" type="pres">
      <dgm:prSet presAssocID="{E446DD39-6AFB-4FAD-853A-5857DBA0ADC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9D858A-5F64-4AA0-8C9D-3011435ED09E}" type="pres">
      <dgm:prSet presAssocID="{E446DD39-6AFB-4FAD-853A-5857DBA0ADC6}" presName="spNode" presStyleCnt="0"/>
      <dgm:spPr/>
    </dgm:pt>
    <dgm:pt modelId="{E14F5720-52CF-4FB6-9665-517FF0367613}" type="pres">
      <dgm:prSet presAssocID="{D059F065-C089-4E9B-A933-34388838238A}" presName="sibTrans" presStyleLbl="sibTrans1D1" presStyleIdx="2" presStyleCnt="6"/>
      <dgm:spPr/>
    </dgm:pt>
    <dgm:pt modelId="{E21589E7-7D0E-420D-BC11-9B3250709567}" type="pres">
      <dgm:prSet presAssocID="{44C6BF4A-B69A-4AE3-A0DE-9CB68545922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6CF79D-7711-4890-BF4C-AC588C4464BE}" type="pres">
      <dgm:prSet presAssocID="{44C6BF4A-B69A-4AE3-A0DE-9CB685459223}" presName="spNode" presStyleCnt="0"/>
      <dgm:spPr/>
    </dgm:pt>
    <dgm:pt modelId="{B1EDB659-8D7D-421B-98E6-79104E6F9410}" type="pres">
      <dgm:prSet presAssocID="{1F7088BB-E379-4E75-B412-034FCB4B1AAE}" presName="sibTrans" presStyleLbl="sibTrans1D1" presStyleIdx="3" presStyleCnt="6"/>
      <dgm:spPr/>
    </dgm:pt>
    <dgm:pt modelId="{5CEC28A5-0774-44AD-B74D-CDA61893F664}" type="pres">
      <dgm:prSet presAssocID="{413C32C2-9AC4-4F06-98B8-BFD0571F58C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8679F1-F5DD-443A-8559-7D4F644EDE77}" type="pres">
      <dgm:prSet presAssocID="{413C32C2-9AC4-4F06-98B8-BFD0571F58CE}" presName="spNode" presStyleCnt="0"/>
      <dgm:spPr/>
    </dgm:pt>
    <dgm:pt modelId="{4749B79B-7A6E-4D0E-A7C9-95E336BB4BF3}" type="pres">
      <dgm:prSet presAssocID="{672D95EF-35C9-46EC-8BC7-7DB8EECFF49F}" presName="sibTrans" presStyleLbl="sibTrans1D1" presStyleIdx="4" presStyleCnt="6"/>
      <dgm:spPr/>
    </dgm:pt>
    <dgm:pt modelId="{BBFB8039-AEFA-4127-9752-2966A423FAF4}" type="pres">
      <dgm:prSet presAssocID="{173CB528-99FA-498A-89BE-17C0FDB772E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74472C-FE61-4564-BDB2-32090975C79B}" type="pres">
      <dgm:prSet presAssocID="{173CB528-99FA-498A-89BE-17C0FDB772E3}" presName="spNode" presStyleCnt="0"/>
      <dgm:spPr/>
    </dgm:pt>
    <dgm:pt modelId="{C247A98F-21DB-47B0-BA64-B85C229E8876}" type="pres">
      <dgm:prSet presAssocID="{92C54310-3533-4309-8408-A2C239FAEAA2}" presName="sibTrans" presStyleLbl="sibTrans1D1" presStyleIdx="5" presStyleCnt="6"/>
      <dgm:spPr/>
    </dgm:pt>
  </dgm:ptLst>
  <dgm:cxnLst>
    <dgm:cxn modelId="{2D097683-1021-4986-A27F-630FC7DE1DE6}" type="presOf" srcId="{1F7088BB-E379-4E75-B412-034FCB4B1AAE}" destId="{B1EDB659-8D7D-421B-98E6-79104E6F9410}" srcOrd="0" destOrd="0" presId="urn:microsoft.com/office/officeart/2005/8/layout/cycle5"/>
    <dgm:cxn modelId="{F26CAA7F-5F46-402B-A4CE-31B47A7A9233}" type="presOf" srcId="{1974DC82-45B8-44BB-8C73-3B01B49D5551}" destId="{237CD083-8F53-49B0-9B09-CEDBD409B69B}" srcOrd="0" destOrd="0" presId="urn:microsoft.com/office/officeart/2005/8/layout/cycle5"/>
    <dgm:cxn modelId="{02FE7205-092E-4749-81E3-64C0A853C25A}" srcId="{1974DC82-45B8-44BB-8C73-3B01B49D5551}" destId="{173CB528-99FA-498A-89BE-17C0FDB772E3}" srcOrd="5" destOrd="0" parTransId="{30DE2970-A6BA-4100-9820-BFEF6BC64385}" sibTransId="{92C54310-3533-4309-8408-A2C239FAEAA2}"/>
    <dgm:cxn modelId="{E3D8BBD6-A450-43B6-9EA9-CA985C00DBC1}" srcId="{1974DC82-45B8-44BB-8C73-3B01B49D5551}" destId="{44C6BF4A-B69A-4AE3-A0DE-9CB685459223}" srcOrd="3" destOrd="0" parTransId="{0084B688-C2F3-417B-8851-096AA90B2BCC}" sibTransId="{1F7088BB-E379-4E75-B412-034FCB4B1AAE}"/>
    <dgm:cxn modelId="{9428F715-AF83-493D-B597-9DC30FDD0CA6}" type="presOf" srcId="{92C54310-3533-4309-8408-A2C239FAEAA2}" destId="{C247A98F-21DB-47B0-BA64-B85C229E8876}" srcOrd="0" destOrd="0" presId="urn:microsoft.com/office/officeart/2005/8/layout/cycle5"/>
    <dgm:cxn modelId="{868C8943-6CFC-47BA-B1FE-A6F18D4F4AA5}" srcId="{1974DC82-45B8-44BB-8C73-3B01B49D5551}" destId="{27641DC1-EDB2-4C27-B9A4-2514B442C50B}" srcOrd="0" destOrd="0" parTransId="{6A2DE87A-731C-4A1F-A57A-8B6E5AC67646}" sibTransId="{E3BD553D-3EF8-4C6D-A208-7E181C1A1282}"/>
    <dgm:cxn modelId="{379EBE51-D7C4-48C3-9D47-EF597645C63C}" type="presOf" srcId="{27641DC1-EDB2-4C27-B9A4-2514B442C50B}" destId="{2B1CB794-050A-4151-82CB-EEFA72CF8765}" srcOrd="0" destOrd="0" presId="urn:microsoft.com/office/officeart/2005/8/layout/cycle5"/>
    <dgm:cxn modelId="{F5EC3876-B4E5-4CA3-907C-0A6D5C9CA737}" srcId="{1974DC82-45B8-44BB-8C73-3B01B49D5551}" destId="{E446DD39-6AFB-4FAD-853A-5857DBA0ADC6}" srcOrd="2" destOrd="0" parTransId="{188A2FE4-B602-4544-8035-A0F3DD11D100}" sibTransId="{D059F065-C089-4E9B-A933-34388838238A}"/>
    <dgm:cxn modelId="{4DD348F1-0D49-4EE4-B7DD-E7C61F7145F7}" srcId="{1974DC82-45B8-44BB-8C73-3B01B49D5551}" destId="{413C32C2-9AC4-4F06-98B8-BFD0571F58CE}" srcOrd="4" destOrd="0" parTransId="{B5F70F3E-8B43-464F-8A06-72C9902DE733}" sibTransId="{672D95EF-35C9-46EC-8BC7-7DB8EECFF49F}"/>
    <dgm:cxn modelId="{38347CD4-29A0-4B39-A416-996E5FF63239}" srcId="{1974DC82-45B8-44BB-8C73-3B01B49D5551}" destId="{6433CD69-7C8C-4F5B-925A-712937C4D0E9}" srcOrd="1" destOrd="0" parTransId="{B327CF3D-E119-4663-864C-87D6D43B0E0D}" sibTransId="{99BBFEA9-4A3B-474F-9BBA-BBAD2B2AE3FD}"/>
    <dgm:cxn modelId="{46F405B6-0EF0-43D4-BD86-832B16C12D13}" type="presOf" srcId="{672D95EF-35C9-46EC-8BC7-7DB8EECFF49F}" destId="{4749B79B-7A6E-4D0E-A7C9-95E336BB4BF3}" srcOrd="0" destOrd="0" presId="urn:microsoft.com/office/officeart/2005/8/layout/cycle5"/>
    <dgm:cxn modelId="{446EB395-C659-4AD3-97DC-B9D60F16DB7A}" type="presOf" srcId="{173CB528-99FA-498A-89BE-17C0FDB772E3}" destId="{BBFB8039-AEFA-4127-9752-2966A423FAF4}" srcOrd="0" destOrd="0" presId="urn:microsoft.com/office/officeart/2005/8/layout/cycle5"/>
    <dgm:cxn modelId="{253E8F41-855E-4E64-BD99-6A68240CEC15}" type="presOf" srcId="{E446DD39-6AFB-4FAD-853A-5857DBA0ADC6}" destId="{AB984594-A243-4DA3-BAE9-7D1975A6BD62}" srcOrd="0" destOrd="0" presId="urn:microsoft.com/office/officeart/2005/8/layout/cycle5"/>
    <dgm:cxn modelId="{442D47C3-9ED3-4C38-A834-8EC7343348B6}" type="presOf" srcId="{E3BD553D-3EF8-4C6D-A208-7E181C1A1282}" destId="{F98CDC20-B700-474E-82EB-CFFCC7C7C54D}" srcOrd="0" destOrd="0" presId="urn:microsoft.com/office/officeart/2005/8/layout/cycle5"/>
    <dgm:cxn modelId="{F07D88B1-D97D-45F6-A799-41E72E8ADF0D}" type="presOf" srcId="{D059F065-C089-4E9B-A933-34388838238A}" destId="{E14F5720-52CF-4FB6-9665-517FF0367613}" srcOrd="0" destOrd="0" presId="urn:microsoft.com/office/officeart/2005/8/layout/cycle5"/>
    <dgm:cxn modelId="{CAC4C233-979A-447A-B764-1694AD0E56F2}" type="presOf" srcId="{99BBFEA9-4A3B-474F-9BBA-BBAD2B2AE3FD}" destId="{4D89D9B6-5FB8-4E95-A0FC-A1191867D76C}" srcOrd="0" destOrd="0" presId="urn:microsoft.com/office/officeart/2005/8/layout/cycle5"/>
    <dgm:cxn modelId="{EA2561E9-E84D-430D-9CF9-BFB4C022C028}" type="presOf" srcId="{44C6BF4A-B69A-4AE3-A0DE-9CB685459223}" destId="{E21589E7-7D0E-420D-BC11-9B3250709567}" srcOrd="0" destOrd="0" presId="urn:microsoft.com/office/officeart/2005/8/layout/cycle5"/>
    <dgm:cxn modelId="{28239C8D-F4EB-4283-9391-2758CCD4F047}" type="presOf" srcId="{6433CD69-7C8C-4F5B-925A-712937C4D0E9}" destId="{DCA19424-A4DC-49CD-8174-B811B6317818}" srcOrd="0" destOrd="0" presId="urn:microsoft.com/office/officeart/2005/8/layout/cycle5"/>
    <dgm:cxn modelId="{7CAE7993-F7EB-4E33-9E10-49CE07C98B3B}" type="presOf" srcId="{413C32C2-9AC4-4F06-98B8-BFD0571F58CE}" destId="{5CEC28A5-0774-44AD-B74D-CDA61893F664}" srcOrd="0" destOrd="0" presId="urn:microsoft.com/office/officeart/2005/8/layout/cycle5"/>
    <dgm:cxn modelId="{53455426-3857-4FBE-8C67-8FFB3AEC9D54}" type="presParOf" srcId="{237CD083-8F53-49B0-9B09-CEDBD409B69B}" destId="{2B1CB794-050A-4151-82CB-EEFA72CF8765}" srcOrd="0" destOrd="0" presId="urn:microsoft.com/office/officeart/2005/8/layout/cycle5"/>
    <dgm:cxn modelId="{78E4E254-9051-4EFF-BCBA-CDA38755007E}" type="presParOf" srcId="{237CD083-8F53-49B0-9B09-CEDBD409B69B}" destId="{33292243-697B-4013-9B67-80E5F2E55EA8}" srcOrd="1" destOrd="0" presId="urn:microsoft.com/office/officeart/2005/8/layout/cycle5"/>
    <dgm:cxn modelId="{CB09B456-3D84-4A39-9C63-6120EAE20D14}" type="presParOf" srcId="{237CD083-8F53-49B0-9B09-CEDBD409B69B}" destId="{F98CDC20-B700-474E-82EB-CFFCC7C7C54D}" srcOrd="2" destOrd="0" presId="urn:microsoft.com/office/officeart/2005/8/layout/cycle5"/>
    <dgm:cxn modelId="{3E5CD1B9-AAF1-4A3E-BAEA-AE7CC6D63532}" type="presParOf" srcId="{237CD083-8F53-49B0-9B09-CEDBD409B69B}" destId="{DCA19424-A4DC-49CD-8174-B811B6317818}" srcOrd="3" destOrd="0" presId="urn:microsoft.com/office/officeart/2005/8/layout/cycle5"/>
    <dgm:cxn modelId="{931B9681-0AB7-4DD8-97EA-0EB65CED2E5A}" type="presParOf" srcId="{237CD083-8F53-49B0-9B09-CEDBD409B69B}" destId="{DB3FAF34-84BA-4AE3-A6F7-559A8681A4A4}" srcOrd="4" destOrd="0" presId="urn:microsoft.com/office/officeart/2005/8/layout/cycle5"/>
    <dgm:cxn modelId="{8B4099C8-59B4-4A77-964A-4A3B10311BFD}" type="presParOf" srcId="{237CD083-8F53-49B0-9B09-CEDBD409B69B}" destId="{4D89D9B6-5FB8-4E95-A0FC-A1191867D76C}" srcOrd="5" destOrd="0" presId="urn:microsoft.com/office/officeart/2005/8/layout/cycle5"/>
    <dgm:cxn modelId="{7D4EAF41-214C-431A-B173-AEEDE9E7EDAD}" type="presParOf" srcId="{237CD083-8F53-49B0-9B09-CEDBD409B69B}" destId="{AB984594-A243-4DA3-BAE9-7D1975A6BD62}" srcOrd="6" destOrd="0" presId="urn:microsoft.com/office/officeart/2005/8/layout/cycle5"/>
    <dgm:cxn modelId="{EA0D23FE-33D8-42F8-8694-692692BABB78}" type="presParOf" srcId="{237CD083-8F53-49B0-9B09-CEDBD409B69B}" destId="{B39D858A-5F64-4AA0-8C9D-3011435ED09E}" srcOrd="7" destOrd="0" presId="urn:microsoft.com/office/officeart/2005/8/layout/cycle5"/>
    <dgm:cxn modelId="{0AF3D982-579F-4C1B-A318-352D881FC5CE}" type="presParOf" srcId="{237CD083-8F53-49B0-9B09-CEDBD409B69B}" destId="{E14F5720-52CF-4FB6-9665-517FF0367613}" srcOrd="8" destOrd="0" presId="urn:microsoft.com/office/officeart/2005/8/layout/cycle5"/>
    <dgm:cxn modelId="{04474CB5-1169-41C7-922B-4DB18F62D80E}" type="presParOf" srcId="{237CD083-8F53-49B0-9B09-CEDBD409B69B}" destId="{E21589E7-7D0E-420D-BC11-9B3250709567}" srcOrd="9" destOrd="0" presId="urn:microsoft.com/office/officeart/2005/8/layout/cycle5"/>
    <dgm:cxn modelId="{BC84C09A-7649-41A0-8EAA-F354C0C3B606}" type="presParOf" srcId="{237CD083-8F53-49B0-9B09-CEDBD409B69B}" destId="{A46CF79D-7711-4890-BF4C-AC588C4464BE}" srcOrd="10" destOrd="0" presId="urn:microsoft.com/office/officeart/2005/8/layout/cycle5"/>
    <dgm:cxn modelId="{3E8D9CA2-174F-4B7D-A8D0-BAB6AC4D0D47}" type="presParOf" srcId="{237CD083-8F53-49B0-9B09-CEDBD409B69B}" destId="{B1EDB659-8D7D-421B-98E6-79104E6F9410}" srcOrd="11" destOrd="0" presId="urn:microsoft.com/office/officeart/2005/8/layout/cycle5"/>
    <dgm:cxn modelId="{98790665-FD15-4BC0-96E7-800CAFBD2301}" type="presParOf" srcId="{237CD083-8F53-49B0-9B09-CEDBD409B69B}" destId="{5CEC28A5-0774-44AD-B74D-CDA61893F664}" srcOrd="12" destOrd="0" presId="urn:microsoft.com/office/officeart/2005/8/layout/cycle5"/>
    <dgm:cxn modelId="{4F8730E7-9A79-47F2-A064-C28AB2A0626C}" type="presParOf" srcId="{237CD083-8F53-49B0-9B09-CEDBD409B69B}" destId="{668679F1-F5DD-443A-8559-7D4F644EDE77}" srcOrd="13" destOrd="0" presId="urn:microsoft.com/office/officeart/2005/8/layout/cycle5"/>
    <dgm:cxn modelId="{A7F7E3A8-2486-48B0-B397-1A4329EF2297}" type="presParOf" srcId="{237CD083-8F53-49B0-9B09-CEDBD409B69B}" destId="{4749B79B-7A6E-4D0E-A7C9-95E336BB4BF3}" srcOrd="14" destOrd="0" presId="urn:microsoft.com/office/officeart/2005/8/layout/cycle5"/>
    <dgm:cxn modelId="{589692BC-83D3-4712-A906-6A03E0674118}" type="presParOf" srcId="{237CD083-8F53-49B0-9B09-CEDBD409B69B}" destId="{BBFB8039-AEFA-4127-9752-2966A423FAF4}" srcOrd="15" destOrd="0" presId="urn:microsoft.com/office/officeart/2005/8/layout/cycle5"/>
    <dgm:cxn modelId="{F1C5BC91-6AFC-4707-9C47-6D1439D8A220}" type="presParOf" srcId="{237CD083-8F53-49B0-9B09-CEDBD409B69B}" destId="{9B74472C-FE61-4564-BDB2-32090975C79B}" srcOrd="16" destOrd="0" presId="urn:microsoft.com/office/officeart/2005/8/layout/cycle5"/>
    <dgm:cxn modelId="{5D8B928B-16A3-42DE-A90B-F975FAD56119}" type="presParOf" srcId="{237CD083-8F53-49B0-9B09-CEDBD409B69B}" destId="{C247A98F-21DB-47B0-BA64-B85C229E8876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651028-0255-4AFA-AF0C-FAB0FF91A26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E833D06-4203-407A-891B-46FD46814291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>
            <a:buFont typeface="+mj-lt"/>
            <a:buAutoNum type="alphaLcParenR"/>
          </a:pPr>
          <a:r>
            <a:rPr lang="es-ES" sz="2000" b="0" i="0" u="none" strike="noStrike" dirty="0">
              <a:solidFill>
                <a:srgbClr val="000000"/>
              </a:solidFill>
              <a:latin typeface="Arial Narrow"/>
            </a:rPr>
            <a:t>- Articular 73 planes sectoriales  (proyectos educativos institucionales, plan de desarrollo municipal, plan de desarrollo departamental plan regional de educación y plan nacional), durante el cuatrienio.</a:t>
          </a:r>
          <a:endParaRPr lang="es-CO" sz="2000" dirty="0"/>
        </a:p>
      </dgm:t>
    </dgm:pt>
    <dgm:pt modelId="{E34044B6-85C1-4F4A-BA61-FF324EA2DDD3}" type="parTrans" cxnId="{85B80BA0-6012-4358-AB0C-2E9D3156915D}">
      <dgm:prSet/>
      <dgm:spPr/>
      <dgm:t>
        <a:bodyPr/>
        <a:lstStyle/>
        <a:p>
          <a:endParaRPr lang="es-CO" sz="1300"/>
        </a:p>
      </dgm:t>
    </dgm:pt>
    <dgm:pt modelId="{42C59815-E80E-4375-8F3F-BAF69E667758}" type="sibTrans" cxnId="{85B80BA0-6012-4358-AB0C-2E9D3156915D}">
      <dgm:prSet/>
      <dgm:spPr/>
      <dgm:t>
        <a:bodyPr/>
        <a:lstStyle/>
        <a:p>
          <a:endParaRPr lang="es-CO" sz="1300"/>
        </a:p>
      </dgm:t>
    </dgm:pt>
    <dgm:pt modelId="{320A3E74-9F9D-45D4-9622-790A4C5ED598}">
      <dgm:prSet phldrT="[Texto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76200" tIns="0" rIns="76200" bIns="0" numCol="1" spcCol="1270" anchor="t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s-ES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s-ES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ES" sz="2000" b="0" i="0" u="none" strike="noStrike" kern="1200" dirty="0">
              <a:solidFill>
                <a:srgbClr val="000000"/>
              </a:solidFill>
              <a:latin typeface="Arial Narrow"/>
              <a:ea typeface="+mn-ea"/>
              <a:cs typeface="+mn-cs"/>
            </a:rPr>
            <a:t>- Implementar en un 20% el Plan Regional de Educación del Eje Cafetero, durante el cuatrienio</a:t>
          </a:r>
          <a:endParaRPr lang="es-CO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</dgm:t>
    </dgm:pt>
    <dgm:pt modelId="{1C08241A-716E-4D5A-B91A-E33977D37111}" type="parTrans" cxnId="{63304992-557F-40C3-9A35-DE37674E1EA3}">
      <dgm:prSet/>
      <dgm:spPr/>
      <dgm:t>
        <a:bodyPr/>
        <a:lstStyle/>
        <a:p>
          <a:endParaRPr lang="es-CO" sz="1300"/>
        </a:p>
      </dgm:t>
    </dgm:pt>
    <dgm:pt modelId="{517731EB-68EC-483F-AC60-08C835D2497E}" type="sibTrans" cxnId="{63304992-557F-40C3-9A35-DE37674E1EA3}">
      <dgm:prSet/>
      <dgm:spPr/>
      <dgm:t>
        <a:bodyPr/>
        <a:lstStyle/>
        <a:p>
          <a:endParaRPr lang="es-CO" sz="1300"/>
        </a:p>
      </dgm:t>
    </dgm:pt>
    <dgm:pt modelId="{70A3F01B-A9E2-45C2-925C-D3D9E6C9442A}">
      <dgm:prSet phldrT="[Tex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s-ES" sz="2000" b="0" i="0" u="none" strike="noStrike" kern="1200" dirty="0">
              <a:solidFill>
                <a:srgbClr val="000000"/>
              </a:solidFill>
              <a:latin typeface="Arial Narrow"/>
              <a:ea typeface="+mn-ea"/>
              <a:cs typeface="+mn-cs"/>
            </a:rPr>
            <a:t>- Implementar una estrategia que permita hacer de Risaralda un Departamento Educado y Educador, durante el cuatrienio.</a:t>
          </a:r>
          <a:endParaRPr lang="es-CO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</dgm:t>
    </dgm:pt>
    <dgm:pt modelId="{98EBDC16-30A6-41CD-90F0-F5BF5675B0A4}" type="parTrans" cxnId="{AE62F073-53C4-449A-BE78-66CF5AFDA474}">
      <dgm:prSet/>
      <dgm:spPr/>
      <dgm:t>
        <a:bodyPr/>
        <a:lstStyle/>
        <a:p>
          <a:endParaRPr lang="es-CO" sz="1300"/>
        </a:p>
      </dgm:t>
    </dgm:pt>
    <dgm:pt modelId="{99715681-F0F3-4650-8F51-FEE184FA983D}" type="sibTrans" cxnId="{AE62F073-53C4-449A-BE78-66CF5AFDA474}">
      <dgm:prSet/>
      <dgm:spPr/>
      <dgm:t>
        <a:bodyPr/>
        <a:lstStyle/>
        <a:p>
          <a:endParaRPr lang="es-CO" sz="1300"/>
        </a:p>
      </dgm:t>
    </dgm:pt>
    <dgm:pt modelId="{66E06F50-8E55-4999-A9C6-1082124EF178}" type="pres">
      <dgm:prSet presAssocID="{C6651028-0255-4AFA-AF0C-FAB0FF91A2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6E5C5D1-A7D2-443E-AB35-5C3A33881315}" type="pres">
      <dgm:prSet presAssocID="{BE833D06-4203-407A-891B-46FD46814291}" presName="node" presStyleLbl="node1" presStyleIdx="0" presStyleCnt="3" custLinFactNeighborX="-5628" custLinFactNeighborY="105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DFF20-281F-43DC-864C-239A8AAF61A6}" type="pres">
      <dgm:prSet presAssocID="{42C59815-E80E-4375-8F3F-BAF69E667758}" presName="sibTrans" presStyleCnt="0"/>
      <dgm:spPr/>
    </dgm:pt>
    <dgm:pt modelId="{96E78253-ECA7-427A-A0BB-449D3F6AAD65}" type="pres">
      <dgm:prSet presAssocID="{320A3E74-9F9D-45D4-9622-790A4C5ED598}" presName="node" presStyleLbl="node1" presStyleIdx="1" presStyleCnt="3">
        <dgm:presLayoutVars>
          <dgm:bulletEnabled val="1"/>
        </dgm:presLayoutVars>
      </dgm:prSet>
      <dgm:spPr>
        <a:xfrm rot="16200000">
          <a:off x="2694387" y="1442841"/>
          <a:ext cx="4809063" cy="1923380"/>
        </a:xfrm>
        <a:prstGeom prst="flowChartManualOperation">
          <a:avLst/>
        </a:prstGeom>
      </dgm:spPr>
      <dgm:t>
        <a:bodyPr/>
        <a:lstStyle/>
        <a:p>
          <a:endParaRPr lang="es-ES"/>
        </a:p>
      </dgm:t>
    </dgm:pt>
    <dgm:pt modelId="{1D269BBB-8CA8-46CA-9307-418145972009}" type="pres">
      <dgm:prSet presAssocID="{517731EB-68EC-483F-AC60-08C835D2497E}" presName="sibTrans" presStyleCnt="0"/>
      <dgm:spPr/>
    </dgm:pt>
    <dgm:pt modelId="{37D67974-BDC4-434E-9266-DBB670541038}" type="pres">
      <dgm:prSet presAssocID="{70A3F01B-A9E2-45C2-925C-D3D9E6C9442A}" presName="node" presStyleLbl="node1" presStyleIdx="2" presStyleCnt="3" custLinFactX="58839" custLinFactNeighborX="100000" custLinFactNeighborY="629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E62F073-53C4-449A-BE78-66CF5AFDA474}" srcId="{C6651028-0255-4AFA-AF0C-FAB0FF91A267}" destId="{70A3F01B-A9E2-45C2-925C-D3D9E6C9442A}" srcOrd="2" destOrd="0" parTransId="{98EBDC16-30A6-41CD-90F0-F5BF5675B0A4}" sibTransId="{99715681-F0F3-4650-8F51-FEE184FA983D}"/>
    <dgm:cxn modelId="{63304992-557F-40C3-9A35-DE37674E1EA3}" srcId="{C6651028-0255-4AFA-AF0C-FAB0FF91A267}" destId="{320A3E74-9F9D-45D4-9622-790A4C5ED598}" srcOrd="1" destOrd="0" parTransId="{1C08241A-716E-4D5A-B91A-E33977D37111}" sibTransId="{517731EB-68EC-483F-AC60-08C835D2497E}"/>
    <dgm:cxn modelId="{9F599668-DB6D-4B44-A998-D7E2109E754B}" type="presOf" srcId="{70A3F01B-A9E2-45C2-925C-D3D9E6C9442A}" destId="{37D67974-BDC4-434E-9266-DBB670541038}" srcOrd="0" destOrd="0" presId="urn:microsoft.com/office/officeart/2005/8/layout/hList6"/>
    <dgm:cxn modelId="{7894027D-BAF0-401A-96FA-38F2B1570C41}" type="presOf" srcId="{BE833D06-4203-407A-891B-46FD46814291}" destId="{66E5C5D1-A7D2-443E-AB35-5C3A33881315}" srcOrd="0" destOrd="0" presId="urn:microsoft.com/office/officeart/2005/8/layout/hList6"/>
    <dgm:cxn modelId="{2C4C0C18-67DD-4575-BECC-38735718E27F}" type="presOf" srcId="{C6651028-0255-4AFA-AF0C-FAB0FF91A267}" destId="{66E06F50-8E55-4999-A9C6-1082124EF178}" srcOrd="0" destOrd="0" presId="urn:microsoft.com/office/officeart/2005/8/layout/hList6"/>
    <dgm:cxn modelId="{14662185-09D7-474B-892A-AD96AA3D016F}" type="presOf" srcId="{320A3E74-9F9D-45D4-9622-790A4C5ED598}" destId="{96E78253-ECA7-427A-A0BB-449D3F6AAD65}" srcOrd="0" destOrd="0" presId="urn:microsoft.com/office/officeart/2005/8/layout/hList6"/>
    <dgm:cxn modelId="{85B80BA0-6012-4358-AB0C-2E9D3156915D}" srcId="{C6651028-0255-4AFA-AF0C-FAB0FF91A267}" destId="{BE833D06-4203-407A-891B-46FD46814291}" srcOrd="0" destOrd="0" parTransId="{E34044B6-85C1-4F4A-BA61-FF324EA2DDD3}" sibTransId="{42C59815-E80E-4375-8F3F-BAF69E667758}"/>
    <dgm:cxn modelId="{54AD3693-A8F6-4669-AD89-E870FCEFDE72}" type="presParOf" srcId="{66E06F50-8E55-4999-A9C6-1082124EF178}" destId="{66E5C5D1-A7D2-443E-AB35-5C3A33881315}" srcOrd="0" destOrd="0" presId="urn:microsoft.com/office/officeart/2005/8/layout/hList6"/>
    <dgm:cxn modelId="{84980C8B-F274-4143-811F-D271FBAECAAF}" type="presParOf" srcId="{66E06F50-8E55-4999-A9C6-1082124EF178}" destId="{C4DDFF20-281F-43DC-864C-239A8AAF61A6}" srcOrd="1" destOrd="0" presId="urn:microsoft.com/office/officeart/2005/8/layout/hList6"/>
    <dgm:cxn modelId="{D5DC8299-34F4-4BDF-B3D7-BE67D300E6AA}" type="presParOf" srcId="{66E06F50-8E55-4999-A9C6-1082124EF178}" destId="{96E78253-ECA7-427A-A0BB-449D3F6AAD65}" srcOrd="2" destOrd="0" presId="urn:microsoft.com/office/officeart/2005/8/layout/hList6"/>
    <dgm:cxn modelId="{FE40E1E3-3125-49AD-8596-B28684046FB6}" type="presParOf" srcId="{66E06F50-8E55-4999-A9C6-1082124EF178}" destId="{1D269BBB-8CA8-46CA-9307-418145972009}" srcOrd="3" destOrd="0" presId="urn:microsoft.com/office/officeart/2005/8/layout/hList6"/>
    <dgm:cxn modelId="{32EBBE73-62AE-41AF-93A2-7DE5561ED78F}" type="presParOf" srcId="{66E06F50-8E55-4999-A9C6-1082124EF178}" destId="{37D67974-BDC4-434E-9266-DBB67054103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/>
      <dgm:t>
        <a:bodyPr anchor="t" anchorCtr="0"/>
        <a:lstStyle/>
        <a:p>
          <a:r>
            <a:rPr lang="es-ES" sz="1600" dirty="0"/>
            <a:t>1. Formulación del Plan de Acción de la mesa de articulación regional.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/>
      <dgm:spPr/>
      <dgm:t>
        <a:bodyPr anchor="t" anchorCtr="0"/>
        <a:lstStyle/>
        <a:p>
          <a:r>
            <a:rPr lang="es-ES" dirty="0"/>
            <a:t>100% Plan de Acción formulado, se realizaron ajustes por la emergencia sanitaria.</a:t>
          </a:r>
          <a:endParaRPr lang="es-CO" dirty="0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/>
      <dgm:t>
        <a:bodyPr/>
        <a:lstStyle/>
        <a:p>
          <a:r>
            <a:rPr lang="es-ES" sz="1600" dirty="0"/>
            <a:t>2. Seguimiento al Plan de Acción de la mesa de Articulación regional.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/>
      <dgm:spPr/>
      <dgm:t>
        <a:bodyPr anchor="t" anchorCtr="0"/>
        <a:lstStyle/>
        <a:p>
          <a:r>
            <a:rPr lang="es-ES" dirty="0"/>
            <a:t>100% Se realizó seguimiento en los diferentes encuentros virtuales y se propuso el plan para la vigencia 2021</a:t>
          </a:r>
          <a:endParaRPr lang="es-CO" dirty="0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/>
      <dgm:t>
        <a:bodyPr anchor="t" anchorCtr="0"/>
        <a:lstStyle/>
        <a:p>
          <a:r>
            <a:rPr lang="es-ES" sz="1600" dirty="0"/>
            <a:t>3. Reunión de Secretarios de Educación Regional.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/>
      <dgm:spPr/>
      <dgm:t>
        <a:bodyPr anchor="t" anchorCtr="0"/>
        <a:lstStyle/>
        <a:p>
          <a:r>
            <a:rPr lang="es-ES" dirty="0"/>
            <a:t>100% Se realizaron 7 encuentros de secretarios en articulación con la RAP,  en el último el día 9 de diciembre se hará la instalación de las 10 mesas regionales</a:t>
          </a:r>
          <a:endParaRPr lang="es-CO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0757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114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X="1093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DBF6CF4-2E16-42BD-971B-F97EAE0893B8}" type="presOf" srcId="{F0CE16C2-7BA3-47B1-A0F7-8D6C71EBDD50}" destId="{AE4320EC-60C7-4047-95AC-21B4E64BABF3}" srcOrd="0" destOrd="0" presId="urn:microsoft.com/office/officeart/2005/8/layout/lProcess2"/>
    <dgm:cxn modelId="{7DD56E1A-CE11-4C93-95B0-7C6301C0452A}" type="presOf" srcId="{C5041730-2DEF-48D7-BE0C-60A8F6FBE2E6}" destId="{A9F4BF13-82DC-4B7D-B8FE-01DE709FE94F}" srcOrd="1" destOrd="0" presId="urn:microsoft.com/office/officeart/2005/8/layout/lProcess2"/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E3F37990-2660-4569-9F01-7CCD3B302800}" type="presOf" srcId="{AF81CFBC-41F6-422E-9B05-A17D95E0AA88}" destId="{FF359ACF-D728-4B07-AEDF-9AB99904F5BB}" srcOrd="0" destOrd="0" presId="urn:microsoft.com/office/officeart/2005/8/layout/lProcess2"/>
    <dgm:cxn modelId="{2FF6D0C9-5A13-402D-A224-E00CEDF0DA52}" type="presOf" srcId="{F95553AF-BD2F-4D07-B068-65853ED8F206}" destId="{900481F2-497B-4291-B373-1B449D028CB5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DB06940E-AF7F-4584-989C-17F1D8C3545C}" type="presOf" srcId="{B794027E-15C3-4F09-997C-204D064EF2DA}" destId="{EE34FBB6-C81A-40F8-BF71-1DB726A00C7B}" srcOrd="0" destOrd="0" presId="urn:microsoft.com/office/officeart/2005/8/layout/lProcess2"/>
    <dgm:cxn modelId="{7262D814-8992-47B2-9A44-D1500E100AC1}" type="presOf" srcId="{3C7E0471-48CF-46FA-ABA8-D76D99D781C5}" destId="{60032F36-4492-414B-8179-5C3A3AAD66E1}" srcOrd="0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1F7244D1-CA06-4610-8B33-32FB20B5FC09}" type="presOf" srcId="{02FB933A-75C8-49AB-B760-56F66372B8F7}" destId="{81571E0B-DF6F-4DD3-AA83-C60882A2FA79}" srcOrd="0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1DCCAA50-9322-4FC0-A4F3-458A35C7391A}" type="presOf" srcId="{C5041730-2DEF-48D7-BE0C-60A8F6FBE2E6}" destId="{4197AB53-F7DF-46CB-91E1-555D6782093F}" srcOrd="0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CEBB3C99-4585-4438-BD21-C2FAE2163ABD}" type="presOf" srcId="{3C7E0471-48CF-46FA-ABA8-D76D99D781C5}" destId="{D31700AB-3A42-4640-BC21-C9397589AC51}" srcOrd="1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F82F9F85-1D5A-40C2-9698-07545D41C5CF}" type="presOf" srcId="{AF81CFBC-41F6-422E-9B05-A17D95E0AA88}" destId="{8BEF592C-5E55-49D5-9CA0-CFB562504F3C}" srcOrd="1" destOrd="0" presId="urn:microsoft.com/office/officeart/2005/8/layout/lProcess2"/>
    <dgm:cxn modelId="{05C16323-D4D9-4AF7-B517-72E341F97FBF}" type="presParOf" srcId="{AE4320EC-60C7-4047-95AC-21B4E64BABF3}" destId="{157228DB-9C6B-4941-ADB1-F833F440F1D3}" srcOrd="0" destOrd="0" presId="urn:microsoft.com/office/officeart/2005/8/layout/lProcess2"/>
    <dgm:cxn modelId="{D77290E6-3599-4EBD-B665-00EEC484BCE2}" type="presParOf" srcId="{157228DB-9C6B-4941-ADB1-F833F440F1D3}" destId="{60032F36-4492-414B-8179-5C3A3AAD66E1}" srcOrd="0" destOrd="0" presId="urn:microsoft.com/office/officeart/2005/8/layout/lProcess2"/>
    <dgm:cxn modelId="{A436732E-7719-42C3-AC16-1CC2F7CE84F1}" type="presParOf" srcId="{157228DB-9C6B-4941-ADB1-F833F440F1D3}" destId="{D31700AB-3A42-4640-BC21-C9397589AC51}" srcOrd="1" destOrd="0" presId="urn:microsoft.com/office/officeart/2005/8/layout/lProcess2"/>
    <dgm:cxn modelId="{E86BD055-98B7-46EA-83BD-5B316E9EEB26}" type="presParOf" srcId="{157228DB-9C6B-4941-ADB1-F833F440F1D3}" destId="{2FA62EB2-F27C-4B13-A417-F2F7390A3407}" srcOrd="2" destOrd="0" presId="urn:microsoft.com/office/officeart/2005/8/layout/lProcess2"/>
    <dgm:cxn modelId="{8EB77E5F-9C01-4F4D-87D7-D276D00D015E}" type="presParOf" srcId="{2FA62EB2-F27C-4B13-A417-F2F7390A3407}" destId="{80E6AD43-8AA9-4330-9AF8-C85B53D3599B}" srcOrd="0" destOrd="0" presId="urn:microsoft.com/office/officeart/2005/8/layout/lProcess2"/>
    <dgm:cxn modelId="{89FD3750-6731-49C2-89AA-30B81C8DD923}" type="presParOf" srcId="{80E6AD43-8AA9-4330-9AF8-C85B53D3599B}" destId="{EE34FBB6-C81A-40F8-BF71-1DB726A00C7B}" srcOrd="0" destOrd="0" presId="urn:microsoft.com/office/officeart/2005/8/layout/lProcess2"/>
    <dgm:cxn modelId="{7AD35458-500B-43ED-BA73-8477AAF74E1B}" type="presParOf" srcId="{AE4320EC-60C7-4047-95AC-21B4E64BABF3}" destId="{086C2E2B-88CC-4BF5-B5C9-19178212890A}" srcOrd="1" destOrd="0" presId="urn:microsoft.com/office/officeart/2005/8/layout/lProcess2"/>
    <dgm:cxn modelId="{268C2358-4842-4DBA-841E-19942152E58D}" type="presParOf" srcId="{AE4320EC-60C7-4047-95AC-21B4E64BABF3}" destId="{DFE2866D-E8DD-46D5-AD0F-5C89057B138A}" srcOrd="2" destOrd="0" presId="urn:microsoft.com/office/officeart/2005/8/layout/lProcess2"/>
    <dgm:cxn modelId="{1D1C86D3-996B-43EF-B70A-7735144E2EFA}" type="presParOf" srcId="{DFE2866D-E8DD-46D5-AD0F-5C89057B138A}" destId="{4197AB53-F7DF-46CB-91E1-555D6782093F}" srcOrd="0" destOrd="0" presId="urn:microsoft.com/office/officeart/2005/8/layout/lProcess2"/>
    <dgm:cxn modelId="{8095604C-D23E-4AB5-8B78-D1D64EA93642}" type="presParOf" srcId="{DFE2866D-E8DD-46D5-AD0F-5C89057B138A}" destId="{A9F4BF13-82DC-4B7D-B8FE-01DE709FE94F}" srcOrd="1" destOrd="0" presId="urn:microsoft.com/office/officeart/2005/8/layout/lProcess2"/>
    <dgm:cxn modelId="{FD122A69-F7AF-43C4-BF6D-748B6623032C}" type="presParOf" srcId="{DFE2866D-E8DD-46D5-AD0F-5C89057B138A}" destId="{BED12FF0-6BB0-474F-AB72-B2A8AE101A33}" srcOrd="2" destOrd="0" presId="urn:microsoft.com/office/officeart/2005/8/layout/lProcess2"/>
    <dgm:cxn modelId="{EEB87D52-3784-4BDA-8038-DEB542776C6B}" type="presParOf" srcId="{BED12FF0-6BB0-474F-AB72-B2A8AE101A33}" destId="{FDE37B8E-0A4A-43E0-90D0-E06007E105DE}" srcOrd="0" destOrd="0" presId="urn:microsoft.com/office/officeart/2005/8/layout/lProcess2"/>
    <dgm:cxn modelId="{F74A80DC-656D-404D-8E66-0D24F2B9DE9E}" type="presParOf" srcId="{FDE37B8E-0A4A-43E0-90D0-E06007E105DE}" destId="{900481F2-497B-4291-B373-1B449D028CB5}" srcOrd="0" destOrd="0" presId="urn:microsoft.com/office/officeart/2005/8/layout/lProcess2"/>
    <dgm:cxn modelId="{F7FF1613-F27B-4803-8896-579B142EA2D0}" type="presParOf" srcId="{AE4320EC-60C7-4047-95AC-21B4E64BABF3}" destId="{B1A4403F-0201-4395-AA86-9470B2E50023}" srcOrd="3" destOrd="0" presId="urn:microsoft.com/office/officeart/2005/8/layout/lProcess2"/>
    <dgm:cxn modelId="{6836BFE5-FF9E-4109-8A07-283F0C9E0390}" type="presParOf" srcId="{AE4320EC-60C7-4047-95AC-21B4E64BABF3}" destId="{0ACDA089-1331-40C5-A2DF-E8CFA779B63E}" srcOrd="4" destOrd="0" presId="urn:microsoft.com/office/officeart/2005/8/layout/lProcess2"/>
    <dgm:cxn modelId="{0C2E6B70-1C62-4418-ADBB-586702453C03}" type="presParOf" srcId="{0ACDA089-1331-40C5-A2DF-E8CFA779B63E}" destId="{FF359ACF-D728-4B07-AEDF-9AB99904F5BB}" srcOrd="0" destOrd="0" presId="urn:microsoft.com/office/officeart/2005/8/layout/lProcess2"/>
    <dgm:cxn modelId="{44CBFF94-DE88-4890-B2BB-83F5D74D2C5F}" type="presParOf" srcId="{0ACDA089-1331-40C5-A2DF-E8CFA779B63E}" destId="{8BEF592C-5E55-49D5-9CA0-CFB562504F3C}" srcOrd="1" destOrd="0" presId="urn:microsoft.com/office/officeart/2005/8/layout/lProcess2"/>
    <dgm:cxn modelId="{D766B72F-2CF6-4585-8CAF-715E5A5A214E}" type="presParOf" srcId="{0ACDA089-1331-40C5-A2DF-E8CFA779B63E}" destId="{1AB431D5-5ED6-413C-B8E5-750455D0F824}" srcOrd="2" destOrd="0" presId="urn:microsoft.com/office/officeart/2005/8/layout/lProcess2"/>
    <dgm:cxn modelId="{22AA1BEF-11E1-41F7-94DE-34E978917F17}" type="presParOf" srcId="{1AB431D5-5ED6-413C-B8E5-750455D0F824}" destId="{0E4187C8-3AC2-46F0-81F8-D2D81D82E51C}" srcOrd="0" destOrd="0" presId="urn:microsoft.com/office/officeart/2005/8/layout/lProcess2"/>
    <dgm:cxn modelId="{EBF7574B-A2C5-4589-9367-DF287DDE9360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/>
      <dgm:t>
        <a:bodyPr anchor="t" anchorCtr="0"/>
        <a:lstStyle/>
        <a:p>
          <a:r>
            <a:rPr lang="es-ES" sz="1400" dirty="0"/>
            <a:t>4. Definir una estrategia de comunicación y difusión regional (abrir una red de comunicación, como apoyo a las ETC.</a:t>
          </a:r>
          <a:endParaRPr lang="es-CO" sz="14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/>
      <dgm:t>
        <a:bodyPr anchor="t" anchorCtr="0"/>
        <a:lstStyle/>
        <a:p>
          <a:r>
            <a:rPr lang="es-ES" sz="1600" dirty="0"/>
            <a:t>100% En el marco del PD “Risaralda Sentimiento de Todos”, se formuló la estrategia Risaralda Departamento Educado y Educador, para cumplir el objetivo.</a:t>
          </a:r>
          <a:endParaRPr lang="es-CO" sz="1600" dirty="0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/>
      <dgm:t>
        <a:bodyPr anchor="t" anchorCtr="0"/>
        <a:lstStyle/>
        <a:p>
          <a:r>
            <a:rPr lang="es-ES" sz="1600" dirty="0"/>
            <a:t>5. Actualizar la caracterización regional con las nuevas cifras del censo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/>
      <dgm:t>
        <a:bodyPr anchor="t" anchorCtr="0"/>
        <a:lstStyle/>
        <a:p>
          <a:r>
            <a:rPr lang="es-ES" sz="1600" dirty="0"/>
            <a:t>50% debido a que la información debe quedar alineada con el censo de 2018 se han tenido dificultades.</a:t>
          </a:r>
          <a:endParaRPr lang="es-CO" sz="1600" dirty="0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/>
      <dgm:t>
        <a:bodyPr anchor="t" anchorCtr="0"/>
        <a:lstStyle/>
        <a:p>
          <a:r>
            <a:rPr lang="es-ES" sz="1600" dirty="0"/>
            <a:t>6. Retroalimentar el diagnóstico en el DRIVE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/>
      <dgm:t>
        <a:bodyPr anchor="t" anchorCtr="0"/>
        <a:lstStyle/>
        <a:p>
          <a:r>
            <a:rPr lang="es-ES" sz="1600" dirty="0"/>
            <a:t>50% pendiente análisis de información en el marco del nuevo CENSO DANE.</a:t>
          </a:r>
          <a:endParaRPr lang="es-CO" sz="16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 custScaleX="114510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21759" custScaleY="115384" custLinFactNeighborX="1024" custLinFactNeighborY="2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 custLinFactNeighborX="17121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4FD67AA-191F-4088-B701-50229BEEE167}" type="presOf" srcId="{AF81CFBC-41F6-422E-9B05-A17D95E0AA88}" destId="{8BEF592C-5E55-49D5-9CA0-CFB562504F3C}" srcOrd="1" destOrd="0" presId="urn:microsoft.com/office/officeart/2005/8/layout/lProcess2"/>
    <dgm:cxn modelId="{6E65F2CB-C231-4460-9935-29D75BDCF6BF}" type="presOf" srcId="{3C7E0471-48CF-46FA-ABA8-D76D99D781C5}" destId="{60032F36-4492-414B-8179-5C3A3AAD66E1}" srcOrd="0" destOrd="0" presId="urn:microsoft.com/office/officeart/2005/8/layout/lProcess2"/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D707489A-D44A-484A-8CC1-142EC1A9DA39}" type="presOf" srcId="{AF81CFBC-41F6-422E-9B05-A17D95E0AA88}" destId="{FF359ACF-D728-4B07-AEDF-9AB99904F5BB}" srcOrd="0" destOrd="0" presId="urn:microsoft.com/office/officeart/2005/8/layout/lProcess2"/>
    <dgm:cxn modelId="{C4C8D340-61AD-4393-9D41-B1EFA888B009}" type="presOf" srcId="{F0CE16C2-7BA3-47B1-A0F7-8D6C71EBDD50}" destId="{AE4320EC-60C7-4047-95AC-21B4E64BABF3}" srcOrd="0" destOrd="0" presId="urn:microsoft.com/office/officeart/2005/8/layout/lProcess2"/>
    <dgm:cxn modelId="{B355294A-D023-45D3-8D81-1EE4DCF56598}" type="presOf" srcId="{B794027E-15C3-4F09-997C-204D064EF2DA}" destId="{EE34FBB6-C81A-40F8-BF71-1DB726A00C7B}" srcOrd="0" destOrd="0" presId="urn:microsoft.com/office/officeart/2005/8/layout/lProcess2"/>
    <dgm:cxn modelId="{F07DE46D-8EB2-4A7E-8AAE-699802060630}" type="presOf" srcId="{02FB933A-75C8-49AB-B760-56F66372B8F7}" destId="{81571E0B-DF6F-4DD3-AA83-C60882A2FA79}" srcOrd="0" destOrd="0" presId="urn:microsoft.com/office/officeart/2005/8/layout/lProcess2"/>
    <dgm:cxn modelId="{E863B593-8EE1-44C5-8C6F-069023F4AC96}" type="presOf" srcId="{F95553AF-BD2F-4D07-B068-65853ED8F206}" destId="{900481F2-497B-4291-B373-1B449D028CB5}" srcOrd="0" destOrd="0" presId="urn:microsoft.com/office/officeart/2005/8/layout/lProcess2"/>
    <dgm:cxn modelId="{BBD0BB7D-21D8-4447-833B-DBD42DDB52D2}" type="presOf" srcId="{3C7E0471-48CF-46FA-ABA8-D76D99D781C5}" destId="{D31700AB-3A42-4640-BC21-C9397589AC51}" srcOrd="1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5E58E4D0-DE23-4E79-A758-D971FC87E74F}" type="presOf" srcId="{C5041730-2DEF-48D7-BE0C-60A8F6FBE2E6}" destId="{4197AB53-F7DF-46CB-91E1-555D6782093F}" srcOrd="0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CF88C3AF-FFDA-438C-B0B5-D6D803EAB00B}" type="presOf" srcId="{C5041730-2DEF-48D7-BE0C-60A8F6FBE2E6}" destId="{A9F4BF13-82DC-4B7D-B8FE-01DE709FE94F}" srcOrd="1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DF465DD8-524A-4DF6-9B83-7F095D0E531A}" type="presParOf" srcId="{AE4320EC-60C7-4047-95AC-21B4E64BABF3}" destId="{157228DB-9C6B-4941-ADB1-F833F440F1D3}" srcOrd="0" destOrd="0" presId="urn:microsoft.com/office/officeart/2005/8/layout/lProcess2"/>
    <dgm:cxn modelId="{D3A67FA1-1BA2-4C94-9BE2-31600F2A9813}" type="presParOf" srcId="{157228DB-9C6B-4941-ADB1-F833F440F1D3}" destId="{60032F36-4492-414B-8179-5C3A3AAD66E1}" srcOrd="0" destOrd="0" presId="urn:microsoft.com/office/officeart/2005/8/layout/lProcess2"/>
    <dgm:cxn modelId="{974CE36E-4A20-4502-90E8-63A4BC2CC894}" type="presParOf" srcId="{157228DB-9C6B-4941-ADB1-F833F440F1D3}" destId="{D31700AB-3A42-4640-BC21-C9397589AC51}" srcOrd="1" destOrd="0" presId="urn:microsoft.com/office/officeart/2005/8/layout/lProcess2"/>
    <dgm:cxn modelId="{45AD3E3D-2D27-41B3-AFA0-152157F9A635}" type="presParOf" srcId="{157228DB-9C6B-4941-ADB1-F833F440F1D3}" destId="{2FA62EB2-F27C-4B13-A417-F2F7390A3407}" srcOrd="2" destOrd="0" presId="urn:microsoft.com/office/officeart/2005/8/layout/lProcess2"/>
    <dgm:cxn modelId="{D248CFEC-78CC-4ACC-BBE2-E21D72FAEADB}" type="presParOf" srcId="{2FA62EB2-F27C-4B13-A417-F2F7390A3407}" destId="{80E6AD43-8AA9-4330-9AF8-C85B53D3599B}" srcOrd="0" destOrd="0" presId="urn:microsoft.com/office/officeart/2005/8/layout/lProcess2"/>
    <dgm:cxn modelId="{8E72005F-7702-4505-8AAF-9CE0B6AFC15F}" type="presParOf" srcId="{80E6AD43-8AA9-4330-9AF8-C85B53D3599B}" destId="{EE34FBB6-C81A-40F8-BF71-1DB726A00C7B}" srcOrd="0" destOrd="0" presId="urn:microsoft.com/office/officeart/2005/8/layout/lProcess2"/>
    <dgm:cxn modelId="{B9CD4624-9261-4F97-BC7C-6428A0EA14F5}" type="presParOf" srcId="{AE4320EC-60C7-4047-95AC-21B4E64BABF3}" destId="{086C2E2B-88CC-4BF5-B5C9-19178212890A}" srcOrd="1" destOrd="0" presId="urn:microsoft.com/office/officeart/2005/8/layout/lProcess2"/>
    <dgm:cxn modelId="{CB6C019B-271A-42C3-9760-82A62ADBB513}" type="presParOf" srcId="{AE4320EC-60C7-4047-95AC-21B4E64BABF3}" destId="{DFE2866D-E8DD-46D5-AD0F-5C89057B138A}" srcOrd="2" destOrd="0" presId="urn:microsoft.com/office/officeart/2005/8/layout/lProcess2"/>
    <dgm:cxn modelId="{E67B2374-309A-4FFF-A9AC-F86E8049ECED}" type="presParOf" srcId="{DFE2866D-E8DD-46D5-AD0F-5C89057B138A}" destId="{4197AB53-F7DF-46CB-91E1-555D6782093F}" srcOrd="0" destOrd="0" presId="urn:microsoft.com/office/officeart/2005/8/layout/lProcess2"/>
    <dgm:cxn modelId="{9FAC516D-80C4-4DE2-A529-9F351E67F1AB}" type="presParOf" srcId="{DFE2866D-E8DD-46D5-AD0F-5C89057B138A}" destId="{A9F4BF13-82DC-4B7D-B8FE-01DE709FE94F}" srcOrd="1" destOrd="0" presId="urn:microsoft.com/office/officeart/2005/8/layout/lProcess2"/>
    <dgm:cxn modelId="{E7656EBE-98C2-47B2-8BAF-2418F80B0C43}" type="presParOf" srcId="{DFE2866D-E8DD-46D5-AD0F-5C89057B138A}" destId="{BED12FF0-6BB0-474F-AB72-B2A8AE101A33}" srcOrd="2" destOrd="0" presId="urn:microsoft.com/office/officeart/2005/8/layout/lProcess2"/>
    <dgm:cxn modelId="{51BAF6E8-71F4-478B-8F03-C5C3F51E2876}" type="presParOf" srcId="{BED12FF0-6BB0-474F-AB72-B2A8AE101A33}" destId="{FDE37B8E-0A4A-43E0-90D0-E06007E105DE}" srcOrd="0" destOrd="0" presId="urn:microsoft.com/office/officeart/2005/8/layout/lProcess2"/>
    <dgm:cxn modelId="{9650F96A-1055-4708-8936-27DAB016029D}" type="presParOf" srcId="{FDE37B8E-0A4A-43E0-90D0-E06007E105DE}" destId="{900481F2-497B-4291-B373-1B449D028CB5}" srcOrd="0" destOrd="0" presId="urn:microsoft.com/office/officeart/2005/8/layout/lProcess2"/>
    <dgm:cxn modelId="{0DD97C9A-8FB0-4225-B8A8-F910669CFEAD}" type="presParOf" srcId="{AE4320EC-60C7-4047-95AC-21B4E64BABF3}" destId="{B1A4403F-0201-4395-AA86-9470B2E50023}" srcOrd="3" destOrd="0" presId="urn:microsoft.com/office/officeart/2005/8/layout/lProcess2"/>
    <dgm:cxn modelId="{DF8066A1-A52F-4C44-B144-100A07E2659E}" type="presParOf" srcId="{AE4320EC-60C7-4047-95AC-21B4E64BABF3}" destId="{0ACDA089-1331-40C5-A2DF-E8CFA779B63E}" srcOrd="4" destOrd="0" presId="urn:microsoft.com/office/officeart/2005/8/layout/lProcess2"/>
    <dgm:cxn modelId="{D4D365BF-B5A6-4850-9F36-06C8BA857ADC}" type="presParOf" srcId="{0ACDA089-1331-40C5-A2DF-E8CFA779B63E}" destId="{FF359ACF-D728-4B07-AEDF-9AB99904F5BB}" srcOrd="0" destOrd="0" presId="urn:microsoft.com/office/officeart/2005/8/layout/lProcess2"/>
    <dgm:cxn modelId="{07961410-6524-4F05-BA4D-7A262A085EB5}" type="presParOf" srcId="{0ACDA089-1331-40C5-A2DF-E8CFA779B63E}" destId="{8BEF592C-5E55-49D5-9CA0-CFB562504F3C}" srcOrd="1" destOrd="0" presId="urn:microsoft.com/office/officeart/2005/8/layout/lProcess2"/>
    <dgm:cxn modelId="{00D100D3-46B8-4280-9D00-4EAE4F445FFB}" type="presParOf" srcId="{0ACDA089-1331-40C5-A2DF-E8CFA779B63E}" destId="{1AB431D5-5ED6-413C-B8E5-750455D0F824}" srcOrd="2" destOrd="0" presId="urn:microsoft.com/office/officeart/2005/8/layout/lProcess2"/>
    <dgm:cxn modelId="{D6F759FF-BDA3-477C-B728-6F75133FE3D1}" type="presParOf" srcId="{1AB431D5-5ED6-413C-B8E5-750455D0F824}" destId="{0E4187C8-3AC2-46F0-81F8-D2D81D82E51C}" srcOrd="0" destOrd="0" presId="urn:microsoft.com/office/officeart/2005/8/layout/lProcess2"/>
    <dgm:cxn modelId="{6AC8BD29-CB53-47DF-BB5B-F2EC4769A487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/>
      <dgm:t>
        <a:bodyPr anchor="t" anchorCtr="0"/>
        <a:lstStyle/>
        <a:p>
          <a:r>
            <a:rPr lang="es-ES" sz="1600" dirty="0"/>
            <a:t>7. </a:t>
          </a:r>
          <a:r>
            <a:rPr lang="es-CO" sz="1600" dirty="0"/>
            <a:t>Seguimiento de Planes de acción  para cada mesa temática</a:t>
          </a:r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/>
      <dgm:t>
        <a:bodyPr anchor="t" anchorCtr="0"/>
        <a:lstStyle/>
        <a:p>
          <a:r>
            <a:rPr lang="es-ES" sz="1600" dirty="0" err="1"/>
            <a:t>N.A</a:t>
          </a:r>
          <a:r>
            <a:rPr lang="es-ES" sz="1600" dirty="0"/>
            <a:t>.</a:t>
          </a:r>
        </a:p>
        <a:p>
          <a:r>
            <a:rPr lang="es-ES" sz="1600" dirty="0"/>
            <a:t>Se reprogramó para el 2021</a:t>
          </a:r>
          <a:endParaRPr lang="es-CO" sz="1600" dirty="0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/>
      <dgm:t>
        <a:bodyPr/>
        <a:lstStyle/>
        <a:p>
          <a:endParaRPr lang="es-ES" sz="1600" dirty="0"/>
        </a:p>
        <a:p>
          <a:endParaRPr lang="es-ES" sz="1600" dirty="0"/>
        </a:p>
        <a:p>
          <a:endParaRPr lang="es-ES" sz="1600" dirty="0"/>
        </a:p>
        <a:p>
          <a:endParaRPr lang="es-ES" sz="1600" dirty="0"/>
        </a:p>
        <a:p>
          <a:r>
            <a:rPr lang="es-ES" sz="1600" dirty="0"/>
            <a:t>8. Unificación de criterios entre la mesa técnica del plan regional y los lideres de calidad </a:t>
          </a:r>
          <a:r>
            <a:rPr lang="es-CO" sz="1600" dirty="0"/>
            <a:t>del eje cafetero </a:t>
          </a:r>
          <a:r>
            <a:rPr lang="es-ES" sz="1600" dirty="0"/>
            <a:t>para que los programas del plan regional queden integrados en los </a:t>
          </a:r>
          <a:r>
            <a:rPr lang="es-ES" sz="1600" dirty="0" err="1"/>
            <a:t>PEI</a:t>
          </a:r>
          <a:r>
            <a:rPr lang="es-ES" sz="1600" dirty="0"/>
            <a:t>.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/>
      <dgm:t>
        <a:bodyPr anchor="t" anchorCtr="0"/>
        <a:lstStyle/>
        <a:p>
          <a:r>
            <a:rPr lang="es-ES" sz="1600" dirty="0" err="1"/>
            <a:t>N.A</a:t>
          </a:r>
          <a:r>
            <a:rPr lang="es-ES" sz="1600" dirty="0"/>
            <a:t>.</a:t>
          </a:r>
        </a:p>
        <a:p>
          <a:r>
            <a:rPr lang="es-ES" sz="1600" dirty="0"/>
            <a:t>Se reprogramó para el 2021</a:t>
          </a:r>
          <a:endParaRPr lang="es-CO" sz="1600" dirty="0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/>
      <dgm:t>
        <a:bodyPr anchor="t" anchorCtr="0"/>
        <a:lstStyle/>
        <a:p>
          <a:r>
            <a:rPr lang="es-ES" sz="1600" dirty="0"/>
            <a:t>9. Asistencia técnica a los EE para la inclusión de los programas del Plan Regional en los </a:t>
          </a:r>
          <a:r>
            <a:rPr lang="es-ES" sz="1600" dirty="0" err="1"/>
            <a:t>PEI</a:t>
          </a:r>
          <a:r>
            <a:rPr lang="es-ES" sz="1600" dirty="0"/>
            <a:t>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/>
      <dgm:t>
        <a:bodyPr anchor="t" anchorCtr="0"/>
        <a:lstStyle/>
        <a:p>
          <a:r>
            <a:rPr lang="es-ES" sz="1600" dirty="0" err="1"/>
            <a:t>N.A</a:t>
          </a:r>
          <a:r>
            <a:rPr lang="es-ES" sz="1600" dirty="0"/>
            <a:t>.</a:t>
          </a:r>
        </a:p>
        <a:p>
          <a:r>
            <a:rPr lang="es-ES" sz="1600" dirty="0"/>
            <a:t>Se reprogramó para el 2021</a:t>
          </a:r>
          <a:endParaRPr lang="es-CO" sz="16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0757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 custLinFactNeighborX="-1813" custLinFactNeighborY="7916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11490" custScaleY="57738" custLinFactNeighborX="-1133" custLinFactNeighborY="243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X="109343" custScaleY="56626" custLinFactNeighborX="-1134" custLinFactNeighborY="233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B4B87A-6BD2-4CEE-9016-0E5B2CDF3F84}" type="presOf" srcId="{C5041730-2DEF-48D7-BE0C-60A8F6FBE2E6}" destId="{4197AB53-F7DF-46CB-91E1-555D6782093F}" srcOrd="0" destOrd="0" presId="urn:microsoft.com/office/officeart/2005/8/layout/lProcess2"/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02E4AA5C-7A4C-407B-B7D5-121DC1407636}" type="presOf" srcId="{F95553AF-BD2F-4D07-B068-65853ED8F206}" destId="{900481F2-497B-4291-B373-1B449D028CB5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7F82CF90-8692-4EA5-8618-1C33645A4A0E}" type="presOf" srcId="{02FB933A-75C8-49AB-B760-56F66372B8F7}" destId="{81571E0B-DF6F-4DD3-AA83-C60882A2FA79}" srcOrd="0" destOrd="0" presId="urn:microsoft.com/office/officeart/2005/8/layout/lProcess2"/>
    <dgm:cxn modelId="{28F25A3E-FCDC-4D32-BF23-0FD53931061A}" type="presOf" srcId="{3C7E0471-48CF-46FA-ABA8-D76D99D781C5}" destId="{D31700AB-3A42-4640-BC21-C9397589AC51}" srcOrd="1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3F8C257D-112F-4AD5-8A64-ED92BA093158}" type="presOf" srcId="{3C7E0471-48CF-46FA-ABA8-D76D99D781C5}" destId="{60032F36-4492-414B-8179-5C3A3AAD66E1}" srcOrd="0" destOrd="0" presId="urn:microsoft.com/office/officeart/2005/8/layout/lProcess2"/>
    <dgm:cxn modelId="{214B7AE6-8C45-49C4-898F-EB3B815284F3}" type="presOf" srcId="{C5041730-2DEF-48D7-BE0C-60A8F6FBE2E6}" destId="{A9F4BF13-82DC-4B7D-B8FE-01DE709FE94F}" srcOrd="1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83136F6A-2C1F-4C74-92C3-A7BA8C739A51}" type="presOf" srcId="{AF81CFBC-41F6-422E-9B05-A17D95E0AA88}" destId="{FF359ACF-D728-4B07-AEDF-9AB99904F5BB}" srcOrd="0" destOrd="0" presId="urn:microsoft.com/office/officeart/2005/8/layout/lProcess2"/>
    <dgm:cxn modelId="{CE3FA6D8-8D34-409D-9825-3350D50BF979}" type="presOf" srcId="{B794027E-15C3-4F09-997C-204D064EF2DA}" destId="{EE34FBB6-C81A-40F8-BF71-1DB726A00C7B}" srcOrd="0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1BCCD322-D1E7-49D2-AFA1-D83DB729FD4E}" type="presOf" srcId="{AF81CFBC-41F6-422E-9B05-A17D95E0AA88}" destId="{8BEF592C-5E55-49D5-9CA0-CFB562504F3C}" srcOrd="1" destOrd="0" presId="urn:microsoft.com/office/officeart/2005/8/layout/lProcess2"/>
    <dgm:cxn modelId="{F8C6BDC0-2DFF-4EB4-8DDC-230526FE18FA}" type="presOf" srcId="{F0CE16C2-7BA3-47B1-A0F7-8D6C71EBDD50}" destId="{AE4320EC-60C7-4047-95AC-21B4E64BABF3}" srcOrd="0" destOrd="0" presId="urn:microsoft.com/office/officeart/2005/8/layout/lProcess2"/>
    <dgm:cxn modelId="{C4468BD0-9B45-4D9A-A9C0-82D88A5354E2}" type="presParOf" srcId="{AE4320EC-60C7-4047-95AC-21B4E64BABF3}" destId="{157228DB-9C6B-4941-ADB1-F833F440F1D3}" srcOrd="0" destOrd="0" presId="urn:microsoft.com/office/officeart/2005/8/layout/lProcess2"/>
    <dgm:cxn modelId="{3A0C4011-A4A5-4DF6-A842-FDCB15542CEC}" type="presParOf" srcId="{157228DB-9C6B-4941-ADB1-F833F440F1D3}" destId="{60032F36-4492-414B-8179-5C3A3AAD66E1}" srcOrd="0" destOrd="0" presId="urn:microsoft.com/office/officeart/2005/8/layout/lProcess2"/>
    <dgm:cxn modelId="{6A8594EB-7A77-4920-AB59-EDF60B530F13}" type="presParOf" srcId="{157228DB-9C6B-4941-ADB1-F833F440F1D3}" destId="{D31700AB-3A42-4640-BC21-C9397589AC51}" srcOrd="1" destOrd="0" presId="urn:microsoft.com/office/officeart/2005/8/layout/lProcess2"/>
    <dgm:cxn modelId="{DC0E5613-6949-4164-9FBB-7BE127F58F70}" type="presParOf" srcId="{157228DB-9C6B-4941-ADB1-F833F440F1D3}" destId="{2FA62EB2-F27C-4B13-A417-F2F7390A3407}" srcOrd="2" destOrd="0" presId="urn:microsoft.com/office/officeart/2005/8/layout/lProcess2"/>
    <dgm:cxn modelId="{AF19748F-9542-473F-955D-9C05486C28FB}" type="presParOf" srcId="{2FA62EB2-F27C-4B13-A417-F2F7390A3407}" destId="{80E6AD43-8AA9-4330-9AF8-C85B53D3599B}" srcOrd="0" destOrd="0" presId="urn:microsoft.com/office/officeart/2005/8/layout/lProcess2"/>
    <dgm:cxn modelId="{2542EFE5-CAA6-4305-9377-EF8153EEE8EA}" type="presParOf" srcId="{80E6AD43-8AA9-4330-9AF8-C85B53D3599B}" destId="{EE34FBB6-C81A-40F8-BF71-1DB726A00C7B}" srcOrd="0" destOrd="0" presId="urn:microsoft.com/office/officeart/2005/8/layout/lProcess2"/>
    <dgm:cxn modelId="{1874ED55-7BE8-48C6-A3E9-C40B17A6FA4A}" type="presParOf" srcId="{AE4320EC-60C7-4047-95AC-21B4E64BABF3}" destId="{086C2E2B-88CC-4BF5-B5C9-19178212890A}" srcOrd="1" destOrd="0" presId="urn:microsoft.com/office/officeart/2005/8/layout/lProcess2"/>
    <dgm:cxn modelId="{FB5C79D0-785E-4921-BD27-348ED67A49C2}" type="presParOf" srcId="{AE4320EC-60C7-4047-95AC-21B4E64BABF3}" destId="{DFE2866D-E8DD-46D5-AD0F-5C89057B138A}" srcOrd="2" destOrd="0" presId="urn:microsoft.com/office/officeart/2005/8/layout/lProcess2"/>
    <dgm:cxn modelId="{FD56918C-1C83-4742-A037-5D342B509E7F}" type="presParOf" srcId="{DFE2866D-E8DD-46D5-AD0F-5C89057B138A}" destId="{4197AB53-F7DF-46CB-91E1-555D6782093F}" srcOrd="0" destOrd="0" presId="urn:microsoft.com/office/officeart/2005/8/layout/lProcess2"/>
    <dgm:cxn modelId="{9867E76A-8152-42CB-AFA7-8E6D528F913F}" type="presParOf" srcId="{DFE2866D-E8DD-46D5-AD0F-5C89057B138A}" destId="{A9F4BF13-82DC-4B7D-B8FE-01DE709FE94F}" srcOrd="1" destOrd="0" presId="urn:microsoft.com/office/officeart/2005/8/layout/lProcess2"/>
    <dgm:cxn modelId="{2DF34C58-3F5B-4D40-88E9-B3F3A71FE8A2}" type="presParOf" srcId="{DFE2866D-E8DD-46D5-AD0F-5C89057B138A}" destId="{BED12FF0-6BB0-474F-AB72-B2A8AE101A33}" srcOrd="2" destOrd="0" presId="urn:microsoft.com/office/officeart/2005/8/layout/lProcess2"/>
    <dgm:cxn modelId="{693C0810-76A7-42C2-A5DF-6868BF6ACAD6}" type="presParOf" srcId="{BED12FF0-6BB0-474F-AB72-B2A8AE101A33}" destId="{FDE37B8E-0A4A-43E0-90D0-E06007E105DE}" srcOrd="0" destOrd="0" presId="urn:microsoft.com/office/officeart/2005/8/layout/lProcess2"/>
    <dgm:cxn modelId="{DBCE194E-4BC6-4A2C-9A07-315C48A0AFE4}" type="presParOf" srcId="{FDE37B8E-0A4A-43E0-90D0-E06007E105DE}" destId="{900481F2-497B-4291-B373-1B449D028CB5}" srcOrd="0" destOrd="0" presId="urn:microsoft.com/office/officeart/2005/8/layout/lProcess2"/>
    <dgm:cxn modelId="{C9E95A84-1A85-451F-B4D2-14F4DC233945}" type="presParOf" srcId="{AE4320EC-60C7-4047-95AC-21B4E64BABF3}" destId="{B1A4403F-0201-4395-AA86-9470B2E50023}" srcOrd="3" destOrd="0" presId="urn:microsoft.com/office/officeart/2005/8/layout/lProcess2"/>
    <dgm:cxn modelId="{04E77C29-4D70-4151-A7AC-7523FC947128}" type="presParOf" srcId="{AE4320EC-60C7-4047-95AC-21B4E64BABF3}" destId="{0ACDA089-1331-40C5-A2DF-E8CFA779B63E}" srcOrd="4" destOrd="0" presId="urn:microsoft.com/office/officeart/2005/8/layout/lProcess2"/>
    <dgm:cxn modelId="{B995B4FF-A1AC-4B35-A642-223551AA1541}" type="presParOf" srcId="{0ACDA089-1331-40C5-A2DF-E8CFA779B63E}" destId="{FF359ACF-D728-4B07-AEDF-9AB99904F5BB}" srcOrd="0" destOrd="0" presId="urn:microsoft.com/office/officeart/2005/8/layout/lProcess2"/>
    <dgm:cxn modelId="{F258B8FF-EEF6-49A9-B66E-18A9A7AD7FC4}" type="presParOf" srcId="{0ACDA089-1331-40C5-A2DF-E8CFA779B63E}" destId="{8BEF592C-5E55-49D5-9CA0-CFB562504F3C}" srcOrd="1" destOrd="0" presId="urn:microsoft.com/office/officeart/2005/8/layout/lProcess2"/>
    <dgm:cxn modelId="{14DE38A6-B995-4588-A8B6-D332C51FB60C}" type="presParOf" srcId="{0ACDA089-1331-40C5-A2DF-E8CFA779B63E}" destId="{1AB431D5-5ED6-413C-B8E5-750455D0F824}" srcOrd="2" destOrd="0" presId="urn:microsoft.com/office/officeart/2005/8/layout/lProcess2"/>
    <dgm:cxn modelId="{5E1C2715-4A64-457C-BF83-5200B7C50383}" type="presParOf" srcId="{1AB431D5-5ED6-413C-B8E5-750455D0F824}" destId="{0E4187C8-3AC2-46F0-81F8-D2D81D82E51C}" srcOrd="0" destOrd="0" presId="urn:microsoft.com/office/officeart/2005/8/layout/lProcess2"/>
    <dgm:cxn modelId="{27FA6DF7-1D9D-4FD8-9747-9601FA92FEBC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/>
      <dgm:t>
        <a:bodyPr anchor="t" anchorCtr="0"/>
        <a:lstStyle/>
        <a:p>
          <a:r>
            <a:rPr lang="es-ES" sz="1600" dirty="0"/>
            <a:t>10. Unificación de criterios entre la mesa técnica del plan regional y los lideres de calidad </a:t>
          </a:r>
          <a:r>
            <a:rPr lang="es-CO" sz="1600" dirty="0"/>
            <a:t>del eje cafetero </a:t>
          </a:r>
          <a:r>
            <a:rPr lang="es-ES" sz="1600" dirty="0"/>
            <a:t>para que los programas del plan regional queden integrados en los </a:t>
          </a:r>
          <a:r>
            <a:rPr lang="es-ES" sz="1600" dirty="0" err="1"/>
            <a:t>PEC</a:t>
          </a:r>
          <a:r>
            <a:rPr lang="es-ES" sz="1600" dirty="0"/>
            <a:t>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/>
      <dgm:t>
        <a:bodyPr anchor="t" anchorCtr="0"/>
        <a:lstStyle/>
        <a:p>
          <a:r>
            <a:rPr lang="es-ES" sz="1600" dirty="0" err="1"/>
            <a:t>N.A</a:t>
          </a:r>
          <a:r>
            <a:rPr lang="es-ES" sz="1600" dirty="0"/>
            <a:t>.</a:t>
          </a:r>
        </a:p>
        <a:p>
          <a:r>
            <a:rPr lang="es-ES" sz="1600" dirty="0"/>
            <a:t>Se reprogramó para el 2021</a:t>
          </a:r>
          <a:endParaRPr lang="es-CO" sz="1600" dirty="0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/>
      <dgm:t>
        <a:bodyPr anchor="t" anchorCtr="0"/>
        <a:lstStyle/>
        <a:p>
          <a:r>
            <a:rPr lang="es-ES" sz="1600" dirty="0"/>
            <a:t>11. Asistencia técnica a los EE para la inclusión de los programas del Plan Regional en los </a:t>
          </a:r>
          <a:r>
            <a:rPr lang="es-ES" sz="1600" dirty="0" err="1"/>
            <a:t>PEC</a:t>
          </a:r>
          <a:r>
            <a:rPr lang="es-ES" sz="1600" dirty="0"/>
            <a:t>.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/>
      <dgm:t>
        <a:bodyPr anchor="t" anchorCtr="0"/>
        <a:lstStyle/>
        <a:p>
          <a:r>
            <a:rPr lang="es-ES" sz="1600" dirty="0" err="1"/>
            <a:t>N.A</a:t>
          </a:r>
          <a:r>
            <a:rPr lang="es-ES" sz="1600" dirty="0"/>
            <a:t>.</a:t>
          </a:r>
        </a:p>
        <a:p>
          <a:r>
            <a:rPr lang="es-ES" sz="1600" dirty="0"/>
            <a:t>Se reprogramó para el 2021.</a:t>
          </a:r>
          <a:endParaRPr lang="es-CO" sz="1600" dirty="0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/>
      <dgm:t>
        <a:bodyPr anchor="t" anchorCtr="0"/>
        <a:lstStyle/>
        <a:p>
          <a:r>
            <a:rPr lang="es-ES" sz="1600" dirty="0"/>
            <a:t>12. Seguimiento al Plan de Acción de la mesa de Articulación regional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/>
      <dgm:t>
        <a:bodyPr anchor="t" anchorCtr="0"/>
        <a:lstStyle/>
        <a:p>
          <a:r>
            <a:rPr lang="es-ES" sz="1600" dirty="0"/>
            <a:t>100% Se hizo seguimiento permanente</a:t>
          </a:r>
          <a:endParaRPr lang="es-CO" sz="16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 custScaleX="114510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21759" custScaleY="58217" custLinFactNeighborX="-1348" custLinFactNeighborY="230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07608" custScaleY="56626" custLinFactNeighborX="-2372" custLinFactNeighborY="233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 custLinFactNeighborX="17121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Y="58852" custLinFactNeighborX="1186" custLinFactNeighborY="222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8949338A-C931-45DA-9073-F5B0B9059A56}" type="presOf" srcId="{AF81CFBC-41F6-422E-9B05-A17D95E0AA88}" destId="{8BEF592C-5E55-49D5-9CA0-CFB562504F3C}" srcOrd="1" destOrd="0" presId="urn:microsoft.com/office/officeart/2005/8/layout/lProcess2"/>
    <dgm:cxn modelId="{9697987D-E4B2-4CE5-A39C-63DD64C62E84}" type="presOf" srcId="{3C7E0471-48CF-46FA-ABA8-D76D99D781C5}" destId="{60032F36-4492-414B-8179-5C3A3AAD66E1}" srcOrd="0" destOrd="0" presId="urn:microsoft.com/office/officeart/2005/8/layout/lProcess2"/>
    <dgm:cxn modelId="{D821355B-D20C-49BB-9204-31409E643CD0}" type="presOf" srcId="{C5041730-2DEF-48D7-BE0C-60A8F6FBE2E6}" destId="{A9F4BF13-82DC-4B7D-B8FE-01DE709FE94F}" srcOrd="1" destOrd="0" presId="urn:microsoft.com/office/officeart/2005/8/layout/lProcess2"/>
    <dgm:cxn modelId="{75773C2C-6AB7-4300-806F-691C32D5D62F}" type="presOf" srcId="{02FB933A-75C8-49AB-B760-56F66372B8F7}" destId="{81571E0B-DF6F-4DD3-AA83-C60882A2FA79}" srcOrd="0" destOrd="0" presId="urn:microsoft.com/office/officeart/2005/8/layout/lProcess2"/>
    <dgm:cxn modelId="{F9B148D1-3924-4DA5-8F0A-AE033FE4D1F6}" type="presOf" srcId="{C5041730-2DEF-48D7-BE0C-60A8F6FBE2E6}" destId="{4197AB53-F7DF-46CB-91E1-555D6782093F}" srcOrd="0" destOrd="0" presId="urn:microsoft.com/office/officeart/2005/8/layout/lProcess2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611629B0-4957-41C5-921A-A79900B829A6}" type="presOf" srcId="{3C7E0471-48CF-46FA-ABA8-D76D99D781C5}" destId="{D31700AB-3A42-4640-BC21-C9397589AC51}" srcOrd="1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720A6667-BB6A-44F4-B730-31249DBD2151}" type="presOf" srcId="{F95553AF-BD2F-4D07-B068-65853ED8F206}" destId="{900481F2-497B-4291-B373-1B449D028CB5}" srcOrd="0" destOrd="0" presId="urn:microsoft.com/office/officeart/2005/8/layout/lProcess2"/>
    <dgm:cxn modelId="{07734EF9-B661-4F8F-B4BA-C9E030DB711C}" type="presOf" srcId="{AF81CFBC-41F6-422E-9B05-A17D95E0AA88}" destId="{FF359ACF-D728-4B07-AEDF-9AB99904F5BB}" srcOrd="0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95D42D39-8556-46AF-B697-260D122B1059}" type="presOf" srcId="{B794027E-15C3-4F09-997C-204D064EF2DA}" destId="{EE34FBB6-C81A-40F8-BF71-1DB726A00C7B}" srcOrd="0" destOrd="0" presId="urn:microsoft.com/office/officeart/2005/8/layout/lProcess2"/>
    <dgm:cxn modelId="{0283675E-84C4-4696-B257-D21B2F044A63}" type="presOf" srcId="{F0CE16C2-7BA3-47B1-A0F7-8D6C71EBDD50}" destId="{AE4320EC-60C7-4047-95AC-21B4E64BABF3}" srcOrd="0" destOrd="0" presId="urn:microsoft.com/office/officeart/2005/8/layout/lProcess2"/>
    <dgm:cxn modelId="{B0647B7C-DF7C-4B60-A04E-5BCE40521D4D}" type="presParOf" srcId="{AE4320EC-60C7-4047-95AC-21B4E64BABF3}" destId="{157228DB-9C6B-4941-ADB1-F833F440F1D3}" srcOrd="0" destOrd="0" presId="urn:microsoft.com/office/officeart/2005/8/layout/lProcess2"/>
    <dgm:cxn modelId="{2E821D85-B93D-44EC-997E-5D1A45072D3E}" type="presParOf" srcId="{157228DB-9C6B-4941-ADB1-F833F440F1D3}" destId="{60032F36-4492-414B-8179-5C3A3AAD66E1}" srcOrd="0" destOrd="0" presId="urn:microsoft.com/office/officeart/2005/8/layout/lProcess2"/>
    <dgm:cxn modelId="{1C1A13E2-7A80-4B19-BBBE-A3FF6A471C64}" type="presParOf" srcId="{157228DB-9C6B-4941-ADB1-F833F440F1D3}" destId="{D31700AB-3A42-4640-BC21-C9397589AC51}" srcOrd="1" destOrd="0" presId="urn:microsoft.com/office/officeart/2005/8/layout/lProcess2"/>
    <dgm:cxn modelId="{979EAADD-6015-4C89-A7C5-99565C25C0F7}" type="presParOf" srcId="{157228DB-9C6B-4941-ADB1-F833F440F1D3}" destId="{2FA62EB2-F27C-4B13-A417-F2F7390A3407}" srcOrd="2" destOrd="0" presId="urn:microsoft.com/office/officeart/2005/8/layout/lProcess2"/>
    <dgm:cxn modelId="{47C229CC-D89B-4F81-A1C1-7ED9CBEF6417}" type="presParOf" srcId="{2FA62EB2-F27C-4B13-A417-F2F7390A3407}" destId="{80E6AD43-8AA9-4330-9AF8-C85B53D3599B}" srcOrd="0" destOrd="0" presId="urn:microsoft.com/office/officeart/2005/8/layout/lProcess2"/>
    <dgm:cxn modelId="{1F536F30-8E2F-43A7-B332-FA15C82B7847}" type="presParOf" srcId="{80E6AD43-8AA9-4330-9AF8-C85B53D3599B}" destId="{EE34FBB6-C81A-40F8-BF71-1DB726A00C7B}" srcOrd="0" destOrd="0" presId="urn:microsoft.com/office/officeart/2005/8/layout/lProcess2"/>
    <dgm:cxn modelId="{DD793EAE-97D4-46E4-AAC9-82DB1ABE4613}" type="presParOf" srcId="{AE4320EC-60C7-4047-95AC-21B4E64BABF3}" destId="{086C2E2B-88CC-4BF5-B5C9-19178212890A}" srcOrd="1" destOrd="0" presId="urn:microsoft.com/office/officeart/2005/8/layout/lProcess2"/>
    <dgm:cxn modelId="{136D60C0-CD9D-40D1-A82B-8E95AEDAC17E}" type="presParOf" srcId="{AE4320EC-60C7-4047-95AC-21B4E64BABF3}" destId="{DFE2866D-E8DD-46D5-AD0F-5C89057B138A}" srcOrd="2" destOrd="0" presId="urn:microsoft.com/office/officeart/2005/8/layout/lProcess2"/>
    <dgm:cxn modelId="{1E51C4A9-D18F-4A43-8311-5C85E0E8C78F}" type="presParOf" srcId="{DFE2866D-E8DD-46D5-AD0F-5C89057B138A}" destId="{4197AB53-F7DF-46CB-91E1-555D6782093F}" srcOrd="0" destOrd="0" presId="urn:microsoft.com/office/officeart/2005/8/layout/lProcess2"/>
    <dgm:cxn modelId="{C9D49E47-4DC7-4DDC-9083-5B5A3A70B3E3}" type="presParOf" srcId="{DFE2866D-E8DD-46D5-AD0F-5C89057B138A}" destId="{A9F4BF13-82DC-4B7D-B8FE-01DE709FE94F}" srcOrd="1" destOrd="0" presId="urn:microsoft.com/office/officeart/2005/8/layout/lProcess2"/>
    <dgm:cxn modelId="{02F8836B-6AA2-40C6-9D23-D00ACBF8CBAF}" type="presParOf" srcId="{DFE2866D-E8DD-46D5-AD0F-5C89057B138A}" destId="{BED12FF0-6BB0-474F-AB72-B2A8AE101A33}" srcOrd="2" destOrd="0" presId="urn:microsoft.com/office/officeart/2005/8/layout/lProcess2"/>
    <dgm:cxn modelId="{0DAD09E2-366F-4361-9CD0-7DDA4C43CEE0}" type="presParOf" srcId="{BED12FF0-6BB0-474F-AB72-B2A8AE101A33}" destId="{FDE37B8E-0A4A-43E0-90D0-E06007E105DE}" srcOrd="0" destOrd="0" presId="urn:microsoft.com/office/officeart/2005/8/layout/lProcess2"/>
    <dgm:cxn modelId="{F3A9C71D-2EDD-41B3-A331-C0EC8F637265}" type="presParOf" srcId="{FDE37B8E-0A4A-43E0-90D0-E06007E105DE}" destId="{900481F2-497B-4291-B373-1B449D028CB5}" srcOrd="0" destOrd="0" presId="urn:microsoft.com/office/officeart/2005/8/layout/lProcess2"/>
    <dgm:cxn modelId="{3A60FFF9-4776-44CB-91D5-EE589EA8386E}" type="presParOf" srcId="{AE4320EC-60C7-4047-95AC-21B4E64BABF3}" destId="{B1A4403F-0201-4395-AA86-9470B2E50023}" srcOrd="3" destOrd="0" presId="urn:microsoft.com/office/officeart/2005/8/layout/lProcess2"/>
    <dgm:cxn modelId="{7DA42A79-D35D-4978-9ACC-D75F83844BBE}" type="presParOf" srcId="{AE4320EC-60C7-4047-95AC-21B4E64BABF3}" destId="{0ACDA089-1331-40C5-A2DF-E8CFA779B63E}" srcOrd="4" destOrd="0" presId="urn:microsoft.com/office/officeart/2005/8/layout/lProcess2"/>
    <dgm:cxn modelId="{A9ECD74B-DF72-4DD7-A836-5DFC8BB141D6}" type="presParOf" srcId="{0ACDA089-1331-40C5-A2DF-E8CFA779B63E}" destId="{FF359ACF-D728-4B07-AEDF-9AB99904F5BB}" srcOrd="0" destOrd="0" presId="urn:microsoft.com/office/officeart/2005/8/layout/lProcess2"/>
    <dgm:cxn modelId="{81B7A20A-AE4C-41E3-AD91-1ED35FB40A09}" type="presParOf" srcId="{0ACDA089-1331-40C5-A2DF-E8CFA779B63E}" destId="{8BEF592C-5E55-49D5-9CA0-CFB562504F3C}" srcOrd="1" destOrd="0" presId="urn:microsoft.com/office/officeart/2005/8/layout/lProcess2"/>
    <dgm:cxn modelId="{3D309092-BF38-4D56-8510-4565BE6531E1}" type="presParOf" srcId="{0ACDA089-1331-40C5-A2DF-E8CFA779B63E}" destId="{1AB431D5-5ED6-413C-B8E5-750455D0F824}" srcOrd="2" destOrd="0" presId="urn:microsoft.com/office/officeart/2005/8/layout/lProcess2"/>
    <dgm:cxn modelId="{1F1487A2-6A51-47F3-84F9-F181B607758C}" type="presParOf" srcId="{1AB431D5-5ED6-413C-B8E5-750455D0F824}" destId="{0E4187C8-3AC2-46F0-81F8-D2D81D82E51C}" srcOrd="0" destOrd="0" presId="urn:microsoft.com/office/officeart/2005/8/layout/lProcess2"/>
    <dgm:cxn modelId="{21C8D1E2-6928-4F2F-A067-11F24B1491D7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1. Formulación y aprobación del Plan de Acción de la mesa de articulación regional 2021.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ES" sz="1600" dirty="0"/>
            <a:t>2. Seguimiento al Plan de Acción de la mesa de Articulación regional.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3. Reunión de Secretarios de Educación Regional.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chemeClr val="accent6">
            <a:lumMod val="75000"/>
          </a:schemeClr>
        </a:solidFill>
      </dgm:spPr>
      <dgm:t>
        <a:bodyPr anchor="t" anchorCtr="0"/>
        <a:lstStyle/>
        <a:p>
          <a:r>
            <a:rPr lang="es-CO" sz="2200" dirty="0"/>
            <a:t>Líderes de Planeación</a:t>
          </a:r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07577" custScaleY="51061" custLinFactNeighborX="0" custLinFactNeighborY="255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X="111490" custScaleY="51061" custLinFactNeighborX="-1133" custLinFactNeighborY="25042">
        <dgm:presLayoutVars>
          <dgm:bulletEnabled val="1"/>
        </dgm:presLayoutVars>
      </dgm:prSet>
      <dgm:spPr>
        <a:xfrm>
          <a:off x="1982317" y="2757790"/>
          <a:ext cx="1578124" cy="147195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X="109343" custScaleY="51060" custLinFactNeighborX="-2266" custLinFactNeighborY="25598">
        <dgm:presLayoutVars>
          <dgm:bulletEnabled val="1"/>
        </dgm:presLayoutVars>
      </dgm:prSet>
      <dgm:spPr>
        <a:xfrm>
          <a:off x="3883533" y="2773832"/>
          <a:ext cx="1547733" cy="1471930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</dgm:ptLst>
  <dgm:cxnLst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7BC32216-6B37-4153-9433-324A98EDBCAE}" type="presOf" srcId="{C5041730-2DEF-48D7-BE0C-60A8F6FBE2E6}" destId="{A9F4BF13-82DC-4B7D-B8FE-01DE709FE94F}" srcOrd="1" destOrd="0" presId="urn:microsoft.com/office/officeart/2005/8/layout/lProcess2"/>
    <dgm:cxn modelId="{EA758EC1-ADB9-4FFE-8A31-48279DE1EE3F}" type="presOf" srcId="{F0CE16C2-7BA3-47B1-A0F7-8D6C71EBDD50}" destId="{AE4320EC-60C7-4047-95AC-21B4E64BABF3}" srcOrd="0" destOrd="0" presId="urn:microsoft.com/office/officeart/2005/8/layout/lProcess2"/>
    <dgm:cxn modelId="{DEAEE021-D9B5-4813-B5F2-6AFE60D12B26}" type="presOf" srcId="{02FB933A-75C8-49AB-B760-56F66372B8F7}" destId="{81571E0B-DF6F-4DD3-AA83-C60882A2FA79}" srcOrd="0" destOrd="0" presId="urn:microsoft.com/office/officeart/2005/8/layout/lProcess2"/>
    <dgm:cxn modelId="{EDE5D85E-D7DA-4453-89B8-D66BB6395999}" type="presOf" srcId="{AF81CFBC-41F6-422E-9B05-A17D95E0AA88}" destId="{FF359ACF-D728-4B07-AEDF-9AB99904F5BB}" srcOrd="0" destOrd="0" presId="urn:microsoft.com/office/officeart/2005/8/layout/lProcess2"/>
    <dgm:cxn modelId="{75BEE735-18A8-455B-8CBD-4EBE2C3C5F8C}" type="presOf" srcId="{C5041730-2DEF-48D7-BE0C-60A8F6FBE2E6}" destId="{4197AB53-F7DF-46CB-91E1-555D6782093F}" srcOrd="0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C99A4B30-7928-4BE2-A2CB-A0CCB2A36D05}" type="presOf" srcId="{3C7E0471-48CF-46FA-ABA8-D76D99D781C5}" destId="{D31700AB-3A42-4640-BC21-C9397589AC51}" srcOrd="1" destOrd="0" presId="urn:microsoft.com/office/officeart/2005/8/layout/lProcess2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571C35F9-518A-4BCE-BA66-CBEEB825EEF5}" type="presOf" srcId="{F95553AF-BD2F-4D07-B068-65853ED8F206}" destId="{900481F2-497B-4291-B373-1B449D028CB5}" srcOrd="0" destOrd="0" presId="urn:microsoft.com/office/officeart/2005/8/layout/lProcess2"/>
    <dgm:cxn modelId="{BA7782BD-FA86-44EC-B4DC-569B82DFC645}" type="presOf" srcId="{AF81CFBC-41F6-422E-9B05-A17D95E0AA88}" destId="{8BEF592C-5E55-49D5-9CA0-CFB562504F3C}" srcOrd="1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3D5DF2D2-17E4-4C04-BCAC-6EF2DC457A40}" type="presOf" srcId="{3C7E0471-48CF-46FA-ABA8-D76D99D781C5}" destId="{60032F36-4492-414B-8179-5C3A3AAD66E1}" srcOrd="0" destOrd="0" presId="urn:microsoft.com/office/officeart/2005/8/layout/lProcess2"/>
    <dgm:cxn modelId="{0C3E7903-3679-4944-B310-A0F9BEA42A3D}" type="presOf" srcId="{B794027E-15C3-4F09-997C-204D064EF2DA}" destId="{EE34FBB6-C81A-40F8-BF71-1DB726A00C7B}" srcOrd="0" destOrd="0" presId="urn:microsoft.com/office/officeart/2005/8/layout/lProcess2"/>
    <dgm:cxn modelId="{084CD3C3-EDD3-4E2B-B436-30BE7001B152}" type="presParOf" srcId="{AE4320EC-60C7-4047-95AC-21B4E64BABF3}" destId="{157228DB-9C6B-4941-ADB1-F833F440F1D3}" srcOrd="0" destOrd="0" presId="urn:microsoft.com/office/officeart/2005/8/layout/lProcess2"/>
    <dgm:cxn modelId="{E80DA3ED-B560-4278-824F-868DD647721E}" type="presParOf" srcId="{157228DB-9C6B-4941-ADB1-F833F440F1D3}" destId="{60032F36-4492-414B-8179-5C3A3AAD66E1}" srcOrd="0" destOrd="0" presId="urn:microsoft.com/office/officeart/2005/8/layout/lProcess2"/>
    <dgm:cxn modelId="{6BB6E52E-FD00-4D0B-A42D-D46F5911CF7D}" type="presParOf" srcId="{157228DB-9C6B-4941-ADB1-F833F440F1D3}" destId="{D31700AB-3A42-4640-BC21-C9397589AC51}" srcOrd="1" destOrd="0" presId="urn:microsoft.com/office/officeart/2005/8/layout/lProcess2"/>
    <dgm:cxn modelId="{DD184B38-B36B-43B3-8F04-83320819AE21}" type="presParOf" srcId="{157228DB-9C6B-4941-ADB1-F833F440F1D3}" destId="{2FA62EB2-F27C-4B13-A417-F2F7390A3407}" srcOrd="2" destOrd="0" presId="urn:microsoft.com/office/officeart/2005/8/layout/lProcess2"/>
    <dgm:cxn modelId="{BBDED54D-30DB-4DD9-ADE9-AC623774EE4C}" type="presParOf" srcId="{2FA62EB2-F27C-4B13-A417-F2F7390A3407}" destId="{80E6AD43-8AA9-4330-9AF8-C85B53D3599B}" srcOrd="0" destOrd="0" presId="urn:microsoft.com/office/officeart/2005/8/layout/lProcess2"/>
    <dgm:cxn modelId="{3DCBAC72-4A38-4B0F-9F24-168C13F42CB9}" type="presParOf" srcId="{80E6AD43-8AA9-4330-9AF8-C85B53D3599B}" destId="{EE34FBB6-C81A-40F8-BF71-1DB726A00C7B}" srcOrd="0" destOrd="0" presId="urn:microsoft.com/office/officeart/2005/8/layout/lProcess2"/>
    <dgm:cxn modelId="{85B4B621-A6B6-4BAB-B5B0-D2D145607327}" type="presParOf" srcId="{AE4320EC-60C7-4047-95AC-21B4E64BABF3}" destId="{086C2E2B-88CC-4BF5-B5C9-19178212890A}" srcOrd="1" destOrd="0" presId="urn:microsoft.com/office/officeart/2005/8/layout/lProcess2"/>
    <dgm:cxn modelId="{74189EFE-A0AF-4296-94FA-AF34A66D8F3E}" type="presParOf" srcId="{AE4320EC-60C7-4047-95AC-21B4E64BABF3}" destId="{DFE2866D-E8DD-46D5-AD0F-5C89057B138A}" srcOrd="2" destOrd="0" presId="urn:microsoft.com/office/officeart/2005/8/layout/lProcess2"/>
    <dgm:cxn modelId="{08B97CF2-A812-45B5-B36F-97947A7A6A9B}" type="presParOf" srcId="{DFE2866D-E8DD-46D5-AD0F-5C89057B138A}" destId="{4197AB53-F7DF-46CB-91E1-555D6782093F}" srcOrd="0" destOrd="0" presId="urn:microsoft.com/office/officeart/2005/8/layout/lProcess2"/>
    <dgm:cxn modelId="{47BBCBE5-9603-4A10-B6EB-5776ECE53344}" type="presParOf" srcId="{DFE2866D-E8DD-46D5-AD0F-5C89057B138A}" destId="{A9F4BF13-82DC-4B7D-B8FE-01DE709FE94F}" srcOrd="1" destOrd="0" presId="urn:microsoft.com/office/officeart/2005/8/layout/lProcess2"/>
    <dgm:cxn modelId="{A9D87052-9BED-4B2E-B9C4-CDC40E45A99E}" type="presParOf" srcId="{DFE2866D-E8DD-46D5-AD0F-5C89057B138A}" destId="{BED12FF0-6BB0-474F-AB72-B2A8AE101A33}" srcOrd="2" destOrd="0" presId="urn:microsoft.com/office/officeart/2005/8/layout/lProcess2"/>
    <dgm:cxn modelId="{22227237-0A89-411A-A6E7-FB6FDE316EDE}" type="presParOf" srcId="{BED12FF0-6BB0-474F-AB72-B2A8AE101A33}" destId="{FDE37B8E-0A4A-43E0-90D0-E06007E105DE}" srcOrd="0" destOrd="0" presId="urn:microsoft.com/office/officeart/2005/8/layout/lProcess2"/>
    <dgm:cxn modelId="{5F9EFC2E-F9E1-4D3D-B4C3-5968F0A7D908}" type="presParOf" srcId="{FDE37B8E-0A4A-43E0-90D0-E06007E105DE}" destId="{900481F2-497B-4291-B373-1B449D028CB5}" srcOrd="0" destOrd="0" presId="urn:microsoft.com/office/officeart/2005/8/layout/lProcess2"/>
    <dgm:cxn modelId="{11BDCD26-7247-4E18-8F9B-DEA84F3E1B55}" type="presParOf" srcId="{AE4320EC-60C7-4047-95AC-21B4E64BABF3}" destId="{B1A4403F-0201-4395-AA86-9470B2E50023}" srcOrd="3" destOrd="0" presId="urn:microsoft.com/office/officeart/2005/8/layout/lProcess2"/>
    <dgm:cxn modelId="{987768C5-0DC2-420D-B38F-1153EA27D27C}" type="presParOf" srcId="{AE4320EC-60C7-4047-95AC-21B4E64BABF3}" destId="{0ACDA089-1331-40C5-A2DF-E8CFA779B63E}" srcOrd="4" destOrd="0" presId="urn:microsoft.com/office/officeart/2005/8/layout/lProcess2"/>
    <dgm:cxn modelId="{E280AE2D-E17E-433D-B152-FBE9EA304819}" type="presParOf" srcId="{0ACDA089-1331-40C5-A2DF-E8CFA779B63E}" destId="{FF359ACF-D728-4B07-AEDF-9AB99904F5BB}" srcOrd="0" destOrd="0" presId="urn:microsoft.com/office/officeart/2005/8/layout/lProcess2"/>
    <dgm:cxn modelId="{FA877703-273C-497E-A59C-56D1232D9372}" type="presParOf" srcId="{0ACDA089-1331-40C5-A2DF-E8CFA779B63E}" destId="{8BEF592C-5E55-49D5-9CA0-CFB562504F3C}" srcOrd="1" destOrd="0" presId="urn:microsoft.com/office/officeart/2005/8/layout/lProcess2"/>
    <dgm:cxn modelId="{80C9B961-9BEF-4B0C-8141-62E3DFEB2042}" type="presParOf" srcId="{0ACDA089-1331-40C5-A2DF-E8CFA779B63E}" destId="{1AB431D5-5ED6-413C-B8E5-750455D0F824}" srcOrd="2" destOrd="0" presId="urn:microsoft.com/office/officeart/2005/8/layout/lProcess2"/>
    <dgm:cxn modelId="{29B2F94D-85F7-4507-A179-F10A3A9F8F91}" type="presParOf" srcId="{1AB431D5-5ED6-413C-B8E5-750455D0F824}" destId="{0E4187C8-3AC2-46F0-81F8-D2D81D82E51C}" srcOrd="0" destOrd="0" presId="urn:microsoft.com/office/officeart/2005/8/layout/lProcess2"/>
    <dgm:cxn modelId="{1763C259-C3E0-42E7-AAAA-3C32547BA836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CE16C2-7BA3-47B1-A0F7-8D6C71EBDD5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C7E0471-48CF-46FA-ABA8-D76D99D781C5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4. Definir una estrategia de comunicación y difusión regional (Revisar autonomía de cada entidad territorial, abrir una red de comunicación, para apoyar las diferentes entidades territoriales).</a:t>
          </a:r>
          <a:endParaRPr lang="es-CO" sz="1600" dirty="0"/>
        </a:p>
      </dgm:t>
    </dgm:pt>
    <dgm:pt modelId="{510B93E1-3F46-4FBA-B47E-0CE220C94577}" type="parTrans" cxnId="{21812DC8-DD71-4E0B-9079-464868F759F3}">
      <dgm:prSet/>
      <dgm:spPr/>
      <dgm:t>
        <a:bodyPr/>
        <a:lstStyle/>
        <a:p>
          <a:endParaRPr lang="es-CO"/>
        </a:p>
      </dgm:t>
    </dgm:pt>
    <dgm:pt modelId="{7AA1EA52-5410-484B-80D5-D2C38596A8EE}" type="sibTrans" cxnId="{21812DC8-DD71-4E0B-9079-464868F759F3}">
      <dgm:prSet/>
      <dgm:spPr/>
      <dgm:t>
        <a:bodyPr/>
        <a:lstStyle/>
        <a:p>
          <a:endParaRPr lang="es-CO"/>
        </a:p>
      </dgm:t>
    </dgm:pt>
    <dgm:pt modelId="{B794027E-15C3-4F09-997C-204D064EF2DA}">
      <dgm:prSet phldrT="[Texto]" custT="1"/>
      <dgm:spPr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5880" tIns="41910" rIns="55880" bIns="41910" numCol="1" spcCol="1270" anchor="t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gm:t>
    </dgm:pt>
    <dgm:pt modelId="{BD7B4EAA-1660-4ED7-B96D-D505D7472FE6}" type="parTrans" cxnId="{C39F7A0E-F427-48BF-8CF8-707CA61A5AB2}">
      <dgm:prSet/>
      <dgm:spPr/>
      <dgm:t>
        <a:bodyPr/>
        <a:lstStyle/>
        <a:p>
          <a:endParaRPr lang="es-CO"/>
        </a:p>
      </dgm:t>
    </dgm:pt>
    <dgm:pt modelId="{740245D6-8444-45E7-8894-DC98B01CFB47}" type="sibTrans" cxnId="{C39F7A0E-F427-48BF-8CF8-707CA61A5AB2}">
      <dgm:prSet/>
      <dgm:spPr/>
      <dgm:t>
        <a:bodyPr/>
        <a:lstStyle/>
        <a:p>
          <a:endParaRPr lang="es-CO"/>
        </a:p>
      </dgm:t>
    </dgm:pt>
    <dgm:pt modelId="{C5041730-2DEF-48D7-BE0C-60A8F6FBE2E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5. Actualizar la caracterización regional con las nuevas cifras del censo</a:t>
          </a:r>
          <a:endParaRPr lang="es-CO" sz="1600" dirty="0"/>
        </a:p>
      </dgm:t>
    </dgm:pt>
    <dgm:pt modelId="{6AEDF85D-A9BF-4794-87AF-1ED96CEBCA72}" type="parTrans" cxnId="{010396EB-F283-4D07-8D89-E369C4590577}">
      <dgm:prSet/>
      <dgm:spPr/>
      <dgm:t>
        <a:bodyPr/>
        <a:lstStyle/>
        <a:p>
          <a:endParaRPr lang="es-CO"/>
        </a:p>
      </dgm:t>
    </dgm:pt>
    <dgm:pt modelId="{A83CB134-2431-49CC-997B-3C56F28E424E}" type="sibTrans" cxnId="{010396EB-F283-4D07-8D89-E369C4590577}">
      <dgm:prSet/>
      <dgm:spPr/>
      <dgm:t>
        <a:bodyPr/>
        <a:lstStyle/>
        <a:p>
          <a:endParaRPr lang="es-CO"/>
        </a:p>
      </dgm:t>
    </dgm:pt>
    <dgm:pt modelId="{F95553AF-BD2F-4D07-B068-65853ED8F206}">
      <dgm:prSet phldrT="[Texto]" custT="1"/>
      <dgm:spPr>
        <a:solidFill>
          <a:schemeClr val="accent6">
            <a:lumMod val="75000"/>
          </a:schemeClr>
        </a:solidFill>
      </dgm:spPr>
      <dgm:t>
        <a:bodyPr anchor="t" anchorCtr="0"/>
        <a:lstStyle/>
        <a:p>
          <a:endParaRPr lang="es-CO" sz="1600" dirty="0"/>
        </a:p>
      </dgm:t>
    </dgm:pt>
    <dgm:pt modelId="{C238B3CB-4CD3-40B7-B5DA-AB248DB09BB9}" type="parTrans" cxnId="{24FE7CC9-ECBF-435A-A150-370B836F00D7}">
      <dgm:prSet/>
      <dgm:spPr/>
      <dgm:t>
        <a:bodyPr/>
        <a:lstStyle/>
        <a:p>
          <a:endParaRPr lang="es-CO"/>
        </a:p>
      </dgm:t>
    </dgm:pt>
    <dgm:pt modelId="{A7A7CF51-25F7-4E1E-A3BC-2A170012C366}" type="sibTrans" cxnId="{24FE7CC9-ECBF-435A-A150-370B836F00D7}">
      <dgm:prSet/>
      <dgm:spPr/>
      <dgm:t>
        <a:bodyPr/>
        <a:lstStyle/>
        <a:p>
          <a:endParaRPr lang="es-CO"/>
        </a:p>
      </dgm:t>
    </dgm:pt>
    <dgm:pt modelId="{AF81CFBC-41F6-422E-9B05-A17D95E0AA88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 anchor="t" anchorCtr="0"/>
        <a:lstStyle/>
        <a:p>
          <a:r>
            <a:rPr lang="es-ES" sz="1600" dirty="0"/>
            <a:t>6. Retroalimentar el diagnóstico en el DRIVE</a:t>
          </a:r>
          <a:endParaRPr lang="es-CO" sz="1600" dirty="0"/>
        </a:p>
      </dgm:t>
    </dgm:pt>
    <dgm:pt modelId="{CF12E563-1918-445D-80CB-4EA3044153B9}" type="parTrans" cxnId="{D3B4C763-CBBC-4106-A040-768112AD150C}">
      <dgm:prSet/>
      <dgm:spPr/>
      <dgm:t>
        <a:bodyPr/>
        <a:lstStyle/>
        <a:p>
          <a:endParaRPr lang="es-CO"/>
        </a:p>
      </dgm:t>
    </dgm:pt>
    <dgm:pt modelId="{D9282CBE-A3A0-464E-8AE1-7AA476F547C0}" type="sibTrans" cxnId="{D3B4C763-CBBC-4106-A040-768112AD150C}">
      <dgm:prSet/>
      <dgm:spPr/>
      <dgm:t>
        <a:bodyPr/>
        <a:lstStyle/>
        <a:p>
          <a:endParaRPr lang="es-CO"/>
        </a:p>
      </dgm:t>
    </dgm:pt>
    <dgm:pt modelId="{02FB933A-75C8-49AB-B760-56F66372B8F7}">
      <dgm:prSet phldrT="[Texto]" custT="1"/>
      <dgm:spPr>
        <a:solidFill>
          <a:schemeClr val="accent6">
            <a:lumMod val="75000"/>
          </a:schemeClr>
        </a:solidFill>
      </dgm:spPr>
      <dgm:t>
        <a:bodyPr anchor="t" anchorCtr="0"/>
        <a:lstStyle/>
        <a:p>
          <a:endParaRPr lang="es-CO" sz="1600" dirty="0"/>
        </a:p>
      </dgm:t>
    </dgm:pt>
    <dgm:pt modelId="{ED514DF7-4348-4367-A045-B6527FA67F4B}" type="parTrans" cxnId="{81EF69A0-02F9-40A6-8C14-DA202858BB1C}">
      <dgm:prSet/>
      <dgm:spPr/>
      <dgm:t>
        <a:bodyPr/>
        <a:lstStyle/>
        <a:p>
          <a:endParaRPr lang="es-CO"/>
        </a:p>
      </dgm:t>
    </dgm:pt>
    <dgm:pt modelId="{9F607752-82E4-479B-A8F8-25E99F15A4BE}" type="sibTrans" cxnId="{81EF69A0-02F9-40A6-8C14-DA202858BB1C}">
      <dgm:prSet/>
      <dgm:spPr/>
      <dgm:t>
        <a:bodyPr/>
        <a:lstStyle/>
        <a:p>
          <a:endParaRPr lang="es-CO"/>
        </a:p>
      </dgm:t>
    </dgm:pt>
    <dgm:pt modelId="{AE4320EC-60C7-4047-95AC-21B4E64BABF3}" type="pres">
      <dgm:prSet presAssocID="{F0CE16C2-7BA3-47B1-A0F7-8D6C71EBDD5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57228DB-9C6B-4941-ADB1-F833F440F1D3}" type="pres">
      <dgm:prSet presAssocID="{3C7E0471-48CF-46FA-ABA8-D76D99D781C5}" presName="compNode" presStyleCnt="0"/>
      <dgm:spPr/>
    </dgm:pt>
    <dgm:pt modelId="{60032F36-4492-414B-8179-5C3A3AAD66E1}" type="pres">
      <dgm:prSet presAssocID="{3C7E0471-48CF-46FA-ABA8-D76D99D781C5}" presName="aNode" presStyleLbl="bgShp" presStyleIdx="0" presStyleCnt="3" custScaleX="114510"/>
      <dgm:spPr/>
      <dgm:t>
        <a:bodyPr/>
        <a:lstStyle/>
        <a:p>
          <a:endParaRPr lang="es-ES"/>
        </a:p>
      </dgm:t>
    </dgm:pt>
    <dgm:pt modelId="{D31700AB-3A42-4640-BC21-C9397589AC51}" type="pres">
      <dgm:prSet presAssocID="{3C7E0471-48CF-46FA-ABA8-D76D99D781C5}" presName="textNode" presStyleLbl="bgShp" presStyleIdx="0" presStyleCnt="3"/>
      <dgm:spPr/>
      <dgm:t>
        <a:bodyPr/>
        <a:lstStyle/>
        <a:p>
          <a:endParaRPr lang="es-ES"/>
        </a:p>
      </dgm:t>
    </dgm:pt>
    <dgm:pt modelId="{2FA62EB2-F27C-4B13-A417-F2F7390A3407}" type="pres">
      <dgm:prSet presAssocID="{3C7E0471-48CF-46FA-ABA8-D76D99D781C5}" presName="compChildNode" presStyleCnt="0"/>
      <dgm:spPr/>
    </dgm:pt>
    <dgm:pt modelId="{80E6AD43-8AA9-4330-9AF8-C85B53D3599B}" type="pres">
      <dgm:prSet presAssocID="{3C7E0471-48CF-46FA-ABA8-D76D99D781C5}" presName="theInnerList" presStyleCnt="0"/>
      <dgm:spPr/>
    </dgm:pt>
    <dgm:pt modelId="{EE34FBB6-C81A-40F8-BF71-1DB726A00C7B}" type="pres">
      <dgm:prSet presAssocID="{B794027E-15C3-4F09-997C-204D064EF2DA}" presName="childNode" presStyleLbl="node1" presStyleIdx="0" presStyleCnt="3" custScaleX="121759" custScaleY="51539" custLinFactNeighborX="-1348" custLinFactNeighborY="25837">
        <dgm:presLayoutVars>
          <dgm:bulletEnabled val="1"/>
        </dgm:presLayoutVars>
      </dgm:prSet>
      <dgm:spPr>
        <a:xfrm>
          <a:off x="128696" y="2773818"/>
          <a:ext cx="1646586" cy="1485739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ES"/>
        </a:p>
      </dgm:t>
    </dgm:pt>
    <dgm:pt modelId="{086C2E2B-88CC-4BF5-B5C9-19178212890A}" type="pres">
      <dgm:prSet presAssocID="{3C7E0471-48CF-46FA-ABA8-D76D99D781C5}" presName="aSpace" presStyleCnt="0"/>
      <dgm:spPr/>
    </dgm:pt>
    <dgm:pt modelId="{DFE2866D-E8DD-46D5-AD0F-5C89057B138A}" type="pres">
      <dgm:prSet presAssocID="{C5041730-2DEF-48D7-BE0C-60A8F6FBE2E6}" presName="compNode" presStyleCnt="0"/>
      <dgm:spPr/>
    </dgm:pt>
    <dgm:pt modelId="{4197AB53-F7DF-46CB-91E1-555D6782093F}" type="pres">
      <dgm:prSet presAssocID="{C5041730-2DEF-48D7-BE0C-60A8F6FBE2E6}" presName="aNode" presStyleLbl="bgShp" presStyleIdx="1" presStyleCnt="3"/>
      <dgm:spPr/>
      <dgm:t>
        <a:bodyPr/>
        <a:lstStyle/>
        <a:p>
          <a:endParaRPr lang="es-ES"/>
        </a:p>
      </dgm:t>
    </dgm:pt>
    <dgm:pt modelId="{A9F4BF13-82DC-4B7D-B8FE-01DE709FE94F}" type="pres">
      <dgm:prSet presAssocID="{C5041730-2DEF-48D7-BE0C-60A8F6FBE2E6}" presName="textNode" presStyleLbl="bgShp" presStyleIdx="1" presStyleCnt="3"/>
      <dgm:spPr/>
      <dgm:t>
        <a:bodyPr/>
        <a:lstStyle/>
        <a:p>
          <a:endParaRPr lang="es-ES"/>
        </a:p>
      </dgm:t>
    </dgm:pt>
    <dgm:pt modelId="{BED12FF0-6BB0-474F-AB72-B2A8AE101A33}" type="pres">
      <dgm:prSet presAssocID="{C5041730-2DEF-48D7-BE0C-60A8F6FBE2E6}" presName="compChildNode" presStyleCnt="0"/>
      <dgm:spPr/>
    </dgm:pt>
    <dgm:pt modelId="{FDE37B8E-0A4A-43E0-90D0-E06007E105DE}" type="pres">
      <dgm:prSet presAssocID="{C5041730-2DEF-48D7-BE0C-60A8F6FBE2E6}" presName="theInnerList" presStyleCnt="0"/>
      <dgm:spPr/>
    </dgm:pt>
    <dgm:pt modelId="{900481F2-497B-4291-B373-1B449D028CB5}" type="pres">
      <dgm:prSet presAssocID="{F95553AF-BD2F-4D07-B068-65853ED8F206}" presName="childNode" presStyleLbl="node1" presStyleIdx="1" presStyleCnt="3" custScaleY="49947" custLinFactNeighborX="0" custLinFactNeighborY="255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A4403F-0201-4395-AA86-9470B2E50023}" type="pres">
      <dgm:prSet presAssocID="{C5041730-2DEF-48D7-BE0C-60A8F6FBE2E6}" presName="aSpace" presStyleCnt="0"/>
      <dgm:spPr/>
    </dgm:pt>
    <dgm:pt modelId="{0ACDA089-1331-40C5-A2DF-E8CFA779B63E}" type="pres">
      <dgm:prSet presAssocID="{AF81CFBC-41F6-422E-9B05-A17D95E0AA88}" presName="compNode" presStyleCnt="0"/>
      <dgm:spPr/>
    </dgm:pt>
    <dgm:pt modelId="{FF359ACF-D728-4B07-AEDF-9AB99904F5BB}" type="pres">
      <dgm:prSet presAssocID="{AF81CFBC-41F6-422E-9B05-A17D95E0AA88}" presName="aNode" presStyleLbl="bgShp" presStyleIdx="2" presStyleCnt="3" custLinFactNeighborX="17121"/>
      <dgm:spPr/>
      <dgm:t>
        <a:bodyPr/>
        <a:lstStyle/>
        <a:p>
          <a:endParaRPr lang="es-ES"/>
        </a:p>
      </dgm:t>
    </dgm:pt>
    <dgm:pt modelId="{8BEF592C-5E55-49D5-9CA0-CFB562504F3C}" type="pres">
      <dgm:prSet presAssocID="{AF81CFBC-41F6-422E-9B05-A17D95E0AA88}" presName="textNode" presStyleLbl="bgShp" presStyleIdx="2" presStyleCnt="3"/>
      <dgm:spPr/>
      <dgm:t>
        <a:bodyPr/>
        <a:lstStyle/>
        <a:p>
          <a:endParaRPr lang="es-ES"/>
        </a:p>
      </dgm:t>
    </dgm:pt>
    <dgm:pt modelId="{1AB431D5-5ED6-413C-B8E5-750455D0F824}" type="pres">
      <dgm:prSet presAssocID="{AF81CFBC-41F6-422E-9B05-A17D95E0AA88}" presName="compChildNode" presStyleCnt="0"/>
      <dgm:spPr/>
    </dgm:pt>
    <dgm:pt modelId="{0E4187C8-3AC2-46F0-81F8-D2D81D82E51C}" type="pres">
      <dgm:prSet presAssocID="{AF81CFBC-41F6-422E-9B05-A17D95E0AA88}" presName="theInnerList" presStyleCnt="0"/>
      <dgm:spPr/>
    </dgm:pt>
    <dgm:pt modelId="{81571E0B-DF6F-4DD3-AA83-C60882A2FA79}" type="pres">
      <dgm:prSet presAssocID="{02FB933A-75C8-49AB-B760-56F66372B8F7}" presName="childNode" presStyleLbl="node1" presStyleIdx="2" presStyleCnt="3" custScaleY="49948" custLinFactNeighborY="261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EF69A0-02F9-40A6-8C14-DA202858BB1C}" srcId="{AF81CFBC-41F6-422E-9B05-A17D95E0AA88}" destId="{02FB933A-75C8-49AB-B760-56F66372B8F7}" srcOrd="0" destOrd="0" parTransId="{ED514DF7-4348-4367-A045-B6527FA67F4B}" sibTransId="{9F607752-82E4-479B-A8F8-25E99F15A4BE}"/>
    <dgm:cxn modelId="{C39F7A0E-F427-48BF-8CF8-707CA61A5AB2}" srcId="{3C7E0471-48CF-46FA-ABA8-D76D99D781C5}" destId="{B794027E-15C3-4F09-997C-204D064EF2DA}" srcOrd="0" destOrd="0" parTransId="{BD7B4EAA-1660-4ED7-B96D-D505D7472FE6}" sibTransId="{740245D6-8444-45E7-8894-DC98B01CFB47}"/>
    <dgm:cxn modelId="{7B51EBEA-2DEC-4854-8418-B46360B126E0}" type="presOf" srcId="{F0CE16C2-7BA3-47B1-A0F7-8D6C71EBDD50}" destId="{AE4320EC-60C7-4047-95AC-21B4E64BABF3}" srcOrd="0" destOrd="0" presId="urn:microsoft.com/office/officeart/2005/8/layout/lProcess2"/>
    <dgm:cxn modelId="{30151965-8C95-4A48-BBEA-457A6E86255F}" type="presOf" srcId="{AF81CFBC-41F6-422E-9B05-A17D95E0AA88}" destId="{FF359ACF-D728-4B07-AEDF-9AB99904F5BB}" srcOrd="0" destOrd="0" presId="urn:microsoft.com/office/officeart/2005/8/layout/lProcess2"/>
    <dgm:cxn modelId="{21812DC8-DD71-4E0B-9079-464868F759F3}" srcId="{F0CE16C2-7BA3-47B1-A0F7-8D6C71EBDD50}" destId="{3C7E0471-48CF-46FA-ABA8-D76D99D781C5}" srcOrd="0" destOrd="0" parTransId="{510B93E1-3F46-4FBA-B47E-0CE220C94577}" sibTransId="{7AA1EA52-5410-484B-80D5-D2C38596A8EE}"/>
    <dgm:cxn modelId="{24F86C87-FE42-4FBB-BC24-92CFF03C21BC}" type="presOf" srcId="{AF81CFBC-41F6-422E-9B05-A17D95E0AA88}" destId="{8BEF592C-5E55-49D5-9CA0-CFB562504F3C}" srcOrd="1" destOrd="0" presId="urn:microsoft.com/office/officeart/2005/8/layout/lProcess2"/>
    <dgm:cxn modelId="{D412FB28-3D60-4E21-9A15-FF67C21283E9}" type="presOf" srcId="{C5041730-2DEF-48D7-BE0C-60A8F6FBE2E6}" destId="{4197AB53-F7DF-46CB-91E1-555D6782093F}" srcOrd="0" destOrd="0" presId="urn:microsoft.com/office/officeart/2005/8/layout/lProcess2"/>
    <dgm:cxn modelId="{D3B4C763-CBBC-4106-A040-768112AD150C}" srcId="{F0CE16C2-7BA3-47B1-A0F7-8D6C71EBDD50}" destId="{AF81CFBC-41F6-422E-9B05-A17D95E0AA88}" srcOrd="2" destOrd="0" parTransId="{CF12E563-1918-445D-80CB-4EA3044153B9}" sibTransId="{D9282CBE-A3A0-464E-8AE1-7AA476F547C0}"/>
    <dgm:cxn modelId="{010396EB-F283-4D07-8D89-E369C4590577}" srcId="{F0CE16C2-7BA3-47B1-A0F7-8D6C71EBDD50}" destId="{C5041730-2DEF-48D7-BE0C-60A8F6FBE2E6}" srcOrd="1" destOrd="0" parTransId="{6AEDF85D-A9BF-4794-87AF-1ED96CEBCA72}" sibTransId="{A83CB134-2431-49CC-997B-3C56F28E424E}"/>
    <dgm:cxn modelId="{DF038B64-2772-4C82-9279-D3ECE7EED6A9}" type="presOf" srcId="{02FB933A-75C8-49AB-B760-56F66372B8F7}" destId="{81571E0B-DF6F-4DD3-AA83-C60882A2FA79}" srcOrd="0" destOrd="0" presId="urn:microsoft.com/office/officeart/2005/8/layout/lProcess2"/>
    <dgm:cxn modelId="{04D41A02-6FD5-45F3-A23F-E24F81471BB0}" type="presOf" srcId="{3C7E0471-48CF-46FA-ABA8-D76D99D781C5}" destId="{60032F36-4492-414B-8179-5C3A3AAD66E1}" srcOrd="0" destOrd="0" presId="urn:microsoft.com/office/officeart/2005/8/layout/lProcess2"/>
    <dgm:cxn modelId="{24FE7CC9-ECBF-435A-A150-370B836F00D7}" srcId="{C5041730-2DEF-48D7-BE0C-60A8F6FBE2E6}" destId="{F95553AF-BD2F-4D07-B068-65853ED8F206}" srcOrd="0" destOrd="0" parTransId="{C238B3CB-4CD3-40B7-B5DA-AB248DB09BB9}" sibTransId="{A7A7CF51-25F7-4E1E-A3BC-2A170012C366}"/>
    <dgm:cxn modelId="{8A024396-B356-482B-8D7B-8FC80072E250}" type="presOf" srcId="{B794027E-15C3-4F09-997C-204D064EF2DA}" destId="{EE34FBB6-C81A-40F8-BF71-1DB726A00C7B}" srcOrd="0" destOrd="0" presId="urn:microsoft.com/office/officeart/2005/8/layout/lProcess2"/>
    <dgm:cxn modelId="{656EE78A-ABA3-477E-AAE5-8A262816ED3B}" type="presOf" srcId="{F95553AF-BD2F-4D07-B068-65853ED8F206}" destId="{900481F2-497B-4291-B373-1B449D028CB5}" srcOrd="0" destOrd="0" presId="urn:microsoft.com/office/officeart/2005/8/layout/lProcess2"/>
    <dgm:cxn modelId="{8290F633-5655-4B39-A35A-85DEA930804F}" type="presOf" srcId="{3C7E0471-48CF-46FA-ABA8-D76D99D781C5}" destId="{D31700AB-3A42-4640-BC21-C9397589AC51}" srcOrd="1" destOrd="0" presId="urn:microsoft.com/office/officeart/2005/8/layout/lProcess2"/>
    <dgm:cxn modelId="{566EEA1A-5951-49E6-86F1-0027CB461A3E}" type="presOf" srcId="{C5041730-2DEF-48D7-BE0C-60A8F6FBE2E6}" destId="{A9F4BF13-82DC-4B7D-B8FE-01DE709FE94F}" srcOrd="1" destOrd="0" presId="urn:microsoft.com/office/officeart/2005/8/layout/lProcess2"/>
    <dgm:cxn modelId="{8C0E4259-28E6-4186-9463-62FFEC6094BB}" type="presParOf" srcId="{AE4320EC-60C7-4047-95AC-21B4E64BABF3}" destId="{157228DB-9C6B-4941-ADB1-F833F440F1D3}" srcOrd="0" destOrd="0" presId="urn:microsoft.com/office/officeart/2005/8/layout/lProcess2"/>
    <dgm:cxn modelId="{010783B2-2604-4DB2-A9BF-B956781797BC}" type="presParOf" srcId="{157228DB-9C6B-4941-ADB1-F833F440F1D3}" destId="{60032F36-4492-414B-8179-5C3A3AAD66E1}" srcOrd="0" destOrd="0" presId="urn:microsoft.com/office/officeart/2005/8/layout/lProcess2"/>
    <dgm:cxn modelId="{47DED5D1-8B09-4B7F-BF12-787F4849FF31}" type="presParOf" srcId="{157228DB-9C6B-4941-ADB1-F833F440F1D3}" destId="{D31700AB-3A42-4640-BC21-C9397589AC51}" srcOrd="1" destOrd="0" presId="urn:microsoft.com/office/officeart/2005/8/layout/lProcess2"/>
    <dgm:cxn modelId="{33D238B9-9706-4C09-BECF-23B83547BDBA}" type="presParOf" srcId="{157228DB-9C6B-4941-ADB1-F833F440F1D3}" destId="{2FA62EB2-F27C-4B13-A417-F2F7390A3407}" srcOrd="2" destOrd="0" presId="urn:microsoft.com/office/officeart/2005/8/layout/lProcess2"/>
    <dgm:cxn modelId="{3D6A9553-ECB9-4095-A236-07095C2B5151}" type="presParOf" srcId="{2FA62EB2-F27C-4B13-A417-F2F7390A3407}" destId="{80E6AD43-8AA9-4330-9AF8-C85B53D3599B}" srcOrd="0" destOrd="0" presId="urn:microsoft.com/office/officeart/2005/8/layout/lProcess2"/>
    <dgm:cxn modelId="{B131FC62-F602-4AB9-903E-F760B34D2F5C}" type="presParOf" srcId="{80E6AD43-8AA9-4330-9AF8-C85B53D3599B}" destId="{EE34FBB6-C81A-40F8-BF71-1DB726A00C7B}" srcOrd="0" destOrd="0" presId="urn:microsoft.com/office/officeart/2005/8/layout/lProcess2"/>
    <dgm:cxn modelId="{8DDDF60F-9957-4C21-A7DF-C558C53DA070}" type="presParOf" srcId="{AE4320EC-60C7-4047-95AC-21B4E64BABF3}" destId="{086C2E2B-88CC-4BF5-B5C9-19178212890A}" srcOrd="1" destOrd="0" presId="urn:microsoft.com/office/officeart/2005/8/layout/lProcess2"/>
    <dgm:cxn modelId="{83636981-0BFB-4C74-BD3D-24E279D388B9}" type="presParOf" srcId="{AE4320EC-60C7-4047-95AC-21B4E64BABF3}" destId="{DFE2866D-E8DD-46D5-AD0F-5C89057B138A}" srcOrd="2" destOrd="0" presId="urn:microsoft.com/office/officeart/2005/8/layout/lProcess2"/>
    <dgm:cxn modelId="{40676FFC-E907-4740-A0FF-B1F799BE0406}" type="presParOf" srcId="{DFE2866D-E8DD-46D5-AD0F-5C89057B138A}" destId="{4197AB53-F7DF-46CB-91E1-555D6782093F}" srcOrd="0" destOrd="0" presId="urn:microsoft.com/office/officeart/2005/8/layout/lProcess2"/>
    <dgm:cxn modelId="{51041CC3-B2A4-424C-B060-BF2CF9D45989}" type="presParOf" srcId="{DFE2866D-E8DD-46D5-AD0F-5C89057B138A}" destId="{A9F4BF13-82DC-4B7D-B8FE-01DE709FE94F}" srcOrd="1" destOrd="0" presId="urn:microsoft.com/office/officeart/2005/8/layout/lProcess2"/>
    <dgm:cxn modelId="{A76F4C57-56E0-40BD-9D39-8A29441B6FA8}" type="presParOf" srcId="{DFE2866D-E8DD-46D5-AD0F-5C89057B138A}" destId="{BED12FF0-6BB0-474F-AB72-B2A8AE101A33}" srcOrd="2" destOrd="0" presId="urn:microsoft.com/office/officeart/2005/8/layout/lProcess2"/>
    <dgm:cxn modelId="{A50A430F-045A-42CB-A80F-C14933968348}" type="presParOf" srcId="{BED12FF0-6BB0-474F-AB72-B2A8AE101A33}" destId="{FDE37B8E-0A4A-43E0-90D0-E06007E105DE}" srcOrd="0" destOrd="0" presId="urn:microsoft.com/office/officeart/2005/8/layout/lProcess2"/>
    <dgm:cxn modelId="{4E615BA8-6EE9-466E-B29F-5EA6F4962E92}" type="presParOf" srcId="{FDE37B8E-0A4A-43E0-90D0-E06007E105DE}" destId="{900481F2-497B-4291-B373-1B449D028CB5}" srcOrd="0" destOrd="0" presId="urn:microsoft.com/office/officeart/2005/8/layout/lProcess2"/>
    <dgm:cxn modelId="{B18806F6-6BFA-458B-901A-DA6120282845}" type="presParOf" srcId="{AE4320EC-60C7-4047-95AC-21B4E64BABF3}" destId="{B1A4403F-0201-4395-AA86-9470B2E50023}" srcOrd="3" destOrd="0" presId="urn:microsoft.com/office/officeart/2005/8/layout/lProcess2"/>
    <dgm:cxn modelId="{D2A51D4D-1D17-4AA1-920D-DBD95F52F503}" type="presParOf" srcId="{AE4320EC-60C7-4047-95AC-21B4E64BABF3}" destId="{0ACDA089-1331-40C5-A2DF-E8CFA779B63E}" srcOrd="4" destOrd="0" presId="urn:microsoft.com/office/officeart/2005/8/layout/lProcess2"/>
    <dgm:cxn modelId="{C1CFD2E1-5FC7-46D9-A88E-2FE04E226ACD}" type="presParOf" srcId="{0ACDA089-1331-40C5-A2DF-E8CFA779B63E}" destId="{FF359ACF-D728-4B07-AEDF-9AB99904F5BB}" srcOrd="0" destOrd="0" presId="urn:microsoft.com/office/officeart/2005/8/layout/lProcess2"/>
    <dgm:cxn modelId="{BB11A78D-8BB9-4E71-A89A-A693274CB6DE}" type="presParOf" srcId="{0ACDA089-1331-40C5-A2DF-E8CFA779B63E}" destId="{8BEF592C-5E55-49D5-9CA0-CFB562504F3C}" srcOrd="1" destOrd="0" presId="urn:microsoft.com/office/officeart/2005/8/layout/lProcess2"/>
    <dgm:cxn modelId="{0948D494-BBB0-4620-BDFE-8AC94646EE6A}" type="presParOf" srcId="{0ACDA089-1331-40C5-A2DF-E8CFA779B63E}" destId="{1AB431D5-5ED6-413C-B8E5-750455D0F824}" srcOrd="2" destOrd="0" presId="urn:microsoft.com/office/officeart/2005/8/layout/lProcess2"/>
    <dgm:cxn modelId="{75A8A456-B677-40F9-AFA7-3A2134F228A6}" type="presParOf" srcId="{1AB431D5-5ED6-413C-B8E5-750455D0F824}" destId="{0E4187C8-3AC2-46F0-81F8-D2D81D82E51C}" srcOrd="0" destOrd="0" presId="urn:microsoft.com/office/officeart/2005/8/layout/lProcess2"/>
    <dgm:cxn modelId="{5537AE88-244D-47C0-B76E-04236B9B6EAD}" type="presParOf" srcId="{0E4187C8-3AC2-46F0-81F8-D2D81D82E51C}" destId="{81571E0B-DF6F-4DD3-AA83-C60882A2FA7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3ECA2-5605-4532-AD74-C6DE1CE287A9}">
      <dsp:nvSpPr>
        <dsp:cNvPr id="0" name=""/>
        <dsp:cNvSpPr/>
      </dsp:nvSpPr>
      <dsp:spPr>
        <a:xfrm>
          <a:off x="-583288" y="0"/>
          <a:ext cx="7777203" cy="2028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83000" algn="l"/>
            </a:tabLst>
          </a:pPr>
          <a:r>
            <a:rPr lang="es-CO" sz="1600" b="1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Adopción.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83000" algn="l"/>
            </a:tabLst>
          </a:pPr>
          <a:r>
            <a:rPr lang="es-CO" sz="1600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Adóptese Plan Regional de Educación del Eje Cafetero: “Aprender a desaprender” como política pública para los </a:t>
          </a:r>
          <a:r>
            <a:rPr lang="es-CO" sz="1600" b="1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tres (3) períodos constitucionales 2019 - 2031.</a:t>
          </a:r>
          <a:endParaRPr lang="es-ES" sz="1600" kern="1200" dirty="0"/>
        </a:p>
      </dsp:txBody>
      <dsp:txXfrm>
        <a:off x="-523866" y="59422"/>
        <a:ext cx="5331178" cy="1909981"/>
      </dsp:txXfrm>
    </dsp:sp>
    <dsp:sp modelId="{B3CF8ED9-22C1-4A65-B04F-BE204D68B7FA}">
      <dsp:nvSpPr>
        <dsp:cNvPr id="0" name=""/>
        <dsp:cNvSpPr/>
      </dsp:nvSpPr>
      <dsp:spPr>
        <a:xfrm>
          <a:off x="583292" y="2479675"/>
          <a:ext cx="7777203" cy="2028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Finalidad.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Dotar de un </a:t>
          </a:r>
          <a:r>
            <a:rPr lang="es-CO" sz="1600" b="1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instrumento de planificación estratégica en materia educativa </a:t>
          </a:r>
          <a:r>
            <a:rPr lang="es-CO" sz="1600" kern="1200" dirty="0" smtClean="0">
              <a:latin typeface="Segoe UI" pitchFamily="34" charset="0"/>
              <a:ea typeface="Segoe UI" pitchFamily="34" charset="0"/>
              <a:cs typeface="Segoe UI" pitchFamily="34" charset="0"/>
            </a:rPr>
            <a:t>que permita orientar el desarrollo sostenible en el marco de los propósitos misionales de la Región Administrativa y de Planificación del Eje Cafetero, RAP.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/>
        </a:p>
      </dsp:txBody>
      <dsp:txXfrm>
        <a:off x="642714" y="2539097"/>
        <a:ext cx="4734457" cy="1909981"/>
      </dsp:txXfrm>
    </dsp:sp>
    <dsp:sp modelId="{7F54C3F6-A528-4405-8587-DEAC754D99AA}">
      <dsp:nvSpPr>
        <dsp:cNvPr id="0" name=""/>
        <dsp:cNvSpPr/>
      </dsp:nvSpPr>
      <dsp:spPr>
        <a:xfrm>
          <a:off x="5291889" y="1594881"/>
          <a:ext cx="1318736" cy="1318736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5588605" y="1594881"/>
        <a:ext cx="725304" cy="9923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680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7. Formulación de los planes de acción de cada de las mesas regionales.</a:t>
          </a:r>
          <a:endParaRPr lang="es-CO" sz="1600" kern="1200" dirty="0"/>
        </a:p>
      </dsp:txBody>
      <dsp:txXfrm>
        <a:off x="680" y="0"/>
        <a:ext cx="1769356" cy="1330498"/>
      </dsp:txXfrm>
    </dsp:sp>
    <dsp:sp modelId="{EE34FBB6-C81A-40F8-BF71-1DB726A00C7B}">
      <dsp:nvSpPr>
        <dsp:cNvPr id="0" name=""/>
        <dsp:cNvSpPr/>
      </dsp:nvSpPr>
      <dsp:spPr>
        <a:xfrm>
          <a:off x="123990" y="2773818"/>
          <a:ext cx="1522736" cy="147195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Líderes de Planeación</a:t>
          </a:r>
        </a:p>
      </dsp:txBody>
      <dsp:txXfrm>
        <a:off x="167102" y="2816930"/>
        <a:ext cx="1436512" cy="1385735"/>
      </dsp:txXfrm>
    </dsp:sp>
    <dsp:sp modelId="{4197AB53-F7DF-46CB-91E1-555D6782093F}">
      <dsp:nvSpPr>
        <dsp:cNvPr id="0" name=""/>
        <dsp:cNvSpPr/>
      </dsp:nvSpPr>
      <dsp:spPr>
        <a:xfrm>
          <a:off x="1902738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8. </a:t>
          </a:r>
          <a:r>
            <a:rPr lang="es-CO" sz="1600" kern="1200" dirty="0"/>
            <a:t>Seguimiento de Planes de acción  para cada mesa temática</a:t>
          </a:r>
        </a:p>
      </dsp:txBody>
      <dsp:txXfrm>
        <a:off x="1902738" y="0"/>
        <a:ext cx="1769356" cy="1330498"/>
      </dsp:txXfrm>
    </dsp:sp>
    <dsp:sp modelId="{900481F2-497B-4291-B373-1B449D028CB5}">
      <dsp:nvSpPr>
        <dsp:cNvPr id="0" name=""/>
        <dsp:cNvSpPr/>
      </dsp:nvSpPr>
      <dsp:spPr>
        <a:xfrm>
          <a:off x="1925782" y="1509272"/>
          <a:ext cx="1723268" cy="2687325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Áreas de Planeación en coordinación con las diferentes áreas.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1976255" y="1559745"/>
        <a:ext cx="1622322" cy="2586379"/>
      </dsp:txXfrm>
    </dsp:sp>
    <dsp:sp modelId="{FF359ACF-D728-4B07-AEDF-9AB99904F5BB}">
      <dsp:nvSpPr>
        <dsp:cNvPr id="0" name=""/>
        <dsp:cNvSpPr/>
      </dsp:nvSpPr>
      <dsp:spPr>
        <a:xfrm>
          <a:off x="3804796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9. Unificación de criterios entre la mesa técnica del plan regional y los lideres de calidad, cobertura y gestión administrativa, del eje cafetero para integración de programas del plan regional con </a:t>
          </a:r>
          <a:r>
            <a:rPr lang="es-ES" sz="1600" kern="1200" dirty="0" err="1"/>
            <a:t>PEI´s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3804796" y="0"/>
        <a:ext cx="1769356" cy="1330498"/>
      </dsp:txXfrm>
    </dsp:sp>
    <dsp:sp modelId="{81571E0B-DF6F-4DD3-AA83-C60882A2FA79}">
      <dsp:nvSpPr>
        <dsp:cNvPr id="0" name=""/>
        <dsp:cNvSpPr/>
      </dsp:nvSpPr>
      <dsp:spPr>
        <a:xfrm>
          <a:off x="3899570" y="2702989"/>
          <a:ext cx="1547733" cy="1571587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Planeación y Calidad</a:t>
          </a:r>
        </a:p>
      </dsp:txBody>
      <dsp:txXfrm>
        <a:off x="3944902" y="2748321"/>
        <a:ext cx="1457069" cy="148092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1139" y="0"/>
          <a:ext cx="1910758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10. Asistencia técnica a los EE para la inclusión de los programas del Plan Regional en los </a:t>
          </a:r>
          <a:r>
            <a:rPr lang="es-ES" sz="1600" kern="1200" dirty="0" err="1"/>
            <a:t>PEI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1139" y="0"/>
        <a:ext cx="1910758" cy="1330498"/>
      </dsp:txXfrm>
    </dsp:sp>
    <dsp:sp modelId="{EE34FBB6-C81A-40F8-BF71-1DB726A00C7B}">
      <dsp:nvSpPr>
        <dsp:cNvPr id="0" name=""/>
        <dsp:cNvSpPr/>
      </dsp:nvSpPr>
      <dsp:spPr>
        <a:xfrm>
          <a:off x="125837" y="2773818"/>
          <a:ext cx="1625374" cy="148573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Calidad</a:t>
          </a:r>
        </a:p>
      </dsp:txBody>
      <dsp:txXfrm>
        <a:off x="169353" y="2817334"/>
        <a:ext cx="1538342" cy="1398707"/>
      </dsp:txXfrm>
    </dsp:sp>
    <dsp:sp modelId="{4197AB53-F7DF-46CB-91E1-555D6782093F}">
      <dsp:nvSpPr>
        <dsp:cNvPr id="0" name=""/>
        <dsp:cNvSpPr/>
      </dsp:nvSpPr>
      <dsp:spPr>
        <a:xfrm>
          <a:off x="2037045" y="0"/>
          <a:ext cx="1742859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11. Unificación de criterios entre la mesa técnica del plan regional y los lideres de calidad, cobertura y gestión administrativa, del eje cafetero para integración de programas del plan regional con </a:t>
          </a:r>
          <a:r>
            <a:rPr lang="es-ES" sz="1600" kern="1200" dirty="0" err="1"/>
            <a:t>PEC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2037045" y="0"/>
        <a:ext cx="1742859" cy="1330498"/>
      </dsp:txXfrm>
    </dsp:sp>
    <dsp:sp modelId="{900481F2-497B-4291-B373-1B449D028CB5}">
      <dsp:nvSpPr>
        <dsp:cNvPr id="0" name=""/>
        <dsp:cNvSpPr/>
      </dsp:nvSpPr>
      <dsp:spPr>
        <a:xfrm>
          <a:off x="2174668" y="2789875"/>
          <a:ext cx="1467614" cy="1439845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Planeación y Calidad</a:t>
          </a:r>
        </a:p>
      </dsp:txBody>
      <dsp:txXfrm>
        <a:off x="2216840" y="2832047"/>
        <a:ext cx="1383270" cy="1355501"/>
      </dsp:txXfrm>
    </dsp:sp>
    <dsp:sp modelId="{FF359ACF-D728-4B07-AEDF-9AB99904F5BB}">
      <dsp:nvSpPr>
        <dsp:cNvPr id="0" name=""/>
        <dsp:cNvSpPr/>
      </dsp:nvSpPr>
      <dsp:spPr>
        <a:xfrm>
          <a:off x="3906193" y="0"/>
          <a:ext cx="1668638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12. Asistencia técnica a los EE para la inclusión de los programas del Plan Regional en los </a:t>
          </a:r>
          <a:r>
            <a:rPr lang="es-ES" sz="1600" kern="1200" dirty="0" err="1"/>
            <a:t>PEC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3906193" y="0"/>
        <a:ext cx="1668638" cy="1330498"/>
      </dsp:txXfrm>
    </dsp:sp>
    <dsp:sp modelId="{81571E0B-DF6F-4DD3-AA83-C60882A2FA79}">
      <dsp:nvSpPr>
        <dsp:cNvPr id="0" name=""/>
        <dsp:cNvSpPr/>
      </dsp:nvSpPr>
      <dsp:spPr>
        <a:xfrm>
          <a:off x="4071917" y="2805917"/>
          <a:ext cx="1334910" cy="1439874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 de Calidad</a:t>
          </a:r>
          <a:endParaRPr lang="es-CO" sz="2200" kern="1200" dirty="0"/>
        </a:p>
      </dsp:txBody>
      <dsp:txXfrm>
        <a:off x="4111015" y="2845015"/>
        <a:ext cx="1256714" cy="13616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680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13. Formulación del Plan de Acción de la mesa de articulación regional.</a:t>
          </a:r>
          <a:endParaRPr lang="es-CO" sz="1600" kern="1200" dirty="0"/>
        </a:p>
      </dsp:txBody>
      <dsp:txXfrm>
        <a:off x="680" y="0"/>
        <a:ext cx="1769356" cy="1330498"/>
      </dsp:txXfrm>
    </dsp:sp>
    <dsp:sp modelId="{EE34FBB6-C81A-40F8-BF71-1DB726A00C7B}">
      <dsp:nvSpPr>
        <dsp:cNvPr id="0" name=""/>
        <dsp:cNvSpPr/>
      </dsp:nvSpPr>
      <dsp:spPr>
        <a:xfrm>
          <a:off x="123990" y="2757790"/>
          <a:ext cx="1522736" cy="147195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Líderes de Planeación</a:t>
          </a:r>
        </a:p>
      </dsp:txBody>
      <dsp:txXfrm>
        <a:off x="167102" y="2800902"/>
        <a:ext cx="1436512" cy="1385735"/>
      </dsp:txXfrm>
    </dsp:sp>
    <dsp:sp modelId="{4197AB53-F7DF-46CB-91E1-555D6782093F}">
      <dsp:nvSpPr>
        <dsp:cNvPr id="0" name=""/>
        <dsp:cNvSpPr/>
      </dsp:nvSpPr>
      <dsp:spPr>
        <a:xfrm>
          <a:off x="1902738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14. Seguimiento al Plan de Acción de la Mesa de Articulación Regional</a:t>
          </a:r>
          <a:endParaRPr lang="es-CO" sz="1600" kern="1200" dirty="0"/>
        </a:p>
      </dsp:txBody>
      <dsp:txXfrm>
        <a:off x="1902738" y="0"/>
        <a:ext cx="1769356" cy="1330498"/>
      </dsp:txXfrm>
    </dsp:sp>
    <dsp:sp modelId="{900481F2-497B-4291-B373-1B449D028CB5}">
      <dsp:nvSpPr>
        <dsp:cNvPr id="0" name=""/>
        <dsp:cNvSpPr/>
      </dsp:nvSpPr>
      <dsp:spPr>
        <a:xfrm>
          <a:off x="1998354" y="2728472"/>
          <a:ext cx="1578124" cy="1500210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2042294" y="2772412"/>
        <a:ext cx="1490244" cy="1412330"/>
      </dsp:txXfrm>
    </dsp:sp>
    <dsp:sp modelId="{FF359ACF-D728-4B07-AEDF-9AB99904F5BB}">
      <dsp:nvSpPr>
        <dsp:cNvPr id="0" name=""/>
        <dsp:cNvSpPr/>
      </dsp:nvSpPr>
      <dsp:spPr>
        <a:xfrm>
          <a:off x="3804796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15. Reunión de Secretarios de Educación Regional.</a:t>
          </a:r>
          <a:endParaRPr lang="es-CO" sz="1600" kern="1200" dirty="0"/>
        </a:p>
      </dsp:txBody>
      <dsp:txXfrm>
        <a:off x="3804796" y="0"/>
        <a:ext cx="1769356" cy="1330498"/>
      </dsp:txXfrm>
    </dsp:sp>
    <dsp:sp modelId="{81571E0B-DF6F-4DD3-AA83-C60882A2FA79}">
      <dsp:nvSpPr>
        <dsp:cNvPr id="0" name=""/>
        <dsp:cNvSpPr/>
      </dsp:nvSpPr>
      <dsp:spPr>
        <a:xfrm>
          <a:off x="3899570" y="2702989"/>
          <a:ext cx="1547733" cy="1571587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3944902" y="2748321"/>
        <a:ext cx="1457069" cy="14809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1139" y="0"/>
          <a:ext cx="1910758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16. Definir una estrategia de comunicación y difusión regional (Revisar autonomía de cada entidad territorial, abrir una red de comunicación, para apoyar las diferentes entidades territoriales)</a:t>
          </a:r>
          <a:endParaRPr lang="es-CO" sz="1600" kern="1200" dirty="0"/>
        </a:p>
      </dsp:txBody>
      <dsp:txXfrm>
        <a:off x="1139" y="0"/>
        <a:ext cx="1910758" cy="1330498"/>
      </dsp:txXfrm>
    </dsp:sp>
    <dsp:sp modelId="{EE34FBB6-C81A-40F8-BF71-1DB726A00C7B}">
      <dsp:nvSpPr>
        <dsp:cNvPr id="0" name=""/>
        <dsp:cNvSpPr/>
      </dsp:nvSpPr>
      <dsp:spPr>
        <a:xfrm>
          <a:off x="125837" y="2773818"/>
          <a:ext cx="1625374" cy="148573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Líderes de Planeación</a:t>
          </a: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169353" y="2817334"/>
        <a:ext cx="1538342" cy="1398707"/>
      </dsp:txXfrm>
    </dsp:sp>
    <dsp:sp modelId="{4197AB53-F7DF-46CB-91E1-555D6782093F}">
      <dsp:nvSpPr>
        <dsp:cNvPr id="0" name=""/>
        <dsp:cNvSpPr/>
      </dsp:nvSpPr>
      <dsp:spPr>
        <a:xfrm>
          <a:off x="2037045" y="0"/>
          <a:ext cx="1742859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17. Actualizar la caracterización regional con las nuevas cifras del censo</a:t>
          </a:r>
          <a:endParaRPr lang="es-CO" sz="1600" kern="1200" dirty="0"/>
        </a:p>
      </dsp:txBody>
      <dsp:txXfrm>
        <a:off x="2037045" y="0"/>
        <a:ext cx="1742859" cy="1330498"/>
      </dsp:txXfrm>
    </dsp:sp>
    <dsp:sp modelId="{900481F2-497B-4291-B373-1B449D028CB5}">
      <dsp:nvSpPr>
        <dsp:cNvPr id="0" name=""/>
        <dsp:cNvSpPr/>
      </dsp:nvSpPr>
      <dsp:spPr>
        <a:xfrm>
          <a:off x="2174668" y="2789875"/>
          <a:ext cx="1467614" cy="1439845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2216840" y="2832047"/>
        <a:ext cx="1383270" cy="1355501"/>
      </dsp:txXfrm>
    </dsp:sp>
    <dsp:sp modelId="{FF359ACF-D728-4B07-AEDF-9AB99904F5BB}">
      <dsp:nvSpPr>
        <dsp:cNvPr id="0" name=""/>
        <dsp:cNvSpPr/>
      </dsp:nvSpPr>
      <dsp:spPr>
        <a:xfrm>
          <a:off x="3906193" y="0"/>
          <a:ext cx="1668638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18. Retroalimentar el diagnóstico en el DRIVE</a:t>
          </a:r>
          <a:endParaRPr lang="es-CO" sz="1600" kern="1200" dirty="0"/>
        </a:p>
      </dsp:txBody>
      <dsp:txXfrm>
        <a:off x="3906193" y="0"/>
        <a:ext cx="1668638" cy="1330498"/>
      </dsp:txXfrm>
    </dsp:sp>
    <dsp:sp modelId="{81571E0B-DF6F-4DD3-AA83-C60882A2FA79}">
      <dsp:nvSpPr>
        <dsp:cNvPr id="0" name=""/>
        <dsp:cNvSpPr/>
      </dsp:nvSpPr>
      <dsp:spPr>
        <a:xfrm>
          <a:off x="4071917" y="2805917"/>
          <a:ext cx="1334910" cy="1439874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 dirty="0"/>
        </a:p>
      </dsp:txBody>
      <dsp:txXfrm>
        <a:off x="4111015" y="2845015"/>
        <a:ext cx="1256714" cy="1361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CB794-050A-4151-82CB-EEFA72CF8765}">
      <dsp:nvSpPr>
        <dsp:cNvPr id="0" name=""/>
        <dsp:cNvSpPr/>
      </dsp:nvSpPr>
      <dsp:spPr>
        <a:xfrm>
          <a:off x="3903222" y="1588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para aprender y desaprender</a:t>
          </a:r>
          <a:endParaRPr lang="es-ES" sz="1000" kern="1200" dirty="0"/>
        </a:p>
      </dsp:txBody>
      <dsp:txXfrm>
        <a:off x="3946066" y="44432"/>
        <a:ext cx="1264567" cy="791978"/>
      </dsp:txXfrm>
    </dsp:sp>
    <dsp:sp modelId="{F98CDC20-B700-474E-82EB-CFFCC7C7C54D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2911447" y="180533"/>
              </a:moveTo>
              <a:arcTo wR="2066686" hR="2066686" stAng="17647584" swAng="92332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19424-A4DC-49CD-8174-B811B6317818}">
      <dsp:nvSpPr>
        <dsp:cNvPr id="0" name=""/>
        <dsp:cNvSpPr/>
      </dsp:nvSpPr>
      <dsp:spPr>
        <a:xfrm>
          <a:off x="5693025" y="1034931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a lo largo de la vida.</a:t>
          </a:r>
        </a:p>
      </dsp:txBody>
      <dsp:txXfrm>
        <a:off x="5735869" y="1077775"/>
        <a:ext cx="1264567" cy="791978"/>
      </dsp:txXfrm>
    </dsp:sp>
    <dsp:sp modelId="{4D89D9B6-5FB8-4E95-A0FC-A1191867D76C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4101185" y="1703357"/>
              </a:moveTo>
              <a:arcTo wR="2066686" hR="2066686" stAng="20992478" swAng="12150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984594-A243-4DA3-BAE9-7D1975A6BD62}">
      <dsp:nvSpPr>
        <dsp:cNvPr id="0" name=""/>
        <dsp:cNvSpPr/>
      </dsp:nvSpPr>
      <dsp:spPr>
        <a:xfrm>
          <a:off x="5693025" y="3101618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investigación - acción como práctica pedagógica.</a:t>
          </a:r>
        </a:p>
      </dsp:txBody>
      <dsp:txXfrm>
        <a:off x="5735869" y="3144462"/>
        <a:ext cx="1264567" cy="791978"/>
      </dsp:txXfrm>
    </dsp:sp>
    <dsp:sp modelId="{E14F5720-52CF-4FB6-9665-517FF0367613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3381682" y="3661045"/>
              </a:moveTo>
              <a:arcTo wR="2066686" hR="2066686" stAng="3029092" swAng="92332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589E7-7D0E-420D-BC11-9B3250709567}">
      <dsp:nvSpPr>
        <dsp:cNvPr id="0" name=""/>
        <dsp:cNvSpPr/>
      </dsp:nvSpPr>
      <dsp:spPr>
        <a:xfrm>
          <a:off x="3903222" y="4134961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trasformación del territorio.</a:t>
          </a:r>
          <a:endParaRPr lang="es-ES" sz="1000" kern="1200" dirty="0"/>
        </a:p>
      </dsp:txBody>
      <dsp:txXfrm>
        <a:off x="3946066" y="4177805"/>
        <a:ext cx="1264567" cy="791978"/>
      </dsp:txXfrm>
    </dsp:sp>
    <dsp:sp modelId="{B1EDB659-8D7D-421B-98E6-79104E6F9410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1221926" y="3952839"/>
              </a:moveTo>
              <a:arcTo wR="2066686" hR="2066686" stAng="6847584" swAng="92332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C28A5-0774-44AD-B74D-CDA61893F664}">
      <dsp:nvSpPr>
        <dsp:cNvPr id="0" name=""/>
        <dsp:cNvSpPr/>
      </dsp:nvSpPr>
      <dsp:spPr>
        <a:xfrm>
          <a:off x="2113419" y="3101618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Paz Territorial, la vida y la convivencia.</a:t>
          </a:r>
          <a:endParaRPr lang="es-ES" sz="1000" kern="1200" dirty="0"/>
        </a:p>
      </dsp:txBody>
      <dsp:txXfrm>
        <a:off x="2156263" y="3144462"/>
        <a:ext cx="1264567" cy="791978"/>
      </dsp:txXfrm>
    </dsp:sp>
    <dsp:sp modelId="{4749B79B-7A6E-4D0E-A7C9-95E336BB4BF3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32187" y="2430015"/>
              </a:moveTo>
              <a:arcTo wR="2066686" hR="2066686" stAng="10192478" swAng="12150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B8039-AEFA-4127-9752-2966A423FAF4}">
      <dsp:nvSpPr>
        <dsp:cNvPr id="0" name=""/>
        <dsp:cNvSpPr/>
      </dsp:nvSpPr>
      <dsp:spPr>
        <a:xfrm>
          <a:off x="2113419" y="1034931"/>
          <a:ext cx="1350255" cy="8776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Educación para la integración regional y el desarrollo sostenible.</a:t>
          </a:r>
          <a:endParaRPr lang="es-ES" sz="1000" kern="1200" dirty="0"/>
        </a:p>
      </dsp:txBody>
      <dsp:txXfrm>
        <a:off x="2156263" y="1077775"/>
        <a:ext cx="1264567" cy="791978"/>
      </dsp:txXfrm>
    </dsp:sp>
    <dsp:sp modelId="{C247A98F-21DB-47B0-BA64-B85C229E8876}">
      <dsp:nvSpPr>
        <dsp:cNvPr id="0" name=""/>
        <dsp:cNvSpPr/>
      </dsp:nvSpPr>
      <dsp:spPr>
        <a:xfrm>
          <a:off x="2511663" y="440421"/>
          <a:ext cx="4133373" cy="4133373"/>
        </a:xfrm>
        <a:custGeom>
          <a:avLst/>
          <a:gdLst/>
          <a:ahLst/>
          <a:cxnLst/>
          <a:rect l="0" t="0" r="0" b="0"/>
          <a:pathLst>
            <a:path>
              <a:moveTo>
                <a:pt x="751691" y="472327"/>
              </a:moveTo>
              <a:arcTo wR="2066686" hR="2066686" stAng="13829092" swAng="92332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5C5D1-A7D2-443E-AB35-5C3A33881315}">
      <dsp:nvSpPr>
        <dsp:cNvPr id="0" name=""/>
        <dsp:cNvSpPr/>
      </dsp:nvSpPr>
      <dsp:spPr>
        <a:xfrm rot="16200000">
          <a:off x="-723726" y="723726"/>
          <a:ext cx="4201712" cy="2754258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lphaLcParenR"/>
          </a:pPr>
          <a:r>
            <a:rPr lang="es-ES" sz="2000" b="0" i="0" u="none" strike="noStrike" kern="1200" dirty="0">
              <a:solidFill>
                <a:srgbClr val="000000"/>
              </a:solidFill>
              <a:latin typeface="Arial Narrow"/>
            </a:rPr>
            <a:t>- Articular 73 planes sectoriales  (proyectos educativos institucionales, plan de desarrollo municipal, plan de desarrollo departamental plan regional de educación y plan nacional), durante el cuatrienio.</a:t>
          </a:r>
          <a:endParaRPr lang="es-CO" sz="2000" kern="1200" dirty="0"/>
        </a:p>
      </dsp:txBody>
      <dsp:txXfrm rot="5400000">
        <a:off x="1" y="840341"/>
        <a:ext cx="2754258" cy="2521028"/>
      </dsp:txXfrm>
    </dsp:sp>
    <dsp:sp modelId="{96E78253-ECA7-427A-A0BB-449D3F6AAD65}">
      <dsp:nvSpPr>
        <dsp:cNvPr id="0" name=""/>
        <dsp:cNvSpPr/>
      </dsp:nvSpPr>
      <dsp:spPr>
        <a:xfrm rot="16200000">
          <a:off x="2238161" y="723726"/>
          <a:ext cx="4201712" cy="2754258"/>
        </a:xfrm>
        <a:prstGeom prst="flowChartManualOperation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s-ES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s-ES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ES" sz="2000" b="0" i="0" u="none" strike="noStrike" kern="1200" dirty="0">
              <a:solidFill>
                <a:srgbClr val="000000"/>
              </a:solidFill>
              <a:latin typeface="Arial Narrow"/>
              <a:ea typeface="+mn-ea"/>
              <a:cs typeface="+mn-cs"/>
            </a:rPr>
            <a:t>- Implementar en un 20% el Plan Regional de Educación del Eje Cafetero, durante el cuatrienio</a:t>
          </a:r>
          <a:endParaRPr lang="es-CO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</dsp:txBody>
      <dsp:txXfrm rot="5400000">
        <a:off x="2961888" y="840341"/>
        <a:ext cx="2754258" cy="2521028"/>
      </dsp:txXfrm>
    </dsp:sp>
    <dsp:sp modelId="{37D67974-BDC4-434E-9266-DBB670541038}">
      <dsp:nvSpPr>
        <dsp:cNvPr id="0" name=""/>
        <dsp:cNvSpPr/>
      </dsp:nvSpPr>
      <dsp:spPr>
        <a:xfrm rot="16200000">
          <a:off x="5200048" y="723726"/>
          <a:ext cx="4201712" cy="2754258"/>
        </a:xfrm>
        <a:prstGeom prst="flowChartManualOperati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i="0" u="none" strike="noStrike" kern="1200" dirty="0">
              <a:solidFill>
                <a:srgbClr val="000000"/>
              </a:solidFill>
              <a:latin typeface="Arial Narrow"/>
              <a:ea typeface="+mn-ea"/>
              <a:cs typeface="+mn-cs"/>
            </a:rPr>
            <a:t>- Implementar una estrategia que permita hacer de Risaralda un Departamento Educado y Educador, durante el cuatrienio.</a:t>
          </a:r>
          <a:endParaRPr lang="es-CO" sz="2000" b="0" i="0" u="none" strike="noStrike" kern="1200" dirty="0">
            <a:solidFill>
              <a:srgbClr val="000000"/>
            </a:solidFill>
            <a:latin typeface="Arial Narrow"/>
            <a:ea typeface="+mn-ea"/>
            <a:cs typeface="+mn-cs"/>
          </a:endParaRPr>
        </a:p>
      </dsp:txBody>
      <dsp:txXfrm rot="5400000">
        <a:off x="5923775" y="840341"/>
        <a:ext cx="2754258" cy="25210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680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1. Formulación del Plan de Acción de la mesa de articulación regional.</a:t>
          </a:r>
          <a:endParaRPr lang="es-CO" sz="1600" kern="1200" dirty="0"/>
        </a:p>
      </dsp:txBody>
      <dsp:txXfrm>
        <a:off x="680" y="0"/>
        <a:ext cx="1769356" cy="1330498"/>
      </dsp:txXfrm>
    </dsp:sp>
    <dsp:sp modelId="{EE34FBB6-C81A-40F8-BF71-1DB726A00C7B}">
      <dsp:nvSpPr>
        <dsp:cNvPr id="0" name=""/>
        <dsp:cNvSpPr/>
      </dsp:nvSpPr>
      <dsp:spPr>
        <a:xfrm>
          <a:off x="123990" y="1330498"/>
          <a:ext cx="1522736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100% Plan de Acción formulado, se realizaron ajustes por la emergencia sanitaria.</a:t>
          </a:r>
          <a:endParaRPr lang="es-CO" sz="1600" kern="1200" dirty="0"/>
        </a:p>
      </dsp:txBody>
      <dsp:txXfrm>
        <a:off x="168589" y="1375097"/>
        <a:ext cx="1433538" cy="2793549"/>
      </dsp:txXfrm>
    </dsp:sp>
    <dsp:sp modelId="{4197AB53-F7DF-46CB-91E1-555D6782093F}">
      <dsp:nvSpPr>
        <dsp:cNvPr id="0" name=""/>
        <dsp:cNvSpPr/>
      </dsp:nvSpPr>
      <dsp:spPr>
        <a:xfrm>
          <a:off x="1902738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2. Seguimiento al Plan de Acción de la mesa de Articulación regional.</a:t>
          </a:r>
          <a:endParaRPr lang="es-CO" sz="1600" kern="1200" dirty="0"/>
        </a:p>
      </dsp:txBody>
      <dsp:txXfrm>
        <a:off x="1902738" y="0"/>
        <a:ext cx="1769356" cy="1330498"/>
      </dsp:txXfrm>
    </dsp:sp>
    <dsp:sp modelId="{900481F2-497B-4291-B373-1B449D028CB5}">
      <dsp:nvSpPr>
        <dsp:cNvPr id="0" name=""/>
        <dsp:cNvSpPr/>
      </dsp:nvSpPr>
      <dsp:spPr>
        <a:xfrm>
          <a:off x="1998354" y="1330498"/>
          <a:ext cx="1578124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100% Se realizó seguimiento en los diferentes encuentros virtuales y se propuso el plan para la vigencia 2021</a:t>
          </a:r>
          <a:endParaRPr lang="es-CO" sz="1600" kern="1200" dirty="0"/>
        </a:p>
      </dsp:txBody>
      <dsp:txXfrm>
        <a:off x="2044576" y="1376720"/>
        <a:ext cx="1485680" cy="2790303"/>
      </dsp:txXfrm>
    </dsp:sp>
    <dsp:sp modelId="{FF359ACF-D728-4B07-AEDF-9AB99904F5BB}">
      <dsp:nvSpPr>
        <dsp:cNvPr id="0" name=""/>
        <dsp:cNvSpPr/>
      </dsp:nvSpPr>
      <dsp:spPr>
        <a:xfrm>
          <a:off x="3804796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3. Reunión de Secretarios de Educación Regional.</a:t>
          </a:r>
          <a:endParaRPr lang="es-CO" sz="1600" kern="1200" dirty="0"/>
        </a:p>
      </dsp:txBody>
      <dsp:txXfrm>
        <a:off x="3804796" y="0"/>
        <a:ext cx="1769356" cy="1330498"/>
      </dsp:txXfrm>
    </dsp:sp>
    <dsp:sp modelId="{81571E0B-DF6F-4DD3-AA83-C60882A2FA79}">
      <dsp:nvSpPr>
        <dsp:cNvPr id="0" name=""/>
        <dsp:cNvSpPr/>
      </dsp:nvSpPr>
      <dsp:spPr>
        <a:xfrm>
          <a:off x="3915608" y="1330498"/>
          <a:ext cx="1547733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100% Se realizaron 7 encuentros de secretarios en articulación con la RAP,  en el último el día 9 de diciembre se hará la instalación de las 10 mesas regionales</a:t>
          </a:r>
          <a:endParaRPr lang="es-CO" sz="1600" kern="1200" dirty="0"/>
        </a:p>
      </dsp:txBody>
      <dsp:txXfrm>
        <a:off x="3960940" y="1375830"/>
        <a:ext cx="1457069" cy="27920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2372" y="0"/>
          <a:ext cx="1935694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4. Definir una estrategia de comunicación y difusión regional (abrir una red de comunicación, como apoyo a las ETC.</a:t>
          </a:r>
          <a:endParaRPr lang="es-CO" sz="1400" kern="1200" dirty="0"/>
        </a:p>
      </dsp:txBody>
      <dsp:txXfrm>
        <a:off x="2372" y="0"/>
        <a:ext cx="1935694" cy="1330498"/>
      </dsp:txXfrm>
    </dsp:sp>
    <dsp:sp modelId="{EE34FBB6-C81A-40F8-BF71-1DB726A00C7B}">
      <dsp:nvSpPr>
        <dsp:cNvPr id="0" name=""/>
        <dsp:cNvSpPr/>
      </dsp:nvSpPr>
      <dsp:spPr>
        <a:xfrm>
          <a:off x="160774" y="1337232"/>
          <a:ext cx="1646586" cy="2881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100% En el marco del PD “Risaralda Sentimiento de Todos”, se formuló la estrategia Risaralda Departamento Educado y Educador, para cumplir el objetivo.</a:t>
          </a:r>
          <a:endParaRPr lang="es-CO" sz="1600" kern="1200" dirty="0"/>
        </a:p>
      </dsp:txBody>
      <dsp:txXfrm>
        <a:off x="209001" y="1385459"/>
        <a:ext cx="1550132" cy="2784762"/>
      </dsp:txXfrm>
    </dsp:sp>
    <dsp:sp modelId="{4197AB53-F7DF-46CB-91E1-555D6782093F}">
      <dsp:nvSpPr>
        <dsp:cNvPr id="0" name=""/>
        <dsp:cNvSpPr/>
      </dsp:nvSpPr>
      <dsp:spPr>
        <a:xfrm>
          <a:off x="2064848" y="0"/>
          <a:ext cx="1690415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5. Actualizar la caracterización regional con las nuevas cifras del censo</a:t>
          </a:r>
          <a:endParaRPr lang="es-CO" sz="1600" kern="1200" dirty="0"/>
        </a:p>
      </dsp:txBody>
      <dsp:txXfrm>
        <a:off x="2064848" y="0"/>
        <a:ext cx="1690415" cy="1330498"/>
      </dsp:txXfrm>
    </dsp:sp>
    <dsp:sp modelId="{900481F2-497B-4291-B373-1B449D028CB5}">
      <dsp:nvSpPr>
        <dsp:cNvPr id="0" name=""/>
        <dsp:cNvSpPr/>
      </dsp:nvSpPr>
      <dsp:spPr>
        <a:xfrm>
          <a:off x="2233889" y="1330498"/>
          <a:ext cx="1352332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50% debido a que la información debe quedar alineada con el censo de 2018 se han tenido dificultades.</a:t>
          </a:r>
          <a:endParaRPr lang="es-CO" sz="1600" kern="1200" dirty="0"/>
        </a:p>
      </dsp:txBody>
      <dsp:txXfrm>
        <a:off x="2273497" y="1370106"/>
        <a:ext cx="1273116" cy="2803531"/>
      </dsp:txXfrm>
    </dsp:sp>
    <dsp:sp modelId="{FF359ACF-D728-4B07-AEDF-9AB99904F5BB}">
      <dsp:nvSpPr>
        <dsp:cNvPr id="0" name=""/>
        <dsp:cNvSpPr/>
      </dsp:nvSpPr>
      <dsp:spPr>
        <a:xfrm>
          <a:off x="3884417" y="0"/>
          <a:ext cx="1690415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6. Retroalimentar el diagnóstico en el DRIVE</a:t>
          </a:r>
          <a:endParaRPr lang="es-CO" sz="1600" kern="1200" dirty="0"/>
        </a:p>
      </dsp:txBody>
      <dsp:txXfrm>
        <a:off x="3884417" y="0"/>
        <a:ext cx="1690415" cy="1330498"/>
      </dsp:txXfrm>
    </dsp:sp>
    <dsp:sp modelId="{81571E0B-DF6F-4DD3-AA83-C60882A2FA79}">
      <dsp:nvSpPr>
        <dsp:cNvPr id="0" name=""/>
        <dsp:cNvSpPr/>
      </dsp:nvSpPr>
      <dsp:spPr>
        <a:xfrm>
          <a:off x="4051086" y="1330498"/>
          <a:ext cx="1352332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50% pendiente análisis de información en el marco del nuevo CENSO DANE.</a:t>
          </a:r>
          <a:endParaRPr lang="es-CO" sz="1600" kern="1200" dirty="0"/>
        </a:p>
      </dsp:txBody>
      <dsp:txXfrm>
        <a:off x="4090694" y="1370106"/>
        <a:ext cx="1273116" cy="28035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680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7. </a:t>
          </a:r>
          <a:r>
            <a:rPr lang="es-CO" sz="1600" kern="1200" dirty="0"/>
            <a:t>Seguimiento de Planes de acción  para cada mesa temática</a:t>
          </a:r>
        </a:p>
      </dsp:txBody>
      <dsp:txXfrm>
        <a:off x="680" y="0"/>
        <a:ext cx="1769356" cy="1330498"/>
      </dsp:txXfrm>
    </dsp:sp>
    <dsp:sp modelId="{EE34FBB6-C81A-40F8-BF71-1DB726A00C7B}">
      <dsp:nvSpPr>
        <dsp:cNvPr id="0" name=""/>
        <dsp:cNvSpPr/>
      </dsp:nvSpPr>
      <dsp:spPr>
        <a:xfrm>
          <a:off x="123990" y="1330498"/>
          <a:ext cx="1522736" cy="2882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N.A</a:t>
          </a:r>
          <a:r>
            <a:rPr lang="es-ES" sz="1600" kern="1200" dirty="0"/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Se reprogramó para el 2021</a:t>
          </a:r>
          <a:endParaRPr lang="es-CO" sz="1600" kern="1200" dirty="0"/>
        </a:p>
      </dsp:txBody>
      <dsp:txXfrm>
        <a:off x="168589" y="1375097"/>
        <a:ext cx="1433538" cy="2793549"/>
      </dsp:txXfrm>
    </dsp:sp>
    <dsp:sp modelId="{4197AB53-F7DF-46CB-91E1-555D6782093F}">
      <dsp:nvSpPr>
        <dsp:cNvPr id="0" name=""/>
        <dsp:cNvSpPr/>
      </dsp:nvSpPr>
      <dsp:spPr>
        <a:xfrm>
          <a:off x="1870660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8. Unificación de criterios entre la mesa técnica del plan regional y los lideres de calidad </a:t>
          </a:r>
          <a:r>
            <a:rPr lang="es-CO" sz="1600" kern="1200" dirty="0"/>
            <a:t>del eje cafetero </a:t>
          </a:r>
          <a:r>
            <a:rPr lang="es-ES" sz="1600" kern="1200" dirty="0"/>
            <a:t>para que los programas del plan regional queden integrados en los </a:t>
          </a:r>
          <a:r>
            <a:rPr lang="es-ES" sz="1600" kern="1200" dirty="0" err="1"/>
            <a:t>PEI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1870660" y="0"/>
        <a:ext cx="1769356" cy="1330498"/>
      </dsp:txXfrm>
    </dsp:sp>
    <dsp:sp modelId="{900481F2-497B-4291-B373-1B449D028CB5}">
      <dsp:nvSpPr>
        <dsp:cNvPr id="0" name=""/>
        <dsp:cNvSpPr/>
      </dsp:nvSpPr>
      <dsp:spPr>
        <a:xfrm>
          <a:off x="1982317" y="2642206"/>
          <a:ext cx="1578124" cy="1664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N.A</a:t>
          </a:r>
          <a:r>
            <a:rPr lang="es-ES" sz="1600" kern="1200" dirty="0"/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Se reprogramó para el 2021</a:t>
          </a:r>
          <a:endParaRPr lang="es-CO" sz="1600" kern="1200" dirty="0"/>
        </a:p>
      </dsp:txBody>
      <dsp:txXfrm>
        <a:off x="2028539" y="2688428"/>
        <a:ext cx="1485680" cy="1571996"/>
      </dsp:txXfrm>
    </dsp:sp>
    <dsp:sp modelId="{FF359ACF-D728-4B07-AEDF-9AB99904F5BB}">
      <dsp:nvSpPr>
        <dsp:cNvPr id="0" name=""/>
        <dsp:cNvSpPr/>
      </dsp:nvSpPr>
      <dsp:spPr>
        <a:xfrm>
          <a:off x="3804796" y="0"/>
          <a:ext cx="1769356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9. Asistencia técnica a los EE para la inclusión de los programas del Plan Regional en los </a:t>
          </a:r>
          <a:r>
            <a:rPr lang="es-ES" sz="1600" kern="1200" dirty="0" err="1"/>
            <a:t>PEI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3804796" y="0"/>
        <a:ext cx="1769356" cy="1330498"/>
      </dsp:txXfrm>
    </dsp:sp>
    <dsp:sp modelId="{81571E0B-DF6F-4DD3-AA83-C60882A2FA79}">
      <dsp:nvSpPr>
        <dsp:cNvPr id="0" name=""/>
        <dsp:cNvSpPr/>
      </dsp:nvSpPr>
      <dsp:spPr>
        <a:xfrm>
          <a:off x="3899556" y="2629435"/>
          <a:ext cx="1547733" cy="1632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N.A</a:t>
          </a:r>
          <a:r>
            <a:rPr lang="es-ES" sz="1600" kern="1200" dirty="0"/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Se reprogramó para el 2021</a:t>
          </a:r>
          <a:endParaRPr lang="es-CO" sz="1600" kern="1200" dirty="0"/>
        </a:p>
      </dsp:txBody>
      <dsp:txXfrm>
        <a:off x="3944888" y="2674767"/>
        <a:ext cx="1457069" cy="15417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2372" y="0"/>
          <a:ext cx="1935694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10. Unificación de criterios entre la mesa técnica del plan regional y los lideres de calidad </a:t>
          </a:r>
          <a:r>
            <a:rPr lang="es-CO" sz="1600" kern="1200" dirty="0"/>
            <a:t>del eje cafetero </a:t>
          </a:r>
          <a:r>
            <a:rPr lang="es-ES" sz="1600" kern="1200" dirty="0"/>
            <a:t>para que los programas del plan regional queden integrados en los </a:t>
          </a:r>
          <a:r>
            <a:rPr lang="es-ES" sz="1600" kern="1200" dirty="0" err="1"/>
            <a:t>PEC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2372" y="0"/>
        <a:ext cx="1935694" cy="1330498"/>
      </dsp:txXfrm>
    </dsp:sp>
    <dsp:sp modelId="{EE34FBB6-C81A-40F8-BF71-1DB726A00C7B}">
      <dsp:nvSpPr>
        <dsp:cNvPr id="0" name=""/>
        <dsp:cNvSpPr/>
      </dsp:nvSpPr>
      <dsp:spPr>
        <a:xfrm>
          <a:off x="128696" y="2597365"/>
          <a:ext cx="1646586" cy="16782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N.A</a:t>
          </a:r>
          <a:r>
            <a:rPr lang="es-ES" sz="1600" kern="1200" dirty="0"/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Se reprogramó para el 2021</a:t>
          </a:r>
          <a:endParaRPr lang="es-CO" sz="1600" kern="1200" dirty="0"/>
        </a:p>
      </dsp:txBody>
      <dsp:txXfrm>
        <a:off x="176923" y="2645592"/>
        <a:ext cx="1550132" cy="1581795"/>
      </dsp:txXfrm>
    </dsp:sp>
    <dsp:sp modelId="{4197AB53-F7DF-46CB-91E1-555D6782093F}">
      <dsp:nvSpPr>
        <dsp:cNvPr id="0" name=""/>
        <dsp:cNvSpPr/>
      </dsp:nvSpPr>
      <dsp:spPr>
        <a:xfrm>
          <a:off x="2064848" y="0"/>
          <a:ext cx="1690415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11. Asistencia técnica a los EE para la inclusión de los programas del Plan Regional en los </a:t>
          </a:r>
          <a:r>
            <a:rPr lang="es-ES" sz="1600" kern="1200" dirty="0" err="1"/>
            <a:t>PEC</a:t>
          </a:r>
          <a:r>
            <a:rPr lang="es-ES" sz="1600" kern="1200" dirty="0"/>
            <a:t>.</a:t>
          </a:r>
          <a:endParaRPr lang="es-CO" sz="1600" kern="1200" dirty="0"/>
        </a:p>
      </dsp:txBody>
      <dsp:txXfrm>
        <a:off x="2064848" y="0"/>
        <a:ext cx="1690415" cy="1330498"/>
      </dsp:txXfrm>
    </dsp:sp>
    <dsp:sp modelId="{900481F2-497B-4291-B373-1B449D028CB5}">
      <dsp:nvSpPr>
        <dsp:cNvPr id="0" name=""/>
        <dsp:cNvSpPr/>
      </dsp:nvSpPr>
      <dsp:spPr>
        <a:xfrm>
          <a:off x="2150369" y="2629435"/>
          <a:ext cx="1455217" cy="1632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N.A</a:t>
          </a:r>
          <a:r>
            <a:rPr lang="es-ES" sz="1600" kern="1200" dirty="0"/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Se reprogramó para el 2021.</a:t>
          </a:r>
          <a:endParaRPr lang="es-CO" sz="1600" kern="1200" dirty="0"/>
        </a:p>
      </dsp:txBody>
      <dsp:txXfrm>
        <a:off x="2192991" y="2672057"/>
        <a:ext cx="1369973" cy="1547140"/>
      </dsp:txXfrm>
    </dsp:sp>
    <dsp:sp modelId="{FF359ACF-D728-4B07-AEDF-9AB99904F5BB}">
      <dsp:nvSpPr>
        <dsp:cNvPr id="0" name=""/>
        <dsp:cNvSpPr/>
      </dsp:nvSpPr>
      <dsp:spPr>
        <a:xfrm>
          <a:off x="3884417" y="0"/>
          <a:ext cx="1690415" cy="4434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12. Seguimiento al Plan de Acción de la mesa de Articulación regional</a:t>
          </a:r>
          <a:endParaRPr lang="es-CO" sz="1600" kern="1200" dirty="0"/>
        </a:p>
      </dsp:txBody>
      <dsp:txXfrm>
        <a:off x="3884417" y="0"/>
        <a:ext cx="1690415" cy="1330498"/>
      </dsp:txXfrm>
    </dsp:sp>
    <dsp:sp modelId="{81571E0B-DF6F-4DD3-AA83-C60882A2FA79}">
      <dsp:nvSpPr>
        <dsp:cNvPr id="0" name=""/>
        <dsp:cNvSpPr/>
      </dsp:nvSpPr>
      <dsp:spPr>
        <a:xfrm>
          <a:off x="4067125" y="2565294"/>
          <a:ext cx="1352332" cy="16965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100% Se hizo seguimiento permanente</a:t>
          </a:r>
          <a:endParaRPr lang="es-CO" sz="1600" kern="1200" dirty="0"/>
        </a:p>
      </dsp:txBody>
      <dsp:txXfrm>
        <a:off x="4106733" y="2604902"/>
        <a:ext cx="1273116" cy="16173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680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1. Formulación y aprobación del Plan de Acción de la mesa de articulación regional 2021.</a:t>
          </a:r>
          <a:endParaRPr lang="es-CO" sz="1600" kern="1200" dirty="0"/>
        </a:p>
      </dsp:txBody>
      <dsp:txXfrm>
        <a:off x="680" y="0"/>
        <a:ext cx="1769356" cy="1330498"/>
      </dsp:txXfrm>
    </dsp:sp>
    <dsp:sp modelId="{EE34FBB6-C81A-40F8-BF71-1DB726A00C7B}">
      <dsp:nvSpPr>
        <dsp:cNvPr id="0" name=""/>
        <dsp:cNvSpPr/>
      </dsp:nvSpPr>
      <dsp:spPr>
        <a:xfrm>
          <a:off x="123990" y="2773818"/>
          <a:ext cx="1522736" cy="147195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Líderes de Planeación</a:t>
          </a:r>
        </a:p>
      </dsp:txBody>
      <dsp:txXfrm>
        <a:off x="167102" y="2816930"/>
        <a:ext cx="1436512" cy="1385735"/>
      </dsp:txXfrm>
    </dsp:sp>
    <dsp:sp modelId="{4197AB53-F7DF-46CB-91E1-555D6782093F}">
      <dsp:nvSpPr>
        <dsp:cNvPr id="0" name=""/>
        <dsp:cNvSpPr/>
      </dsp:nvSpPr>
      <dsp:spPr>
        <a:xfrm>
          <a:off x="1902738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2. Seguimiento al Plan de Acción de la mesa de Articulación regional.</a:t>
          </a:r>
          <a:endParaRPr lang="es-CO" sz="1600" kern="1200" dirty="0"/>
        </a:p>
      </dsp:txBody>
      <dsp:txXfrm>
        <a:off x="1902738" y="0"/>
        <a:ext cx="1769356" cy="1330498"/>
      </dsp:txXfrm>
    </dsp:sp>
    <dsp:sp modelId="{900481F2-497B-4291-B373-1B449D028CB5}">
      <dsp:nvSpPr>
        <dsp:cNvPr id="0" name=""/>
        <dsp:cNvSpPr/>
      </dsp:nvSpPr>
      <dsp:spPr>
        <a:xfrm>
          <a:off x="1982317" y="2757790"/>
          <a:ext cx="1578124" cy="147195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sp:txBody>
      <dsp:txXfrm>
        <a:off x="2025429" y="2800902"/>
        <a:ext cx="1491900" cy="1385735"/>
      </dsp:txXfrm>
    </dsp:sp>
    <dsp:sp modelId="{FF359ACF-D728-4B07-AEDF-9AB99904F5BB}">
      <dsp:nvSpPr>
        <dsp:cNvPr id="0" name=""/>
        <dsp:cNvSpPr/>
      </dsp:nvSpPr>
      <dsp:spPr>
        <a:xfrm>
          <a:off x="3804796" y="0"/>
          <a:ext cx="1769356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3. Reunión de Secretarios de Educación Regional.</a:t>
          </a:r>
          <a:endParaRPr lang="es-CO" sz="1600" kern="1200" dirty="0"/>
        </a:p>
      </dsp:txBody>
      <dsp:txXfrm>
        <a:off x="3804796" y="0"/>
        <a:ext cx="1769356" cy="1330498"/>
      </dsp:txXfrm>
    </dsp:sp>
    <dsp:sp modelId="{81571E0B-DF6F-4DD3-AA83-C60882A2FA79}">
      <dsp:nvSpPr>
        <dsp:cNvPr id="0" name=""/>
        <dsp:cNvSpPr/>
      </dsp:nvSpPr>
      <dsp:spPr>
        <a:xfrm>
          <a:off x="3883533" y="2773832"/>
          <a:ext cx="1547733" cy="1471930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sp:txBody>
      <dsp:txXfrm>
        <a:off x="3926644" y="2816943"/>
        <a:ext cx="1461511" cy="13857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32F36-4492-414B-8179-5C3A3AAD66E1}">
      <dsp:nvSpPr>
        <dsp:cNvPr id="0" name=""/>
        <dsp:cNvSpPr/>
      </dsp:nvSpPr>
      <dsp:spPr>
        <a:xfrm>
          <a:off x="2372" y="0"/>
          <a:ext cx="1935694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4. Definir una estrategia de comunicación y difusión regional (Revisar autonomía de cada entidad territorial, abrir una red de comunicación, para apoyar las diferentes entidades territoriales).</a:t>
          </a:r>
          <a:endParaRPr lang="es-CO" sz="1600" kern="1200" dirty="0"/>
        </a:p>
      </dsp:txBody>
      <dsp:txXfrm>
        <a:off x="2372" y="0"/>
        <a:ext cx="1935694" cy="1330498"/>
      </dsp:txXfrm>
    </dsp:sp>
    <dsp:sp modelId="{EE34FBB6-C81A-40F8-BF71-1DB726A00C7B}">
      <dsp:nvSpPr>
        <dsp:cNvPr id="0" name=""/>
        <dsp:cNvSpPr/>
      </dsp:nvSpPr>
      <dsp:spPr>
        <a:xfrm>
          <a:off x="128696" y="2773818"/>
          <a:ext cx="1646586" cy="148573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Líderes de Planeación</a:t>
          </a:r>
        </a:p>
      </dsp:txBody>
      <dsp:txXfrm>
        <a:off x="172212" y="2817334"/>
        <a:ext cx="1559554" cy="1398707"/>
      </dsp:txXfrm>
    </dsp:sp>
    <dsp:sp modelId="{4197AB53-F7DF-46CB-91E1-555D6782093F}">
      <dsp:nvSpPr>
        <dsp:cNvPr id="0" name=""/>
        <dsp:cNvSpPr/>
      </dsp:nvSpPr>
      <dsp:spPr>
        <a:xfrm>
          <a:off x="2064847" y="0"/>
          <a:ext cx="1690415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5. Actualizar la caracterización regional con las nuevas cifras del censo</a:t>
          </a:r>
          <a:endParaRPr lang="es-CO" sz="1600" kern="1200" dirty="0"/>
        </a:p>
      </dsp:txBody>
      <dsp:txXfrm>
        <a:off x="2064847" y="0"/>
        <a:ext cx="1690415" cy="1330498"/>
      </dsp:txXfrm>
    </dsp:sp>
    <dsp:sp modelId="{900481F2-497B-4291-B373-1B449D028CB5}">
      <dsp:nvSpPr>
        <dsp:cNvPr id="0" name=""/>
        <dsp:cNvSpPr/>
      </dsp:nvSpPr>
      <dsp:spPr>
        <a:xfrm>
          <a:off x="2233889" y="2789875"/>
          <a:ext cx="1352332" cy="143984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 dirty="0"/>
        </a:p>
      </dsp:txBody>
      <dsp:txXfrm>
        <a:off x="2273497" y="2829483"/>
        <a:ext cx="1273116" cy="1360629"/>
      </dsp:txXfrm>
    </dsp:sp>
    <dsp:sp modelId="{FF359ACF-D728-4B07-AEDF-9AB99904F5BB}">
      <dsp:nvSpPr>
        <dsp:cNvPr id="0" name=""/>
        <dsp:cNvSpPr/>
      </dsp:nvSpPr>
      <dsp:spPr>
        <a:xfrm>
          <a:off x="3884416" y="0"/>
          <a:ext cx="1690415" cy="44349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6. Retroalimentar el diagnóstico en el DRIVE</a:t>
          </a:r>
          <a:endParaRPr lang="es-CO" sz="1600" kern="1200" dirty="0"/>
        </a:p>
      </dsp:txBody>
      <dsp:txXfrm>
        <a:off x="3884416" y="0"/>
        <a:ext cx="1690415" cy="1330498"/>
      </dsp:txXfrm>
    </dsp:sp>
    <dsp:sp modelId="{81571E0B-DF6F-4DD3-AA83-C60882A2FA79}">
      <dsp:nvSpPr>
        <dsp:cNvPr id="0" name=""/>
        <dsp:cNvSpPr/>
      </dsp:nvSpPr>
      <dsp:spPr>
        <a:xfrm>
          <a:off x="4051086" y="2805917"/>
          <a:ext cx="1352332" cy="143987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 dirty="0"/>
        </a:p>
      </dsp:txBody>
      <dsp:txXfrm>
        <a:off x="4090694" y="2845525"/>
        <a:ext cx="1273116" cy="1360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F1AC8-15A7-4881-8B75-D3AD4F5C6656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8484B-05DC-4B5D-863B-1BDD377F158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68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75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83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29459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85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53294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28944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2768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33897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77735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02021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0429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29459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5003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39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304764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0592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86916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926590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414257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367405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45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57962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037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73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8314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43175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528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36473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857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06958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91210-CCFA-44C2-A752-F54ABEC87EFF}" type="slidenum">
              <a:rPr lang="es-CO" smtClean="0"/>
              <a:pPr/>
              <a:t>17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2584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401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260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1333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31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291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24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808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7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7253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7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152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89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823AC-B216-407E-90B0-F17BA0DB25D0}" type="datetimeFigureOut">
              <a:rPr lang="es-CO" smtClean="0"/>
              <a:pPr/>
              <a:t>9/12/2020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6312-3CC7-4688-BEA9-D72F5B327116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483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7.xml"/><Relationship Id="rId18" Type="http://schemas.openxmlformats.org/officeDocument/2006/relationships/image" Target="../media/image80.png"/><Relationship Id="rId26" Type="http://schemas.openxmlformats.org/officeDocument/2006/relationships/slide" Target="slide43.xml"/><Relationship Id="rId3" Type="http://schemas.openxmlformats.org/officeDocument/2006/relationships/image" Target="../media/image4.jpg"/><Relationship Id="rId21" Type="http://schemas.openxmlformats.org/officeDocument/2006/relationships/slide" Target="slide41.xml"/><Relationship Id="rId7" Type="http://schemas.openxmlformats.org/officeDocument/2006/relationships/slide" Target="slide34.xml"/><Relationship Id="rId12" Type="http://schemas.openxmlformats.org/officeDocument/2006/relationships/image" Target="../media/image7.jpeg"/><Relationship Id="rId17" Type="http://schemas.openxmlformats.org/officeDocument/2006/relationships/slide" Target="slide39.xml"/><Relationship Id="rId25" Type="http://schemas.openxmlformats.org/officeDocument/2006/relationships/image" Target="../media/image10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.png"/><Relationship Id="rId20" Type="http://schemas.openxmlformats.org/officeDocument/2006/relationships/image" Target="../media/image9.png"/><Relationship Id="rId29" Type="http://schemas.openxmlformats.org/officeDocument/2006/relationships/slide" Target="slide4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slide" Target="slide36.xml"/><Relationship Id="rId24" Type="http://schemas.openxmlformats.org/officeDocument/2006/relationships/image" Target="../media/image10.png"/><Relationship Id="rId32" Type="http://schemas.openxmlformats.org/officeDocument/2006/relationships/slide" Target="slide32.xml"/><Relationship Id="rId5" Type="http://schemas.openxmlformats.org/officeDocument/2006/relationships/image" Target="../media/image4.jpeg"/><Relationship Id="rId15" Type="http://schemas.openxmlformats.org/officeDocument/2006/relationships/slide" Target="slide38.xml"/><Relationship Id="rId23" Type="http://schemas.openxmlformats.org/officeDocument/2006/relationships/slide" Target="slide42.xml"/><Relationship Id="rId28" Type="http://schemas.openxmlformats.org/officeDocument/2006/relationships/image" Target="../media/image110.png"/><Relationship Id="rId10" Type="http://schemas.openxmlformats.org/officeDocument/2006/relationships/image" Target="../media/image6.jpg"/><Relationship Id="rId19" Type="http://schemas.openxmlformats.org/officeDocument/2006/relationships/slide" Target="slide40.xml"/><Relationship Id="rId31" Type="http://schemas.openxmlformats.org/officeDocument/2006/relationships/slide" Target="slide45.xml"/><Relationship Id="rId4" Type="http://schemas.openxmlformats.org/officeDocument/2006/relationships/slide" Target="slide33.xml"/><Relationship Id="rId9" Type="http://schemas.openxmlformats.org/officeDocument/2006/relationships/slide" Target="slide35.xml"/><Relationship Id="rId14" Type="http://schemas.openxmlformats.org/officeDocument/2006/relationships/image" Target="../media/image7.png"/><Relationship Id="rId22" Type="http://schemas.openxmlformats.org/officeDocument/2006/relationships/image" Target="../media/image90.png"/><Relationship Id="rId27" Type="http://schemas.openxmlformats.org/officeDocument/2006/relationships/image" Target="../media/image11.png"/><Relationship Id="rId30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8211" y="1177662"/>
            <a:ext cx="11618758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VII ENCUENTRO REGIONAL DE EDUCACIÓN  DEL EJE CAFETERO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“Aprender a Desaprender”</a:t>
            </a:r>
          </a:p>
          <a:p>
            <a:pPr algn="ctr"/>
            <a:endParaRPr lang="es-ES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Secretarias de educación certificadas: 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Caldas - Quindío - Risaralda - Pereira - Dosquebradas - Armenia - Manizales</a:t>
            </a:r>
            <a:endParaRPr lang="es-E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797947" y="5925124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Pereira, 09 de Diciembre de 2020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87518" y="3966721"/>
            <a:ext cx="10672997" cy="1077218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E INSTALACIÓN</a:t>
            </a:r>
          </a:p>
          <a:p>
            <a:pPr algn="ctr"/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MESAS REGIONALES DE EDUCACIÓN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145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10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F90892E-D244-4553-80FF-DBC498D267A5}"/>
              </a:ext>
            </a:extLst>
          </p:cNvPr>
          <p:cNvSpPr/>
          <p:nvPr/>
        </p:nvSpPr>
        <p:spPr>
          <a:xfrm>
            <a:off x="1191426" y="2086659"/>
            <a:ext cx="2062527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B605F60-45CC-4373-862D-16DCDB22BBFA}"/>
              </a:ext>
            </a:extLst>
          </p:cNvPr>
          <p:cNvSpPr/>
          <p:nvPr/>
        </p:nvSpPr>
        <p:spPr>
          <a:xfrm>
            <a:off x="3319222" y="2086369"/>
            <a:ext cx="1645920" cy="931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3A8749C-8724-4709-A9D7-A9A4D79E1A12}"/>
              </a:ext>
            </a:extLst>
          </p:cNvPr>
          <p:cNvSpPr/>
          <p:nvPr/>
        </p:nvSpPr>
        <p:spPr>
          <a:xfrm>
            <a:off x="5038854" y="2085433"/>
            <a:ext cx="1965284" cy="931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799D0CD-A632-4EE4-9D9F-9F5B357E55CF}"/>
              </a:ext>
            </a:extLst>
          </p:cNvPr>
          <p:cNvSpPr/>
          <p:nvPr/>
        </p:nvSpPr>
        <p:spPr>
          <a:xfrm>
            <a:off x="7161118" y="2085432"/>
            <a:ext cx="1965284" cy="931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B9876272-FF38-4648-97AB-E89BA7AE432D}"/>
              </a:ext>
            </a:extLst>
          </p:cNvPr>
          <p:cNvSpPr/>
          <p:nvPr/>
        </p:nvSpPr>
        <p:spPr>
          <a:xfrm>
            <a:off x="9435660" y="2085432"/>
            <a:ext cx="1645920" cy="877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1251120" y="2204249"/>
            <a:ext cx="2062527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1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Primera infancia, prioridad para el desarrollo del Eje Cafetero.</a:t>
            </a:r>
            <a:endParaRPr lang="es-CO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5380E17-F25A-4EAD-8A84-F0580009628D}"/>
              </a:ext>
            </a:extLst>
          </p:cNvPr>
          <p:cNvSpPr txBox="1"/>
          <p:nvPr/>
        </p:nvSpPr>
        <p:spPr>
          <a:xfrm>
            <a:off x="3328996" y="2204249"/>
            <a:ext cx="1630564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2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Eje Cafetero Multilingüe y competitivo.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BC9CE1B-6269-4998-B7E4-7A027B76FA73}"/>
              </a:ext>
            </a:extLst>
          </p:cNvPr>
          <p:cNvSpPr txBox="1"/>
          <p:nvPr/>
        </p:nvSpPr>
        <p:spPr>
          <a:xfrm>
            <a:off x="5006555" y="2204249"/>
            <a:ext cx="2021911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superior de calidad y pertinente para estudiantes de básica y media.</a:t>
            </a:r>
            <a:endParaRPr lang="en-US" sz="1400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A430F5A2-A90F-4419-AA74-7CBC60F641EC}"/>
              </a:ext>
            </a:extLst>
          </p:cNvPr>
          <p:cNvSpPr txBox="1"/>
          <p:nvPr/>
        </p:nvSpPr>
        <p:spPr>
          <a:xfrm>
            <a:off x="7185446" y="2173148"/>
            <a:ext cx="2190520" cy="13705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4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La escuela como centro de la convivencia para la construcción de una cultura ciudadana y de paz territorial para la vida en el Eje Cafetero.</a:t>
            </a:r>
            <a:endParaRPr lang="en-US" sz="1400" cap="all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15FF722-0E91-44EC-A575-FC2E73EEFE90}"/>
              </a:ext>
            </a:extLst>
          </p:cNvPr>
          <p:cNvSpPr txBox="1"/>
          <p:nvPr/>
        </p:nvSpPr>
        <p:spPr>
          <a:xfrm>
            <a:off x="9435660" y="2188280"/>
            <a:ext cx="2292051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5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La educación rural para fomentar el desarrollo integral  regional del Eje Cafetero y reducir brechas.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6A57BF13-353A-4B74-B6AE-D768003CCD5A}"/>
              </a:ext>
            </a:extLst>
          </p:cNvPr>
          <p:cNvSpPr txBox="1"/>
          <p:nvPr/>
        </p:nvSpPr>
        <p:spPr>
          <a:xfrm>
            <a:off x="1168524" y="4272627"/>
            <a:ext cx="1728516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6</a:t>
            </a:r>
            <a:r>
              <a:rPr lang="en-US" sz="3600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Educación para la sostenibilidad del Paisaje Cultural Cafetero Colombiano, </a:t>
            </a:r>
            <a:r>
              <a:rPr lang="es-ES" sz="1400" cap="all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PCCC</a:t>
            </a:r>
            <a:r>
              <a:rPr lang="es-ES" sz="1400" cap="all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.</a:t>
            </a:r>
            <a:endParaRPr lang="en-US" sz="14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EE3FB5D0-192E-4FD4-945E-34BC66B280E8}"/>
              </a:ext>
            </a:extLst>
          </p:cNvPr>
          <p:cNvSpPr txBox="1"/>
          <p:nvPr/>
        </p:nvSpPr>
        <p:spPr>
          <a:xfrm>
            <a:off x="3253953" y="4282154"/>
            <a:ext cx="1784902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7</a:t>
            </a:r>
            <a:r>
              <a:rPr lang="en-US" sz="3600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AMBIENTES ESCOLARES, INNOVACIÓN PEDAGÓGICA Y DESARROLLO TECNOLÓGICO.</a:t>
            </a:r>
            <a:endParaRPr lang="en-US" sz="14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F9E99DAF-B131-4743-8E87-F07A0B2BDCAE}"/>
              </a:ext>
            </a:extLst>
          </p:cNvPr>
          <p:cNvSpPr txBox="1"/>
          <p:nvPr/>
        </p:nvSpPr>
        <p:spPr>
          <a:xfrm>
            <a:off x="5040364" y="4282154"/>
            <a:ext cx="1645920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8</a:t>
            </a:r>
            <a:r>
              <a:rPr lang="en-US" sz="3600" dirty="0">
                <a:solidFill>
                  <a:schemeClr val="accent4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EN Y PARA LA DIVERSIDAD: CONSTRUYENDO ESPACIOS DE RESPETO Y EQUIDAD.</a:t>
            </a:r>
            <a:endParaRPr lang="en-US" sz="1400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AA397371-729B-4436-9B0C-B75096935D65}"/>
              </a:ext>
            </a:extLst>
          </p:cNvPr>
          <p:cNvSpPr txBox="1"/>
          <p:nvPr/>
        </p:nvSpPr>
        <p:spPr>
          <a:xfrm>
            <a:off x="7183863" y="4267398"/>
            <a:ext cx="1660143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Calibri" panose="020F0502020204030204" pitchFamily="34" charset="0"/>
                <a:cs typeface="Helvetica Neue"/>
              </a:rPr>
              <a:t>9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FORTALECIMIENTO DEL TALENTO HUMANO COMO UN APORTE AL QUEHACER PEDAGÓGICO. </a:t>
            </a:r>
            <a:endParaRPr lang="en-US" sz="1400" cap="all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30457982-830E-4CF6-8273-C1D1E8AAC7EA}"/>
              </a:ext>
            </a:extLst>
          </p:cNvPr>
          <p:cNvSpPr txBox="1"/>
          <p:nvPr/>
        </p:nvSpPr>
        <p:spPr>
          <a:xfrm>
            <a:off x="9375966" y="4282154"/>
            <a:ext cx="1647510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Helvetica Neue"/>
              </a:rPr>
              <a:t>10</a:t>
            </a:r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PLANEACIÓN Y ARTICULACIÓN REGIONAL E INSTITUCIONAL.</a:t>
            </a:r>
            <a:endParaRPr lang="en-US" sz="1400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C03FE4F7-AD30-4CF7-8292-F6D2E37AED39}"/>
              </a:ext>
            </a:extLst>
          </p:cNvPr>
          <p:cNvSpPr/>
          <p:nvPr/>
        </p:nvSpPr>
        <p:spPr>
          <a:xfrm>
            <a:off x="1251128" y="4148298"/>
            <a:ext cx="1862342" cy="1028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0A2D066B-013D-40D7-AF71-7FE840C107D4}"/>
              </a:ext>
            </a:extLst>
          </p:cNvPr>
          <p:cNvSpPr/>
          <p:nvPr/>
        </p:nvSpPr>
        <p:spPr>
          <a:xfrm>
            <a:off x="3261578" y="4143075"/>
            <a:ext cx="1645920" cy="10804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8CE3B94F-36F2-4B49-9985-04000A324753}"/>
              </a:ext>
            </a:extLst>
          </p:cNvPr>
          <p:cNvSpPr/>
          <p:nvPr/>
        </p:nvSpPr>
        <p:spPr>
          <a:xfrm>
            <a:off x="5040372" y="4144584"/>
            <a:ext cx="1963766" cy="10503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0AFD8060-D08D-41C8-B1F2-7F7E2553654E}"/>
              </a:ext>
            </a:extLst>
          </p:cNvPr>
          <p:cNvSpPr/>
          <p:nvPr/>
        </p:nvSpPr>
        <p:spPr>
          <a:xfrm>
            <a:off x="7183863" y="4146795"/>
            <a:ext cx="1963766" cy="10281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51192B79-1FC3-402A-87B8-4774DAAAECA0}"/>
              </a:ext>
            </a:extLst>
          </p:cNvPr>
          <p:cNvSpPr/>
          <p:nvPr/>
        </p:nvSpPr>
        <p:spPr>
          <a:xfrm>
            <a:off x="9375966" y="4141566"/>
            <a:ext cx="1645920" cy="1080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1853016" y="1173066"/>
            <a:ext cx="8485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PROGRAMAS EDUCATIVOS ESTRATÉGICOS REGIONALES: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372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11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6A57BF13-353A-4B74-B6AE-D768003CCD5A}"/>
              </a:ext>
            </a:extLst>
          </p:cNvPr>
          <p:cNvSpPr txBox="1"/>
          <p:nvPr/>
        </p:nvSpPr>
        <p:spPr>
          <a:xfrm>
            <a:off x="3124323" y="3040727"/>
            <a:ext cx="3057657" cy="220754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6</a:t>
            </a:r>
            <a:r>
              <a:rPr lang="en-US" sz="3600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Educación para la sostenibilidad del Paisaje Cultural Cafetero Colombiano, </a:t>
            </a:r>
            <a:r>
              <a:rPr lang="es-ES" sz="1400" cap="all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PCCC</a:t>
            </a:r>
            <a:r>
              <a:rPr lang="es-ES" sz="1400" cap="all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.</a:t>
            </a:r>
            <a:endParaRPr lang="en-US" sz="14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EE3FB5D0-192E-4FD4-945E-34BC66B280E8}"/>
              </a:ext>
            </a:extLst>
          </p:cNvPr>
          <p:cNvSpPr txBox="1"/>
          <p:nvPr/>
        </p:nvSpPr>
        <p:spPr>
          <a:xfrm>
            <a:off x="6181980" y="3074807"/>
            <a:ext cx="3157401" cy="220754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7</a:t>
            </a:r>
            <a:r>
              <a:rPr lang="en-US" sz="3600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5"/>
                </a:solidFill>
                <a:latin typeface="Calibri" panose="020F0502020204030204" pitchFamily="34" charset="0"/>
                <a:cs typeface="Helvetica Neue"/>
              </a:rPr>
              <a:t>AMBIENTES ESCOLARES, INNOVACIÓN PEDAGÓGICA Y DESARROLLO TECNOLÓGICO.</a:t>
            </a:r>
            <a:endParaRPr lang="en-US" sz="14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C03FE4F7-AD30-4CF7-8292-F6D2E37AED39}"/>
              </a:ext>
            </a:extLst>
          </p:cNvPr>
          <p:cNvSpPr/>
          <p:nvPr/>
        </p:nvSpPr>
        <p:spPr>
          <a:xfrm>
            <a:off x="3206928" y="2916398"/>
            <a:ext cx="3294388" cy="14253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0A2D066B-013D-40D7-AF71-7FE840C107D4}"/>
              </a:ext>
            </a:extLst>
          </p:cNvPr>
          <p:cNvSpPr/>
          <p:nvPr/>
        </p:nvSpPr>
        <p:spPr>
          <a:xfrm>
            <a:off x="6181980" y="2925022"/>
            <a:ext cx="2911549" cy="14978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5044468" y="1173066"/>
            <a:ext cx="2103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SED CALDAS: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38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12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F90892E-D244-4553-80FF-DBC498D267A5}"/>
              </a:ext>
            </a:extLst>
          </p:cNvPr>
          <p:cNvSpPr/>
          <p:nvPr/>
        </p:nvSpPr>
        <p:spPr>
          <a:xfrm>
            <a:off x="4459208" y="2429559"/>
            <a:ext cx="3520198" cy="15474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4518902" y="2547149"/>
            <a:ext cx="3520198" cy="227885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1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20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Primera infancia, prioridad para el desarrollo del Eje Cafetero.</a:t>
            </a:r>
            <a:endParaRPr lang="es-CO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4954508" y="1173066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SEM PEREIRA: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1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13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B605F60-45CC-4373-862D-16DCDB22BBFA}"/>
              </a:ext>
            </a:extLst>
          </p:cNvPr>
          <p:cNvSpPr/>
          <p:nvPr/>
        </p:nvSpPr>
        <p:spPr>
          <a:xfrm>
            <a:off x="4513022" y="2175269"/>
            <a:ext cx="3728894" cy="1826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5380E17-F25A-4EAD-8A84-F0580009628D}"/>
              </a:ext>
            </a:extLst>
          </p:cNvPr>
          <p:cNvSpPr txBox="1"/>
          <p:nvPr/>
        </p:nvSpPr>
        <p:spPr>
          <a:xfrm>
            <a:off x="4522796" y="2293149"/>
            <a:ext cx="3694104" cy="267255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2</a:t>
            </a:r>
            <a:r>
              <a:rPr lang="en-US" sz="4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2000" cap="all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Eje Cafetero Multilingüe y competitivo.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4938477" y="1173066"/>
            <a:ext cx="2315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SED QUINDÍO: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12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14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3A8749C-8724-4709-A9D7-A9A4D79E1A12}"/>
              </a:ext>
            </a:extLst>
          </p:cNvPr>
          <p:cNvSpPr/>
          <p:nvPr/>
        </p:nvSpPr>
        <p:spPr>
          <a:xfrm>
            <a:off x="5038854" y="2085433"/>
            <a:ext cx="1965284" cy="931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BC9CE1B-6269-4998-B7E4-7A027B76FA73}"/>
              </a:ext>
            </a:extLst>
          </p:cNvPr>
          <p:cNvSpPr txBox="1"/>
          <p:nvPr/>
        </p:nvSpPr>
        <p:spPr>
          <a:xfrm>
            <a:off x="5006555" y="2204249"/>
            <a:ext cx="2021911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superior de calidad y pertinente para estudiantes de básica y media.</a:t>
            </a:r>
            <a:endParaRPr lang="en-US" sz="1400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F9E99DAF-B131-4743-8E87-F07A0B2BDCAE}"/>
              </a:ext>
            </a:extLst>
          </p:cNvPr>
          <p:cNvSpPr txBox="1"/>
          <p:nvPr/>
        </p:nvSpPr>
        <p:spPr>
          <a:xfrm>
            <a:off x="5040364" y="4282154"/>
            <a:ext cx="1645920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8</a:t>
            </a:r>
            <a:r>
              <a:rPr lang="en-US" sz="3600" dirty="0">
                <a:solidFill>
                  <a:schemeClr val="accent4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EN Y PARA LA DIVERSIDAD: CONSTRUYENDO ESPACIOS DE RESPETO Y EQUIDAD.</a:t>
            </a:r>
            <a:endParaRPr lang="en-US" sz="1400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8CE3B94F-36F2-4B49-9985-04000A324753}"/>
              </a:ext>
            </a:extLst>
          </p:cNvPr>
          <p:cNvSpPr/>
          <p:nvPr/>
        </p:nvSpPr>
        <p:spPr>
          <a:xfrm>
            <a:off x="5040372" y="4144584"/>
            <a:ext cx="1963766" cy="10503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4710627" y="1173066"/>
            <a:ext cx="2770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SEM MANIZALES: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1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15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799D0CD-A632-4EE4-9D9F-9F5B357E55CF}"/>
              </a:ext>
            </a:extLst>
          </p:cNvPr>
          <p:cNvSpPr/>
          <p:nvPr/>
        </p:nvSpPr>
        <p:spPr>
          <a:xfrm>
            <a:off x="4671918" y="2377532"/>
            <a:ext cx="3363744" cy="17077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A430F5A2-A90F-4419-AA74-7CBC60F641EC}"/>
              </a:ext>
            </a:extLst>
          </p:cNvPr>
          <p:cNvSpPr txBox="1"/>
          <p:nvPr/>
        </p:nvSpPr>
        <p:spPr>
          <a:xfrm>
            <a:off x="4696246" y="2465248"/>
            <a:ext cx="3749254" cy="251315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Helvetica Neue"/>
              </a:rPr>
              <a:t>4</a:t>
            </a: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600" cap="all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Helvetica Neue"/>
              </a:rPr>
              <a:t>La escuela como centro de la convivencia para la construcción de una cultura ciudadana y de paz territorial para la vida en el Eje Cafetero.</a:t>
            </a:r>
            <a:endParaRPr lang="en-US" sz="1600" cap="all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4853519" y="1173066"/>
            <a:ext cx="2484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SEM ARMENIA: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015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16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B9876272-FF38-4648-97AB-E89BA7AE432D}"/>
              </a:ext>
            </a:extLst>
          </p:cNvPr>
          <p:cNvSpPr/>
          <p:nvPr/>
        </p:nvSpPr>
        <p:spPr>
          <a:xfrm>
            <a:off x="4842649" y="1894932"/>
            <a:ext cx="1645920" cy="877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15FF722-0E91-44EC-A575-FC2E73EEFE90}"/>
              </a:ext>
            </a:extLst>
          </p:cNvPr>
          <p:cNvSpPr txBox="1"/>
          <p:nvPr/>
        </p:nvSpPr>
        <p:spPr>
          <a:xfrm>
            <a:off x="4842649" y="1997780"/>
            <a:ext cx="2292051" cy="136296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5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La educación rural para fomentar el desarrollo integral  regional del Eje Cafetero y reducir brechas.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30457982-830E-4CF6-8273-C1D1E8AAC7EA}"/>
              </a:ext>
            </a:extLst>
          </p:cNvPr>
          <p:cNvSpPr txBox="1"/>
          <p:nvPr/>
        </p:nvSpPr>
        <p:spPr>
          <a:xfrm>
            <a:off x="4782955" y="4091654"/>
            <a:ext cx="1647510" cy="159242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cs typeface="Helvetica Neue"/>
              </a:rPr>
              <a:t>10</a:t>
            </a:r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sz="14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PLANEACIÓN Y ARTICULACIÓN REGIONAL E INSTITUCIONAL.</a:t>
            </a:r>
            <a:endParaRPr lang="en-US" sz="1400" cap="all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51192B79-1FC3-402A-87B8-4774DAAAECA0}"/>
              </a:ext>
            </a:extLst>
          </p:cNvPr>
          <p:cNvSpPr/>
          <p:nvPr/>
        </p:nvSpPr>
        <p:spPr>
          <a:xfrm>
            <a:off x="4782955" y="3951066"/>
            <a:ext cx="1645920" cy="1080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4782955" y="1173066"/>
            <a:ext cx="2626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/>
              <a:t>SED RISARALDA</a:t>
            </a:r>
            <a:r>
              <a:rPr lang="es-ES" sz="2800" b="1" dirty="0" smtClean="0">
                <a:solidFill>
                  <a:schemeClr val="tx1"/>
                </a:solidFill>
              </a:rPr>
              <a:t>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62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17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AA397371-729B-4436-9B0C-B75096935D65}"/>
              </a:ext>
            </a:extLst>
          </p:cNvPr>
          <p:cNvSpPr txBox="1"/>
          <p:nvPr/>
        </p:nvSpPr>
        <p:spPr>
          <a:xfrm>
            <a:off x="4559933" y="2531362"/>
            <a:ext cx="3033563" cy="265023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4400" b="1" dirty="0">
                <a:solidFill>
                  <a:schemeClr val="accent3"/>
                </a:solidFill>
                <a:latin typeface="Calibri" panose="020F0502020204030204" pitchFamily="34" charset="0"/>
                <a:cs typeface="Helvetica Neue"/>
              </a:rPr>
              <a:t>9</a:t>
            </a:r>
            <a:r>
              <a:rPr lang="en-US" sz="4400" dirty="0">
                <a:solidFill>
                  <a:schemeClr val="accent3"/>
                </a:solidFill>
                <a:latin typeface="Calibri" panose="020F0502020204030204" pitchFamily="34" charset="0"/>
                <a:cs typeface="Helvetica Neue"/>
              </a:rPr>
              <a:t> </a:t>
            </a:r>
          </a:p>
          <a:p>
            <a:r>
              <a:rPr lang="es-ES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FORTALECIMIENTO DEL TALENTO HUMANO COMO UN APORTE AL QUEHACER PEDAGÓGICO. </a:t>
            </a:r>
            <a:endParaRPr lang="en-US" cap="all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0AFD8060-D08D-41C8-B1F2-7F7E2553654E}"/>
              </a:ext>
            </a:extLst>
          </p:cNvPr>
          <p:cNvSpPr/>
          <p:nvPr/>
        </p:nvSpPr>
        <p:spPr>
          <a:xfrm>
            <a:off x="4559933" y="2410760"/>
            <a:ext cx="3588370" cy="17112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2980575" y="1173066"/>
            <a:ext cx="6230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SED RISARALDA – SEM DOSQUEBRADAS: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743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814796" y="1073327"/>
            <a:ext cx="477812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625800" y="2114567"/>
            <a:ext cx="293946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43773" y="3441843"/>
            <a:ext cx="126362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625806" y="4657190"/>
            <a:ext cx="293941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14794" y="5829641"/>
            <a:ext cx="478642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10881634" y="1159763"/>
            <a:ext cx="477597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 flipH="1">
            <a:off x="10254779" y="2201003"/>
            <a:ext cx="293813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10104458" y="3528279"/>
            <a:ext cx="126305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flipH="1">
            <a:off x="10254777" y="4743626"/>
            <a:ext cx="293808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flipH="1">
            <a:off x="10880806" y="5916077"/>
            <a:ext cx="478426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 rot="16200000">
            <a:off x="-1743016" y="2973549"/>
            <a:ext cx="4583652" cy="9941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50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6" name="Oval 5"/>
          <p:cNvSpPr/>
          <p:nvPr/>
        </p:nvSpPr>
        <p:spPr>
          <a:xfrm>
            <a:off x="936008" y="1288816"/>
            <a:ext cx="1026114" cy="10261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1449065" y="2522243"/>
            <a:ext cx="1026114" cy="10261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>
          <a:xfrm>
            <a:off x="1449065" y="3755671"/>
            <a:ext cx="1026114" cy="1026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>
          <a:xfrm>
            <a:off x="936008" y="4989097"/>
            <a:ext cx="1026114" cy="1026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TextBox 47"/>
          <p:cNvSpPr txBox="1"/>
          <p:nvPr/>
        </p:nvSpPr>
        <p:spPr>
          <a:xfrm>
            <a:off x="2083334" y="1632596"/>
            <a:ext cx="2246396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Actos Protocolarios</a:t>
            </a:r>
            <a:endParaRPr lang="en-US" sz="1350" b="1" cap="all" dirty="0">
              <a:solidFill>
                <a:schemeClr val="accent6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779" y="2710480"/>
            <a:ext cx="298885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Saludo gerente de la RAP </a:t>
            </a: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Luis Guillermo Agudelo.</a:t>
            </a:r>
            <a:endParaRPr lang="en-US" sz="1400" b="1" cap="all" dirty="0">
              <a:solidFill>
                <a:schemeClr val="accent5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17533" y="3725885"/>
            <a:ext cx="388331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Regional de Educación “Aprender a Desaprender 2019-2031”, Secretario de Educación Risaralda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Leonardo Gómez Franco.</a:t>
            </a:r>
          </a:p>
        </p:txBody>
      </p:sp>
      <p:sp>
        <p:nvSpPr>
          <p:cNvPr id="27" name="Oval 26"/>
          <p:cNvSpPr/>
          <p:nvPr/>
        </p:nvSpPr>
        <p:spPr>
          <a:xfrm flipH="1">
            <a:off x="10212423" y="1375252"/>
            <a:ext cx="1025651" cy="10261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27"/>
          <p:cNvSpPr/>
          <p:nvPr/>
        </p:nvSpPr>
        <p:spPr>
          <a:xfrm flipH="1">
            <a:off x="9699597" y="2608679"/>
            <a:ext cx="1025651" cy="10261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/>
          <p:cNvSpPr/>
          <p:nvPr/>
        </p:nvSpPr>
        <p:spPr>
          <a:xfrm flipH="1">
            <a:off x="9699597" y="3842107"/>
            <a:ext cx="1025651" cy="102611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 flipH="1">
            <a:off x="10212423" y="5075533"/>
            <a:ext cx="1025651" cy="1026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TextBox 37"/>
          <p:cNvSpPr txBox="1"/>
          <p:nvPr/>
        </p:nvSpPr>
        <p:spPr>
          <a:xfrm>
            <a:off x="6541208" y="1297499"/>
            <a:ext cx="356325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Regional, a cargo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Secretarios de Educación.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28559" y="5428735"/>
            <a:ext cx="205526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2913" indent="-442913"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Cierre y almuerzo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591" y="2822553"/>
            <a:ext cx="301740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de trabajo 2021, a cargo del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Equipo Regional de Planeación.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77779" y="4040482"/>
            <a:ext cx="295751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Firma protocolaria de acuerdo de voluntades instalación de las 10 mesas regionales, a cargo de la RAP.</a:t>
            </a:r>
          </a:p>
        </p:txBody>
      </p:sp>
      <p:sp>
        <p:nvSpPr>
          <p:cNvPr id="64" name="Oval 63"/>
          <p:cNvSpPr/>
          <p:nvPr/>
        </p:nvSpPr>
        <p:spPr>
          <a:xfrm>
            <a:off x="1064610" y="141741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577668" y="2655082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1577668" y="388003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7" name="Oval 66"/>
          <p:cNvSpPr/>
          <p:nvPr/>
        </p:nvSpPr>
        <p:spPr>
          <a:xfrm>
            <a:off x="1064610" y="5117700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8" name="Oval 67"/>
          <p:cNvSpPr/>
          <p:nvPr/>
        </p:nvSpPr>
        <p:spPr>
          <a:xfrm>
            <a:off x="9827966" y="2735503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9827967" y="397282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Oval 69"/>
          <p:cNvSpPr/>
          <p:nvPr/>
        </p:nvSpPr>
        <p:spPr>
          <a:xfrm>
            <a:off x="10340792" y="5204136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1" name="Oval 70"/>
          <p:cNvSpPr/>
          <p:nvPr/>
        </p:nvSpPr>
        <p:spPr>
          <a:xfrm>
            <a:off x="10337666" y="1503855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08178" y="5117700"/>
            <a:ext cx="402586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articulación del Plan Regional con los planes de desarrollo vigentes, a cargo de la RAP y su subgerente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Humberto Tobón.</a:t>
            </a:r>
          </a:p>
        </p:txBody>
      </p:sp>
    </p:spTree>
    <p:extLst>
      <p:ext uri="{BB962C8B-B14F-4D97-AF65-F5344CB8AC3E}">
        <p14:creationId xmlns:p14="http://schemas.microsoft.com/office/powerpoint/2010/main" val="277538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7" grpId="0" animBg="1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19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1EB67A-8D8F-4F9C-8A29-19120E838AC0}"/>
              </a:ext>
            </a:extLst>
          </p:cNvPr>
          <p:cNvSpPr txBox="1"/>
          <p:nvPr/>
        </p:nvSpPr>
        <p:spPr>
          <a:xfrm>
            <a:off x="3879688" y="1035086"/>
            <a:ext cx="4432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10 MESAS REGIONALES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47F2A61A-5EC7-44BA-A953-0A46D3D8CA98}"/>
              </a:ext>
            </a:extLst>
          </p:cNvPr>
          <p:cNvSpPr/>
          <p:nvPr/>
        </p:nvSpPr>
        <p:spPr>
          <a:xfrm>
            <a:off x="285183" y="1543296"/>
            <a:ext cx="1843107" cy="1090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96EE3A61-AA33-409E-BBD7-072A8EBB6EA8}"/>
              </a:ext>
            </a:extLst>
          </p:cNvPr>
          <p:cNvSpPr/>
          <p:nvPr/>
        </p:nvSpPr>
        <p:spPr>
          <a:xfrm>
            <a:off x="2401650" y="1564657"/>
            <a:ext cx="1883751" cy="877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818F08D7-3AE9-4860-8807-0909A0B91AAC}"/>
              </a:ext>
            </a:extLst>
          </p:cNvPr>
          <p:cNvSpPr/>
          <p:nvPr/>
        </p:nvSpPr>
        <p:spPr>
          <a:xfrm>
            <a:off x="4786319" y="1583993"/>
            <a:ext cx="1965284" cy="931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FC2AC5AA-0688-46B9-967B-609502B0B66C}"/>
              </a:ext>
            </a:extLst>
          </p:cNvPr>
          <p:cNvSpPr/>
          <p:nvPr/>
        </p:nvSpPr>
        <p:spPr>
          <a:xfrm>
            <a:off x="7226437" y="1558306"/>
            <a:ext cx="1965284" cy="931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C0B1E43E-78F7-4527-AC73-FFF3926F6794}"/>
              </a:ext>
            </a:extLst>
          </p:cNvPr>
          <p:cNvSpPr/>
          <p:nvPr/>
        </p:nvSpPr>
        <p:spPr>
          <a:xfrm>
            <a:off x="9500979" y="1558306"/>
            <a:ext cx="1645920" cy="877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57722311-1EB6-4899-B683-E3BAB4815EB0}"/>
              </a:ext>
            </a:extLst>
          </p:cNvPr>
          <p:cNvSpPr txBox="1"/>
          <p:nvPr/>
        </p:nvSpPr>
        <p:spPr>
          <a:xfrm>
            <a:off x="259755" y="1618699"/>
            <a:ext cx="2062528" cy="216238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1 </a:t>
            </a:r>
            <a:r>
              <a:rPr lang="es-ES" sz="16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Primera infancia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PEREIRA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Caldas: </a:t>
            </a:r>
            <a:r>
              <a:rPr lang="es-ES" sz="1100" dirty="0">
                <a:cs typeface="Arial" panose="020B0604020202020204" pitchFamily="34" charset="0"/>
              </a:rPr>
              <a:t>Sonia Aydee  Garzón.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Risaralda: </a:t>
            </a:r>
            <a:r>
              <a:rPr lang="es-ES" sz="1100" dirty="0">
                <a:cs typeface="Arial" panose="020B0604020202020204" pitchFamily="34" charset="0"/>
              </a:rPr>
              <a:t>Cielo Trinidad Medina.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Armenia: </a:t>
            </a:r>
            <a:r>
              <a:rPr lang="es-ES" sz="1100" dirty="0">
                <a:cs typeface="Arial" panose="020B0604020202020204" pitchFamily="34" charset="0"/>
              </a:rPr>
              <a:t>Luz Mary Bedoya - José Fernando Giraldo Valencia.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Manizales: </a:t>
            </a:r>
            <a:r>
              <a:rPr lang="es-ES" sz="1100" dirty="0">
                <a:cs typeface="Arial" panose="020B0604020202020204" pitchFamily="34" charset="0"/>
              </a:rPr>
              <a:t>Adriana Pérez.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Dosquebradas: </a:t>
            </a:r>
            <a:r>
              <a:rPr lang="es-ES" sz="1100" dirty="0">
                <a:cs typeface="Arial" panose="020B0604020202020204" pitchFamily="34" charset="0"/>
              </a:rPr>
              <a:t>Lucía Gómez C.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ES" sz="1400" dirty="0"/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20E14A8B-9EA4-4C37-8F74-AAF390F4F058}"/>
              </a:ext>
            </a:extLst>
          </p:cNvPr>
          <p:cNvSpPr txBox="1"/>
          <p:nvPr/>
        </p:nvSpPr>
        <p:spPr>
          <a:xfrm>
            <a:off x="2330973" y="1617091"/>
            <a:ext cx="2349895" cy="216238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2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ES" sz="1600" cap="all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MultilingüISMO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QUINDÍO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Caldas: </a:t>
            </a:r>
            <a:r>
              <a:rPr lang="es-ES" sz="1100" dirty="0">
                <a:cs typeface="Arial" panose="020B0604020202020204" pitchFamily="34" charset="0"/>
              </a:rPr>
              <a:t>Andrés Mauricio Franco.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Risaralda: </a:t>
            </a:r>
            <a:r>
              <a:rPr lang="es-ES" sz="1100" dirty="0">
                <a:cs typeface="Arial" panose="020B0604020202020204" pitchFamily="34" charset="0"/>
              </a:rPr>
              <a:t>Amanda Lucía López, Felipe </a:t>
            </a:r>
            <a:r>
              <a:rPr lang="es-ES" sz="1100" dirty="0" err="1">
                <a:cs typeface="Arial" panose="020B0604020202020204" pitchFamily="34" charset="0"/>
              </a:rPr>
              <a:t>Andres</a:t>
            </a:r>
            <a:r>
              <a:rPr lang="es-ES" sz="1100" dirty="0">
                <a:cs typeface="Arial" panose="020B0604020202020204" pitchFamily="34" charset="0"/>
              </a:rPr>
              <a:t> Sánchez.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Armenia: </a:t>
            </a:r>
            <a:r>
              <a:rPr lang="es-ES" sz="1100" dirty="0">
                <a:cs typeface="Arial" panose="020B0604020202020204" pitchFamily="34" charset="0"/>
              </a:rPr>
              <a:t>Luz Mary Bedoya - José Fernando Giraldo Valencia.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Manizales: </a:t>
            </a:r>
            <a:r>
              <a:rPr lang="es-ES" sz="1100" dirty="0">
                <a:cs typeface="Arial" panose="020B0604020202020204" pitchFamily="34" charset="0"/>
              </a:rPr>
              <a:t>Martha Lucía Jaramillo. </a:t>
            </a:r>
            <a:r>
              <a:rPr lang="es-ES" sz="1100" b="1" dirty="0">
                <a:cs typeface="Arial" panose="020B0604020202020204" pitchFamily="34" charset="0"/>
              </a:rPr>
              <a:t>Dosquebradas: </a:t>
            </a:r>
            <a:r>
              <a:rPr lang="es-ES" sz="1100" dirty="0">
                <a:cs typeface="Arial" panose="020B0604020202020204" pitchFamily="34" charset="0"/>
              </a:rPr>
              <a:t>Luz Amparo Hernández.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ES" sz="1100" dirty="0">
              <a:cs typeface="Arial" panose="020B0604020202020204" pitchFamily="34" charset="0"/>
            </a:endParaRPr>
          </a:p>
        </p:txBody>
      </p:sp>
      <p:sp>
        <p:nvSpPr>
          <p:cNvPr id="33" name="TextBox 8">
            <a:extLst>
              <a:ext uri="{FF2B5EF4-FFF2-40B4-BE49-F238E27FC236}">
                <a16:creationId xmlns:a16="http://schemas.microsoft.com/office/drawing/2014/main" id="{0A207FA5-193C-4B14-B953-D354F73BF370}"/>
              </a:ext>
            </a:extLst>
          </p:cNvPr>
          <p:cNvSpPr txBox="1"/>
          <p:nvPr/>
        </p:nvSpPr>
        <p:spPr>
          <a:xfrm>
            <a:off x="4689558" y="1590145"/>
            <a:ext cx="2378144" cy="221789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ES" sz="16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superior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MANIZALES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Martha Gloria Peláez.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 err="1">
                <a:cs typeface="Arial" panose="020B0604020202020204" pitchFamily="34" charset="0"/>
              </a:rPr>
              <a:t>Hilduara</a:t>
            </a:r>
            <a:r>
              <a:rPr lang="es-CO" sz="1100" dirty="0">
                <a:cs typeface="Arial" panose="020B0604020202020204" pitchFamily="34" charset="0"/>
              </a:rPr>
              <a:t> Ospina, </a:t>
            </a:r>
            <a:r>
              <a:rPr lang="es-CO" sz="1100" dirty="0" err="1">
                <a:cs typeface="Arial" panose="020B0604020202020204" pitchFamily="34" charset="0"/>
              </a:rPr>
              <a:t>Maria</a:t>
            </a:r>
            <a:r>
              <a:rPr lang="es-CO" sz="1100" dirty="0">
                <a:cs typeface="Arial" panose="020B0604020202020204" pitchFamily="34" charset="0"/>
              </a:rPr>
              <a:t> Cristina Osorio.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Esperanza Gaviria Ospina - Víctor </a:t>
            </a:r>
            <a:r>
              <a:rPr lang="es-CO" sz="1100" dirty="0" err="1">
                <a:cs typeface="Arial" panose="020B0604020202020204" pitchFamily="34" charset="0"/>
              </a:rPr>
              <a:t>Jerley</a:t>
            </a:r>
            <a:r>
              <a:rPr lang="es-CO" sz="1100" dirty="0">
                <a:cs typeface="Arial" panose="020B0604020202020204" pitchFamily="34" charset="0"/>
              </a:rPr>
              <a:t> Castaño Sánchez.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Dosquebradas: </a:t>
            </a:r>
            <a:r>
              <a:rPr lang="es-CO" sz="1100" dirty="0">
                <a:cs typeface="Arial" panose="020B0604020202020204" pitchFamily="34" charset="0"/>
              </a:rPr>
              <a:t>Luz Amparo Hernández.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B7A7CFF2-373E-40AA-80B0-6A031B19A020}"/>
              </a:ext>
            </a:extLst>
          </p:cNvPr>
          <p:cNvSpPr txBox="1"/>
          <p:nvPr/>
        </p:nvSpPr>
        <p:spPr>
          <a:xfrm>
            <a:off x="7270385" y="1564458"/>
            <a:ext cx="2190520" cy="224554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4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ES" sz="1600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convivencia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ARMENIA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Sandra Rendón Arboleda.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Felipe A. Sánchez </a:t>
            </a:r>
            <a:r>
              <a:rPr lang="es-CO" sz="1100" dirty="0" err="1">
                <a:cs typeface="Arial" panose="020B0604020202020204" pitchFamily="34" charset="0"/>
              </a:rPr>
              <a:t>Orozco.Alexander</a:t>
            </a:r>
            <a:r>
              <a:rPr lang="es-CO" sz="1100" dirty="0">
                <a:cs typeface="Arial" panose="020B0604020202020204" pitchFamily="34" charset="0"/>
              </a:rPr>
              <a:t> Londoño.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 - José Fernando Giraldo Valencia.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Martha Salazar Naranjo.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Dosquebradas: </a:t>
            </a:r>
            <a:r>
              <a:rPr lang="es-CO" sz="1100" dirty="0">
                <a:cs typeface="Arial" panose="020B0604020202020204" pitchFamily="34" charset="0"/>
              </a:rPr>
              <a:t>Claudia P. Muñoz.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1C75A669-6E54-4A93-BBF2-8DD3D87B8151}"/>
              </a:ext>
            </a:extLst>
          </p:cNvPr>
          <p:cNvSpPr txBox="1"/>
          <p:nvPr/>
        </p:nvSpPr>
        <p:spPr>
          <a:xfrm>
            <a:off x="9500979" y="1547631"/>
            <a:ext cx="2536475" cy="226236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5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ES" sz="16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educación rural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RISARALDA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Diego Castaño - </a:t>
            </a:r>
            <a:r>
              <a:rPr lang="es-CO" sz="1100" dirty="0" err="1">
                <a:cs typeface="Arial" panose="020B0604020202020204" pitchFamily="34" charset="0"/>
              </a:rPr>
              <a:t>Maryud</a:t>
            </a:r>
            <a:r>
              <a:rPr lang="es-CO" sz="1100" dirty="0">
                <a:cs typeface="Arial" panose="020B0604020202020204" pitchFamily="34" charset="0"/>
              </a:rPr>
              <a:t> Restrepo. </a:t>
            </a:r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Carlos Iván </a:t>
            </a:r>
            <a:r>
              <a:rPr lang="es-CO" sz="1100" dirty="0" err="1">
                <a:cs typeface="Arial" panose="020B0604020202020204" pitchFamily="34" charset="0"/>
              </a:rPr>
              <a:t>Betancurth</a:t>
            </a:r>
            <a:r>
              <a:rPr lang="es-CO" sz="1100" dirty="0">
                <a:cs typeface="Arial" panose="020B0604020202020204" pitchFamily="34" charset="0"/>
              </a:rPr>
              <a:t>,  </a:t>
            </a:r>
            <a:r>
              <a:rPr lang="es-CO" sz="1100">
                <a:cs typeface="Arial" panose="020B0604020202020204" pitchFamily="34" charset="0"/>
              </a:rPr>
              <a:t>Carlos Guerrero , Alexander </a:t>
            </a:r>
            <a:r>
              <a:rPr lang="es-CO" sz="1100" dirty="0" err="1">
                <a:cs typeface="Arial" panose="020B0604020202020204" pitchFamily="34" charset="0"/>
              </a:rPr>
              <a:t>Calderon</a:t>
            </a:r>
            <a:r>
              <a:rPr lang="es-CO" sz="1100" dirty="0">
                <a:cs typeface="Arial" panose="020B0604020202020204" pitchFamily="34" charset="0"/>
              </a:rPr>
              <a:t> B.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 - José Fernando Giraldo Valencia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Víctor </a:t>
            </a:r>
            <a:r>
              <a:rPr lang="es-CO" sz="1100" dirty="0" err="1">
                <a:cs typeface="Arial" panose="020B0604020202020204" pitchFamily="34" charset="0"/>
              </a:rPr>
              <a:t>Jerley</a:t>
            </a:r>
            <a:r>
              <a:rPr lang="es-CO" sz="1100" dirty="0">
                <a:cs typeface="Arial" panose="020B0604020202020204" pitchFamily="34" charset="0"/>
              </a:rPr>
              <a:t> Castaño Sánchez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Dosquebradas: </a:t>
            </a:r>
            <a:r>
              <a:rPr lang="es-CO" sz="1100" dirty="0">
                <a:cs typeface="Arial" panose="020B0604020202020204" pitchFamily="34" charset="0"/>
              </a:rPr>
              <a:t>Gustavo Vergara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881C9CC8-1106-4D9C-92E9-D619921E8153}"/>
              </a:ext>
            </a:extLst>
          </p:cNvPr>
          <p:cNvSpPr/>
          <p:nvPr/>
        </p:nvSpPr>
        <p:spPr>
          <a:xfrm>
            <a:off x="285184" y="3932500"/>
            <a:ext cx="2062527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06EF1FAC-3FAB-4649-B7C5-3A7AC4155765}"/>
              </a:ext>
            </a:extLst>
          </p:cNvPr>
          <p:cNvSpPr/>
          <p:nvPr/>
        </p:nvSpPr>
        <p:spPr>
          <a:xfrm>
            <a:off x="2578888" y="3930984"/>
            <a:ext cx="2039404" cy="877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DEC19650-0260-4F0D-A3C8-7B080C8AA3E1}"/>
              </a:ext>
            </a:extLst>
          </p:cNvPr>
          <p:cNvSpPr/>
          <p:nvPr/>
        </p:nvSpPr>
        <p:spPr>
          <a:xfrm>
            <a:off x="5025902" y="3926862"/>
            <a:ext cx="1965284" cy="931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E5C7C1FF-559A-4C2E-B772-DC77FE4BA4D4}"/>
              </a:ext>
            </a:extLst>
          </p:cNvPr>
          <p:cNvSpPr/>
          <p:nvPr/>
        </p:nvSpPr>
        <p:spPr>
          <a:xfrm>
            <a:off x="7415204" y="3930983"/>
            <a:ext cx="1965284" cy="931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0" name="Rectangle 5">
            <a:extLst>
              <a:ext uri="{FF2B5EF4-FFF2-40B4-BE49-F238E27FC236}">
                <a16:creationId xmlns:a16="http://schemas.microsoft.com/office/drawing/2014/main" id="{B33331AA-32AE-46B4-A4E9-AC1BC1F3E85D}"/>
              </a:ext>
            </a:extLst>
          </p:cNvPr>
          <p:cNvSpPr/>
          <p:nvPr/>
        </p:nvSpPr>
        <p:spPr>
          <a:xfrm>
            <a:off x="9750543" y="3930984"/>
            <a:ext cx="1645920" cy="877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EFFB03CD-691C-4CEF-BECA-51C083788033}"/>
              </a:ext>
            </a:extLst>
          </p:cNvPr>
          <p:cNvSpPr txBox="1"/>
          <p:nvPr/>
        </p:nvSpPr>
        <p:spPr>
          <a:xfrm>
            <a:off x="175428" y="4070677"/>
            <a:ext cx="2282038" cy="231102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6</a:t>
            </a:r>
            <a:r>
              <a:rPr lang="es-ES" sz="1400" cap="all" dirty="0">
                <a:solidFill>
                  <a:schemeClr val="accent6"/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ES" sz="1600" cap="all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Pccc</a:t>
            </a:r>
            <a:r>
              <a:rPr lang="es-ES" sz="1600" cap="all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– ed. ambiental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CALDAS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Alejandro Bartolo - Oscar Arango Gaviria, Martha Lucía Castaño.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</a:t>
            </a:r>
            <a:r>
              <a:rPr lang="es-CO" sz="1100" dirty="0">
                <a:cs typeface="Arial" panose="020B0604020202020204" pitchFamily="34" charset="0"/>
              </a:rPr>
              <a:t>: Luz Mary Bedoya.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Martha Lucia Medellín.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</a:t>
            </a:r>
            <a:r>
              <a:rPr lang="es-CO" sz="1100" dirty="0">
                <a:cs typeface="Arial" panose="020B0604020202020204" pitchFamily="34" charset="0"/>
              </a:rPr>
              <a:t>: Claudia P. Muñoz.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n-US" sz="1100" dirty="0">
              <a:cs typeface="Arial" panose="020B0604020202020204" pitchFamily="34" charset="0"/>
            </a:endParaRP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A96E73B3-2A13-4E5D-A846-87FEA76D51D3}"/>
              </a:ext>
            </a:extLst>
          </p:cNvPr>
          <p:cNvSpPr txBox="1"/>
          <p:nvPr/>
        </p:nvSpPr>
        <p:spPr>
          <a:xfrm>
            <a:off x="2524636" y="4025051"/>
            <a:ext cx="2307466" cy="235665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7</a:t>
            </a:r>
            <a:r>
              <a:rPr lang="es-ES" sz="1600" cap="all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Ambientes escolares</a:t>
            </a:r>
            <a:endParaRPr lang="es-ES" sz="1400" cap="all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600" b="1" dirty="0">
                <a:cs typeface="Arial" panose="020B0604020202020204" pitchFamily="34" charset="0"/>
              </a:rPr>
              <a:t>COORDINA: CALDAS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Jesús Antonio Valencia Álzate.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Carlos Alberto Rendón , </a:t>
            </a:r>
            <a:r>
              <a:rPr lang="es-CO" sz="1100" dirty="0" err="1">
                <a:cs typeface="Arial" panose="020B0604020202020204" pitchFamily="34" charset="0"/>
              </a:rPr>
              <a:t>Jemay</a:t>
            </a:r>
            <a:r>
              <a:rPr lang="es-CO" sz="1100" dirty="0">
                <a:cs typeface="Arial" panose="020B0604020202020204" pitchFamily="34" charset="0"/>
              </a:rPr>
              <a:t> Alexander López, Andrés Felipe Sánchez.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Bedoya. 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Jorge Mario Jaramillo. Castaño - Robinson Almanza Carvajal.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Dosquebradas:</a:t>
            </a:r>
            <a:r>
              <a:rPr lang="es-CO" sz="1100" dirty="0">
                <a:cs typeface="Arial" panose="020B0604020202020204" pitchFamily="34" charset="0"/>
              </a:rPr>
              <a:t> Amparo López Salazar.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675CAB2E-C444-47C9-BDA8-00A217F3F973}"/>
              </a:ext>
            </a:extLst>
          </p:cNvPr>
          <p:cNvSpPr txBox="1"/>
          <p:nvPr/>
        </p:nvSpPr>
        <p:spPr>
          <a:xfrm>
            <a:off x="4988347" y="3970484"/>
            <a:ext cx="2282038" cy="239874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8 </a:t>
            </a:r>
            <a:r>
              <a:rPr lang="es-ES" sz="1600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EDUCACIÓN EN Y PARA LA DIVERSIDAD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MANIZALES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María Elena </a:t>
            </a:r>
            <a:r>
              <a:rPr lang="es-CO" sz="1100" dirty="0" err="1">
                <a:cs typeface="Arial" panose="020B0604020202020204" pitchFamily="34" charset="0"/>
              </a:rPr>
              <a:t>Aranzazu</a:t>
            </a:r>
            <a:r>
              <a:rPr lang="es-CO" sz="1100" dirty="0">
                <a:cs typeface="Arial" panose="020B0604020202020204" pitchFamily="34" charset="0"/>
              </a:rPr>
              <a:t>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Carlos Iván </a:t>
            </a:r>
            <a:r>
              <a:rPr lang="es-CO" sz="1100" dirty="0" err="1">
                <a:cs typeface="Arial" panose="020B0604020202020204" pitchFamily="34" charset="0"/>
              </a:rPr>
              <a:t>Betancurth</a:t>
            </a:r>
            <a:r>
              <a:rPr lang="es-CO" sz="1100" dirty="0">
                <a:cs typeface="Arial" panose="020B0604020202020204" pitchFamily="34" charset="0"/>
              </a:rPr>
              <a:t>, Patricia Becerra Sierra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Luz Estella Gutiérrez - Luz Estella Montoya  - </a:t>
            </a:r>
            <a:r>
              <a:rPr lang="es-CO" sz="1100" dirty="0" err="1">
                <a:cs typeface="Arial" panose="020B0604020202020204" pitchFamily="34" charset="0"/>
              </a:rPr>
              <a:t>Sulay</a:t>
            </a:r>
            <a:r>
              <a:rPr lang="es-CO" sz="1100" dirty="0">
                <a:cs typeface="Arial" panose="020B0604020202020204" pitchFamily="34" charset="0"/>
              </a:rPr>
              <a:t> Echeverry.</a:t>
            </a:r>
            <a:endParaRPr lang="es-CO" sz="1100" b="1" dirty="0">
              <a:cs typeface="Arial" panose="020B0604020202020204" pitchFamily="34" charset="0"/>
            </a:endParaRPr>
          </a:p>
          <a:p>
            <a:r>
              <a:rPr lang="es-CO" sz="1100" b="1" dirty="0">
                <a:cs typeface="Arial" panose="020B0604020202020204" pitchFamily="34" charset="0"/>
              </a:rPr>
              <a:t>Dosquebradas:</a:t>
            </a:r>
            <a:r>
              <a:rPr lang="es-CO" sz="1100" dirty="0">
                <a:cs typeface="Arial" panose="020B0604020202020204" pitchFamily="34" charset="0"/>
              </a:rPr>
              <a:t> Hernán R. Alvear.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4D51CABA-5263-4E6F-BADC-3E91A0E335E0}"/>
              </a:ext>
            </a:extLst>
          </p:cNvPr>
          <p:cNvSpPr txBox="1"/>
          <p:nvPr/>
        </p:nvSpPr>
        <p:spPr>
          <a:xfrm>
            <a:off x="7320820" y="3977547"/>
            <a:ext cx="2536475" cy="239874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9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 </a:t>
            </a:r>
            <a:r>
              <a:rPr lang="es-CO" sz="1600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TALENTO</a:t>
            </a:r>
            <a:r>
              <a:rPr lang="en-US" sz="1600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HUMANO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RISARALDA Y DOSQUEBRADAS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>
                <a:cs typeface="Arial" panose="020B0604020202020204" pitchFamily="34" charset="0"/>
              </a:rPr>
              <a:t>Paola Aguirre.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Lina María Arias - </a:t>
            </a:r>
            <a:r>
              <a:rPr lang="es-CO" sz="1100" dirty="0" err="1">
                <a:cs typeface="Arial" panose="020B0604020202020204" pitchFamily="34" charset="0"/>
              </a:rPr>
              <a:t>Nixida</a:t>
            </a:r>
            <a:r>
              <a:rPr lang="es-CO" sz="1100" dirty="0">
                <a:cs typeface="Arial" panose="020B0604020202020204" pitchFamily="34" charset="0"/>
              </a:rPr>
              <a:t> </a:t>
            </a:r>
            <a:r>
              <a:rPr lang="es-CO" sz="1100" dirty="0" err="1">
                <a:cs typeface="Arial" panose="020B0604020202020204" pitchFamily="34" charset="0"/>
              </a:rPr>
              <a:t>Liliber</a:t>
            </a:r>
            <a:r>
              <a:rPr lang="es-CO" sz="1100" dirty="0">
                <a:cs typeface="Arial" panose="020B0604020202020204" pitchFamily="34" charset="0"/>
              </a:rPr>
              <a:t> Diaz </a:t>
            </a:r>
            <a:r>
              <a:rPr lang="es-CO" sz="1100" dirty="0" err="1">
                <a:cs typeface="Arial" panose="020B0604020202020204" pitchFamily="34" charset="0"/>
              </a:rPr>
              <a:t>Ramirez</a:t>
            </a:r>
            <a:r>
              <a:rPr lang="es-CO" sz="1100" dirty="0">
                <a:cs typeface="Arial" panose="020B0604020202020204" pitchFamily="34" charset="0"/>
              </a:rPr>
              <a:t>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Santiago Pineda - Luisa Urrea.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Dosquebradas: </a:t>
            </a:r>
            <a:r>
              <a:rPr lang="es-CO" sz="1100" dirty="0">
                <a:cs typeface="Arial" panose="020B0604020202020204" pitchFamily="34" charset="0"/>
              </a:rPr>
              <a:t>Irene Rojas </a:t>
            </a:r>
            <a:r>
              <a:rPr lang="es-CO" sz="1100" dirty="0" err="1">
                <a:cs typeface="Arial" panose="020B0604020202020204" pitchFamily="34" charset="0"/>
              </a:rPr>
              <a:t>Alvarez</a:t>
            </a:r>
            <a:endParaRPr lang="es-CO" sz="1100" dirty="0">
              <a:cs typeface="Arial" panose="020B0604020202020204" pitchFamily="34" charset="0"/>
            </a:endParaRPr>
          </a:p>
          <a:p>
            <a:r>
              <a:rPr lang="es-ES" sz="1100" b="1" dirty="0">
                <a:cs typeface="Arial" panose="020B0604020202020204" pitchFamily="34" charset="0"/>
              </a:rPr>
              <a:t>Pereira:</a:t>
            </a:r>
          </a:p>
          <a:p>
            <a:r>
              <a:rPr lang="es-ES" sz="1100" b="1" dirty="0">
                <a:cs typeface="Arial" panose="020B0604020202020204" pitchFamily="34" charset="0"/>
              </a:rPr>
              <a:t>Quindío:</a:t>
            </a:r>
          </a:p>
          <a:p>
            <a:endParaRPr lang="es-CO" sz="1100" dirty="0">
              <a:cs typeface="Arial" panose="020B0604020202020204" pitchFamily="34" charset="0"/>
            </a:endParaRPr>
          </a:p>
        </p:txBody>
      </p:sp>
      <p:sp>
        <p:nvSpPr>
          <p:cNvPr id="45" name="TextBox 10">
            <a:extLst>
              <a:ext uri="{FF2B5EF4-FFF2-40B4-BE49-F238E27FC236}">
                <a16:creationId xmlns:a16="http://schemas.microsoft.com/office/drawing/2014/main" id="{DF22B20A-4941-4CE9-BA86-161425AE6BE8}"/>
              </a:ext>
            </a:extLst>
          </p:cNvPr>
          <p:cNvSpPr txBox="1"/>
          <p:nvPr/>
        </p:nvSpPr>
        <p:spPr>
          <a:xfrm>
            <a:off x="9750543" y="4018700"/>
            <a:ext cx="2441457" cy="239874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10 </a:t>
            </a:r>
            <a:r>
              <a:rPr lang="es-CO" sz="16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ARTICULACIÓN</a:t>
            </a:r>
            <a:r>
              <a:rPr lang="en-US" sz="1600" cap="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REGIONAL </a:t>
            </a:r>
          </a:p>
          <a:p>
            <a:r>
              <a:rPr lang="es-ES" sz="1600" b="1" dirty="0">
                <a:cs typeface="Arial" panose="020B0604020202020204" pitchFamily="34" charset="0"/>
              </a:rPr>
              <a:t>COORDINA: RISARALDA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Caldas: </a:t>
            </a:r>
            <a:r>
              <a:rPr lang="es-CO" sz="1100" dirty="0" err="1">
                <a:cs typeface="Arial" panose="020B0604020202020204" pitchFamily="34" charset="0"/>
              </a:rPr>
              <a:t>Jesus</a:t>
            </a:r>
            <a:r>
              <a:rPr lang="es-CO" sz="1100" dirty="0">
                <a:cs typeface="Arial" panose="020B0604020202020204" pitchFamily="34" charset="0"/>
              </a:rPr>
              <a:t> Antonio Valencia.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Risaralda: </a:t>
            </a:r>
            <a:r>
              <a:rPr lang="es-CO" sz="1100" dirty="0">
                <a:cs typeface="Arial" panose="020B0604020202020204" pitchFamily="34" charset="0"/>
              </a:rPr>
              <a:t>Martha Lucía Castaño - 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Armenia: </a:t>
            </a:r>
            <a:r>
              <a:rPr lang="es-CO" sz="1100" dirty="0">
                <a:cs typeface="Arial" panose="020B0604020202020204" pitchFamily="34" charset="0"/>
              </a:rPr>
              <a:t>Luz Mary Bedoya, José Fernando Giraldo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Manizales: </a:t>
            </a:r>
            <a:r>
              <a:rPr lang="es-CO" sz="1100" dirty="0">
                <a:cs typeface="Arial" panose="020B0604020202020204" pitchFamily="34" charset="0"/>
              </a:rPr>
              <a:t> Luz </a:t>
            </a:r>
            <a:r>
              <a:rPr lang="es-CO" sz="1100" dirty="0" err="1">
                <a:cs typeface="Arial" panose="020B0604020202020204" pitchFamily="34" charset="0"/>
              </a:rPr>
              <a:t>Dary</a:t>
            </a:r>
            <a:r>
              <a:rPr lang="es-CO" sz="1100" dirty="0">
                <a:cs typeface="Arial" panose="020B0604020202020204" pitchFamily="34" charset="0"/>
              </a:rPr>
              <a:t> Calvo. </a:t>
            </a:r>
            <a:r>
              <a:rPr lang="es-CO" sz="1100" b="1" dirty="0">
                <a:cs typeface="Arial" panose="020B0604020202020204" pitchFamily="34" charset="0"/>
              </a:rPr>
              <a:t>Dosquebradas</a:t>
            </a:r>
            <a:r>
              <a:rPr lang="es-CO" sz="1100" dirty="0">
                <a:cs typeface="Arial" panose="020B0604020202020204" pitchFamily="34" charset="0"/>
              </a:rPr>
              <a:t>: Amparo López Salazar.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Quindío: </a:t>
            </a:r>
            <a:r>
              <a:rPr lang="es-CO" sz="1100" dirty="0">
                <a:cs typeface="Arial" panose="020B0604020202020204" pitchFamily="34" charset="0"/>
              </a:rPr>
              <a:t>Arles López.</a:t>
            </a:r>
          </a:p>
          <a:p>
            <a:r>
              <a:rPr lang="es-CO" sz="1100" b="1" dirty="0">
                <a:cs typeface="Arial" panose="020B0604020202020204" pitchFamily="34" charset="0"/>
              </a:rPr>
              <a:t>Pereira: </a:t>
            </a:r>
            <a:r>
              <a:rPr lang="es-CO" sz="1100" dirty="0">
                <a:cs typeface="Arial" panose="020B0604020202020204" pitchFamily="34" charset="0"/>
              </a:rPr>
              <a:t>Dora Elsy López.</a:t>
            </a:r>
          </a:p>
        </p:txBody>
      </p:sp>
    </p:spTree>
    <p:extLst>
      <p:ext uri="{BB962C8B-B14F-4D97-AF65-F5344CB8AC3E}">
        <p14:creationId xmlns:p14="http://schemas.microsoft.com/office/powerpoint/2010/main" val="380860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814796" y="1073327"/>
            <a:ext cx="477812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625800" y="2114567"/>
            <a:ext cx="293946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43773" y="3441843"/>
            <a:ext cx="126362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625806" y="4657190"/>
            <a:ext cx="293941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14794" y="5829641"/>
            <a:ext cx="478642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10881634" y="1159763"/>
            <a:ext cx="477597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 flipH="1">
            <a:off x="10254779" y="2201003"/>
            <a:ext cx="293813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10104458" y="3528279"/>
            <a:ext cx="126305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flipH="1">
            <a:off x="10254777" y="4743626"/>
            <a:ext cx="293808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flipH="1">
            <a:off x="10880806" y="5916077"/>
            <a:ext cx="478426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 rot="16200000">
            <a:off x="-1743016" y="2973549"/>
            <a:ext cx="4583652" cy="9941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50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6" name="Oval 5"/>
          <p:cNvSpPr/>
          <p:nvPr/>
        </p:nvSpPr>
        <p:spPr>
          <a:xfrm>
            <a:off x="936008" y="1288816"/>
            <a:ext cx="1026114" cy="10261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1449065" y="2522243"/>
            <a:ext cx="1026114" cy="10261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>
          <a:xfrm>
            <a:off x="1449065" y="3755671"/>
            <a:ext cx="1026114" cy="1026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>
          <a:xfrm>
            <a:off x="936008" y="4989097"/>
            <a:ext cx="1026114" cy="1026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TextBox 47"/>
          <p:cNvSpPr txBox="1"/>
          <p:nvPr/>
        </p:nvSpPr>
        <p:spPr>
          <a:xfrm>
            <a:off x="2083334" y="1632596"/>
            <a:ext cx="2246396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Actos Protocolarios</a:t>
            </a:r>
            <a:endParaRPr lang="en-US" sz="1350" b="1" cap="all" dirty="0">
              <a:solidFill>
                <a:schemeClr val="accent6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779" y="2710480"/>
            <a:ext cx="298885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Saludo gerente de la RAP </a:t>
            </a: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Luis Guillermo Agudelo.</a:t>
            </a:r>
            <a:endParaRPr lang="en-US" sz="1400" b="1" cap="all" dirty="0">
              <a:solidFill>
                <a:schemeClr val="accent5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17533" y="3725885"/>
            <a:ext cx="388331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Regional de Educación “Aprender a Desaprender 2019-2031”, Secretario de Educación Risaralda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Leonardo Gómez Franco.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070135" y="5204136"/>
            <a:ext cx="402586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articulación del Plan Regional con los planes de desarrollo vigentes, a cargo de la RAP y su subgerente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Humberto Tobón.</a:t>
            </a:r>
          </a:p>
        </p:txBody>
      </p:sp>
      <p:sp>
        <p:nvSpPr>
          <p:cNvPr id="27" name="Oval 26"/>
          <p:cNvSpPr/>
          <p:nvPr/>
        </p:nvSpPr>
        <p:spPr>
          <a:xfrm flipH="1">
            <a:off x="10212423" y="1375252"/>
            <a:ext cx="1025651" cy="10261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27"/>
          <p:cNvSpPr/>
          <p:nvPr/>
        </p:nvSpPr>
        <p:spPr>
          <a:xfrm flipH="1">
            <a:off x="9699597" y="2608679"/>
            <a:ext cx="1025651" cy="10261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/>
          <p:cNvSpPr/>
          <p:nvPr/>
        </p:nvSpPr>
        <p:spPr>
          <a:xfrm flipH="1">
            <a:off x="9699597" y="3842107"/>
            <a:ext cx="1025651" cy="102611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 flipH="1">
            <a:off x="10212423" y="5075533"/>
            <a:ext cx="1025651" cy="1026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TextBox 37"/>
          <p:cNvSpPr txBox="1"/>
          <p:nvPr/>
        </p:nvSpPr>
        <p:spPr>
          <a:xfrm>
            <a:off x="6541208" y="1297499"/>
            <a:ext cx="356325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Regional, a cargo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Secretarios de Educación.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28559" y="5428735"/>
            <a:ext cx="205526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2913" indent="-442913"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Cierre y almuerzo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591" y="2822553"/>
            <a:ext cx="301740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de trabajo 2021, a cargo del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Equipo Regional de Planeación.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77779" y="4040482"/>
            <a:ext cx="295751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Firma protocolaria de acuerdo de voluntades instalación de las 10 mesas regionales, a cargo de la RAP.</a:t>
            </a:r>
          </a:p>
        </p:txBody>
      </p:sp>
      <p:sp>
        <p:nvSpPr>
          <p:cNvPr id="64" name="Oval 63"/>
          <p:cNvSpPr/>
          <p:nvPr/>
        </p:nvSpPr>
        <p:spPr>
          <a:xfrm>
            <a:off x="1064610" y="141741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577668" y="2655082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1577668" y="388003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7" name="Oval 66"/>
          <p:cNvSpPr/>
          <p:nvPr/>
        </p:nvSpPr>
        <p:spPr>
          <a:xfrm>
            <a:off x="1064610" y="5117700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8" name="Oval 67"/>
          <p:cNvSpPr/>
          <p:nvPr/>
        </p:nvSpPr>
        <p:spPr>
          <a:xfrm>
            <a:off x="9827966" y="2735503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9827967" y="397282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Oval 69"/>
          <p:cNvSpPr/>
          <p:nvPr/>
        </p:nvSpPr>
        <p:spPr>
          <a:xfrm>
            <a:off x="10340792" y="5204136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1" name="Oval 70"/>
          <p:cNvSpPr/>
          <p:nvPr/>
        </p:nvSpPr>
        <p:spPr>
          <a:xfrm>
            <a:off x="10337666" y="1503855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59000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194435" y="1732375"/>
            <a:ext cx="3916102" cy="817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5" y="2109060"/>
            <a:ext cx="2307466" cy="1548540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1400" dirty="0"/>
          </a:p>
          <a:p>
            <a:r>
              <a:rPr lang="es-ES" sz="1400" dirty="0"/>
              <a:t>Primera infancia, infancia, adolescencia y familia.</a:t>
            </a:r>
          </a:p>
          <a:p>
            <a:endParaRPr lang="es-ES" sz="1400" dirty="0"/>
          </a:p>
          <a:p>
            <a:r>
              <a:rPr lang="es-ES" sz="1400" dirty="0"/>
              <a:t>Fortalecimiento de la educación inicial.</a:t>
            </a:r>
            <a:endParaRPr lang="es-CO" sz="1400" cap="all" dirty="0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42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/>
              <a:t>1 PRIMERA INFANCIA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718694" y="2118866"/>
            <a:ext cx="2307466" cy="174479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Implementar la ruta de atención integral para la primera infancia, acorde con los lineamientos normativos.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5706592" y="2118866"/>
            <a:ext cx="2578091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Establecer una ruta metodológica para el seguimiento a las condiciones de calidad de los prestadores de educación inicial o preescolar.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8892797" y="2109060"/>
            <a:ext cx="2498643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Construcción de infraestructura, adecuación  y mejoramiento de infraestructura y atención integral en educación inicial.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1006728" y="4232787"/>
            <a:ext cx="2307466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Atención educativa integral a niños y niñas en el nivel preescolar. </a:t>
            </a:r>
          </a:p>
          <a:p>
            <a:r>
              <a:rPr lang="es-ES" sz="1400" dirty="0"/>
              <a:t>Sistema de Seguimiento niño a niño.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110537" y="4232788"/>
            <a:ext cx="2307466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Fomento de la educación inicial y preescolar según normativa vigente.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7819653" y="4232786"/>
            <a:ext cx="3462240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Servicio de Educación Integral para la Primera Infancia en los niveles de Jardín y prejardín. </a:t>
            </a:r>
          </a:p>
          <a:p>
            <a:endParaRPr lang="es-ES" sz="1400" dirty="0"/>
          </a:p>
          <a:p>
            <a:r>
              <a:rPr lang="es-ES" sz="1400" dirty="0"/>
              <a:t>Fortalecer la cobertura de la atención integral a la Primera Infancia en las Instituciones educativas oficiales.</a:t>
            </a:r>
          </a:p>
        </p:txBody>
      </p:sp>
    </p:spTree>
    <p:extLst>
      <p:ext uri="{BB962C8B-B14F-4D97-AF65-F5344CB8AC3E}">
        <p14:creationId xmlns:p14="http://schemas.microsoft.com/office/powerpoint/2010/main" val="2791264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3930371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32855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1400" dirty="0"/>
          </a:p>
          <a:p>
            <a:r>
              <a:rPr lang="es-ES" sz="1400" dirty="0"/>
              <a:t>Hacia un Caldas bilingüe: 50% Estudiantes de preescolar y básica primaria avanzando en ambientes de aula con segunda</a:t>
            </a:r>
          </a:p>
          <a:p>
            <a:r>
              <a:rPr lang="es-ES" sz="1400" dirty="0"/>
              <a:t>lengua.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40205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2 </a:t>
            </a:r>
            <a:r>
              <a:rPr lang="es-ES" sz="3600" b="1" cap="all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MultilingüISMO</a:t>
            </a:r>
            <a:endParaRPr lang="es-ES" sz="3600" b="1" cap="all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965942" y="2109060"/>
            <a:ext cx="2362033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Promover el multilingüismo, mediante pasantías internacionales de veinte (20) estudiantes de las instituciones educativas oficiales.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028565" y="2109059"/>
            <a:ext cx="2307466" cy="175460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Mejorar el nivel de inglés de los niños, niñas y jóvenes que asisten a las IE oficiales del Quindío.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454346" y="2109061"/>
            <a:ext cx="2497248" cy="184475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Servicios educativos de promoción del</a:t>
            </a:r>
          </a:p>
          <a:p>
            <a:r>
              <a:rPr lang="es-ES" sz="1400" dirty="0"/>
              <a:t>Bilingüismo. </a:t>
            </a:r>
            <a:r>
              <a:rPr lang="es-ES" sz="1400" dirty="0" err="1"/>
              <a:t>IE´s</a:t>
            </a:r>
            <a:r>
              <a:rPr lang="es-ES" sz="1400" dirty="0"/>
              <a:t> fortalecidas en competencias comunicativas en un segundo idioma.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Plan estratégico para la implementación de la ordenanza de bilingüismo.</a:t>
            </a:r>
          </a:p>
          <a:p>
            <a:r>
              <a:rPr lang="es-ES" sz="1400" dirty="0"/>
              <a:t> </a:t>
            </a:r>
            <a:endParaRPr lang="es-E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sz="1400" dirty="0"/>
              <a:t>Asistencia técnica a </a:t>
            </a:r>
            <a:r>
              <a:rPr lang="es-ES" sz="1400" dirty="0" err="1"/>
              <a:t>IE´s</a:t>
            </a:r>
            <a:r>
              <a:rPr lang="es-ES" sz="1400" dirty="0"/>
              <a:t> en la articulación del currículo sugerido de inglés.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"Dosquebradas: Más Idiomas, Más Oportunidades“.</a:t>
            </a:r>
          </a:p>
          <a:p>
            <a:endParaRPr lang="es-ES" sz="1400" dirty="0"/>
          </a:p>
          <a:p>
            <a:r>
              <a:rPr lang="es-ES" sz="1400" dirty="0"/>
              <a:t>PROYECTO: Diversidad Lingüística.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Fortalecimiento del Bilingüismo en Pereira.</a:t>
            </a:r>
          </a:p>
          <a:p>
            <a:endParaRPr lang="es-ES" sz="1400" dirty="0"/>
          </a:p>
          <a:p>
            <a:r>
              <a:rPr lang="es-ES" sz="1400" dirty="0"/>
              <a:t>Fortalecer las IE Oficiales  en competencias comunicativas en un segundo idioma.</a:t>
            </a:r>
          </a:p>
        </p:txBody>
      </p:sp>
    </p:spTree>
    <p:extLst>
      <p:ext uri="{BB962C8B-B14F-4D97-AF65-F5344CB8AC3E}">
        <p14:creationId xmlns:p14="http://schemas.microsoft.com/office/powerpoint/2010/main" val="2062533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4801956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32855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1400" dirty="0"/>
          </a:p>
          <a:p>
            <a:r>
              <a:rPr lang="es-ES" sz="1400" dirty="0"/>
              <a:t>Sector Educación.</a:t>
            </a:r>
          </a:p>
          <a:p>
            <a:r>
              <a:rPr lang="es-ES" sz="1400" dirty="0"/>
              <a:t>Condiciones de acceso a la educación superior a partir de sinergias universidad - empresa - estado.</a:t>
            </a:r>
            <a:endParaRPr lang="en-US" sz="1400" dirty="0"/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4892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3 EDUCACIÓN SUPERIOR</a:t>
            </a:r>
            <a:endParaRPr lang="es-ES" sz="3600" b="1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866789" y="2109060"/>
            <a:ext cx="2687850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Fortalecer el proyecto Manizales Campus Universitario. </a:t>
            </a:r>
          </a:p>
          <a:p>
            <a:r>
              <a:rPr lang="es-ES" sz="1400" dirty="0"/>
              <a:t>Asegurar continuidad del proyecto Universidad en tu colegio y Universidad en el campo.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274229" y="2109059"/>
            <a:ext cx="2307466" cy="175460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Fortalecimiento de la educación media articulada con la educación superior o terciaria.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577178" y="2109061"/>
            <a:ext cx="2497248" cy="158717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Servicio de apoyo para la</a:t>
            </a:r>
          </a:p>
          <a:p>
            <a:r>
              <a:rPr lang="es-ES" sz="1400" dirty="0"/>
              <a:t>permanencia en la educación superior o terciaria.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- Beneficiar estudiantes de educación media con programas de pregrado, en el marco del programa RISARALDA PROFESIONAL.</a:t>
            </a:r>
          </a:p>
          <a:p>
            <a:r>
              <a:rPr lang="es-ES" sz="1400" dirty="0"/>
              <a:t>- Estrategia para garantizar Trayectorias Completas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Por una eficiente articulación de los niveles educativos de preescolar, básica y media con la educación terciaria.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Apoyar el ingreso a la Educación Superior, otorgando subsidios a los bachilleres egresados de las Instituciones Educativas Oficiales de la Zona Urbana y Rural de colegios oficiales.</a:t>
            </a:r>
          </a:p>
        </p:txBody>
      </p:sp>
    </p:spTree>
    <p:extLst>
      <p:ext uri="{BB962C8B-B14F-4D97-AF65-F5344CB8AC3E}">
        <p14:creationId xmlns:p14="http://schemas.microsoft.com/office/powerpoint/2010/main" val="734995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3129566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71493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1400" dirty="0"/>
          </a:p>
          <a:p>
            <a:r>
              <a:rPr lang="es-ES" sz="1400" dirty="0"/>
              <a:t>Sector Educación.                                                                         </a:t>
            </a:r>
          </a:p>
          <a:p>
            <a:r>
              <a:rPr lang="es-ES" sz="1400" dirty="0"/>
              <a:t>Promover una cultura ciudadana que transforme las relaciones entre los diferentes actores de la comunidad educativa.</a:t>
            </a:r>
            <a:endParaRPr lang="en-US" sz="1400" dirty="0"/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33488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Helvetica Neue"/>
              </a:rPr>
              <a:t>4. CONVIVENCIA</a:t>
            </a:r>
            <a:endParaRPr lang="es-ES" sz="3600" b="1" cap="all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3139748" y="2109060"/>
            <a:ext cx="2516580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Implementar en el 100% de las instituciones educativas la ruta integral de convivencia escolar.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328820" y="2109059"/>
            <a:ext cx="2678702" cy="175460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Fortalecer las prácticas de inclusión social que permitan minimizar los riesgos sociales en los entornos escolares del Departamento.</a:t>
            </a:r>
            <a:endParaRPr lang="en-US" sz="1400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631769" y="2109060"/>
            <a:ext cx="2395469" cy="175460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Servicio de fomento para la</a:t>
            </a:r>
          </a:p>
          <a:p>
            <a:r>
              <a:rPr lang="es-ES" sz="1400" dirty="0"/>
              <a:t>prevención de riesgos sociales en entornos escolares.</a:t>
            </a:r>
          </a:p>
          <a:p>
            <a:r>
              <a:rPr lang="es-ES" sz="1400" dirty="0"/>
              <a:t>Fortalecimiento de escuelas de padres.</a:t>
            </a:r>
            <a:endParaRPr lang="en-US" sz="140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Consolidar el Sistema de Convivencia Escolar (Cátedra de la Paz), solución de conflictos, ejercicio de los DDHH, educación para la sexualidad y la prevención y de la violencia escolar.</a:t>
            </a:r>
            <a:endParaRPr lang="en-US" sz="1400" dirty="0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Prácticas pedagógicas innovadoras y capacidades excepcionales por una educación de vanguardia.</a:t>
            </a:r>
            <a:endParaRPr lang="en-US" sz="1400" dirty="0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Generar estrategias que prevenga e intervenga la violencia escolar y todos los factores de riesgo asociados teniendo como insumo los reportes del SIUCE.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87747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4159876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71493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1400" dirty="0"/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Acciones estratégicas: Acompañar procesos de educación rural para niños, jóvenes y adultos que permitan fortalecer el arraigo a la cultura campesina.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4367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rgbClr val="C00000"/>
                </a:solidFill>
                <a:latin typeface="Calibri" panose="020F0502020204030204" pitchFamily="34" charset="0"/>
                <a:cs typeface="Helvetica Neue"/>
              </a:rPr>
              <a:t>5. EDUCACIÓN RURAL</a:t>
            </a:r>
            <a:endParaRPr lang="es-ES" sz="3600" b="1" cap="all" dirty="0">
              <a:solidFill>
                <a:srgbClr val="C00000"/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866789" y="2109060"/>
            <a:ext cx="2658248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Aumentar a 200 el número de cupos para Universidad en el Campo.</a:t>
            </a: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Asegurar continuidad del proyecto Universidad en tu colegio y Universidad en el Campo.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110452" y="2109059"/>
            <a:ext cx="2760594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Fortalecer la educación media tanto de la zona urbana como rural y sus modalidades de media técnica con pertinencia para la articulación con la educación superior.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536234" y="2109060"/>
            <a:ext cx="2395469" cy="175460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Establecimientos educativos</a:t>
            </a: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apoyados para la</a:t>
            </a: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implementación de modelos de</a:t>
            </a:r>
          </a:p>
          <a:p>
            <a:r>
              <a:rPr lang="es-ES" sz="1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innovación educativa.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- Garantizar la conectividad rural y dotación del 50% de los establecimientos de educación. </a:t>
            </a:r>
          </a:p>
          <a:p>
            <a:r>
              <a:rPr lang="es-ES" sz="1400" dirty="0"/>
              <a:t>- Fortalecer en 29 establecimientos educativos de zona rural estrategias que promueven el emprendimiento.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Modelos pedagógicos flexibles por una educación incluyente.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Plan de Educación Rural implementado: Articular la educación rural con su entorno en los corregimientos del municipio.</a:t>
            </a:r>
          </a:p>
        </p:txBody>
      </p:sp>
    </p:spTree>
    <p:extLst>
      <p:ext uri="{BB962C8B-B14F-4D97-AF65-F5344CB8AC3E}">
        <p14:creationId xmlns:p14="http://schemas.microsoft.com/office/powerpoint/2010/main" val="455952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6516710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71493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2000" b="1" dirty="0">
              <a:solidFill>
                <a:srgbClr val="FF0000"/>
              </a:solidFill>
            </a:endParaRPr>
          </a:p>
          <a:p>
            <a:r>
              <a:rPr lang="es-ES" sz="1400" dirty="0"/>
              <a:t>Coordinar acciones y actores para impulsar la apropiación social y aprovechamiento Turístico del Paisaje Cultural Cafetero de Caldas (PCCC).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6748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 Neue"/>
              </a:rPr>
              <a:t>6. PCCC – EDUCACION AMBIENTAL</a:t>
            </a:r>
            <a:endParaRPr lang="es-ES" sz="3600" b="1" cap="al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866789" y="2109060"/>
            <a:ext cx="2658248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Diseñar e implementar en 10 instituciones oficiales un proyecto pedagógico para la sostenibilidad ambiental.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028564" y="2109059"/>
            <a:ext cx="2561643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Crear un Observatorio de educación con el fin de recopilar y producir información del sector educativo con enfoque territorial.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454346" y="2109060"/>
            <a:ext cx="2395469" cy="175460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Estrategias</a:t>
            </a:r>
          </a:p>
          <a:p>
            <a:r>
              <a:rPr lang="es-ES" sz="1400" dirty="0"/>
              <a:t>implementadas de</a:t>
            </a:r>
          </a:p>
          <a:p>
            <a:r>
              <a:rPr lang="es-ES" sz="1400" dirty="0"/>
              <a:t>educación ambiental en</a:t>
            </a:r>
          </a:p>
          <a:p>
            <a:r>
              <a:rPr lang="es-ES" sz="1400" dirty="0"/>
              <a:t>el municipio de Armenia.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- Implementar en un 25% el plan estratégico de educación ambiental.</a:t>
            </a:r>
          </a:p>
          <a:p>
            <a:r>
              <a:rPr lang="es-ES" sz="1400" dirty="0"/>
              <a:t>- Fortalecer el Comité Técnico Interinstitucional de Educación Ambiental de Risaralda.</a:t>
            </a:r>
            <a:endParaRPr lang="en-US" sz="1400" dirty="0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Por una niñez que vive y disfruta sus derechos y reconoce sus deberes.</a:t>
            </a:r>
            <a:endParaRPr lang="en-US" sz="1400" dirty="0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Construcción de espacios de encuentros pedagógicos para sensibilizar en bienestar Ambiental y animal y tenencia responsable entidades públicas.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1645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4919730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471493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ES" sz="2000" b="1" dirty="0">
              <a:solidFill>
                <a:srgbClr val="FF0000"/>
              </a:solidFill>
            </a:endParaRPr>
          </a:p>
          <a:p>
            <a:r>
              <a:rPr lang="es-ES" sz="1400" dirty="0">
                <a:latin typeface="Calibri" panose="020F0502020204030204" pitchFamily="34" charset="0"/>
                <a:cs typeface="Helvetica Neue"/>
              </a:rPr>
              <a:t>Sector Educación: Infraestructura Educativa Estratégica y Dotación con Fines de Calidad. </a:t>
            </a:r>
            <a:endParaRPr lang="es-ES" sz="1400" cap="all" dirty="0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51771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 Neue"/>
              </a:rPr>
              <a:t>7. AMBIENTES ESCOLARES</a:t>
            </a:r>
            <a:endParaRPr lang="es-ES" sz="3600" b="1" cap="al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866789" y="2109059"/>
            <a:ext cx="2658248" cy="1947785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latin typeface="Calibri" panose="020F0502020204030204" pitchFamily="34" charset="0"/>
                <a:cs typeface="Helvetica Neue"/>
              </a:rPr>
              <a:t>Incrementar a 10 instituciones educativas oficiales el programa de modernización de la básica primaria.</a:t>
            </a:r>
          </a:p>
          <a:p>
            <a:r>
              <a:rPr lang="es-ES" sz="1400" dirty="0"/>
              <a:t>Manizales Ciudad del Aprendizaje Hacia un Sistema 4.0.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028564" y="2109059"/>
            <a:ext cx="2716191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latin typeface="Calibri" panose="020F0502020204030204" pitchFamily="34" charset="0"/>
                <a:cs typeface="Helvetica Neue"/>
              </a:rPr>
              <a:t>Aunar esfuerzos interinstitucionales para intervenir los espacios físicos necesarios en las instituciones educativas en materia de infraestructura.</a:t>
            </a:r>
          </a:p>
          <a:p>
            <a:r>
              <a:rPr lang="es-ES" sz="1400" dirty="0"/>
              <a:t>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454346" y="2109060"/>
            <a:ext cx="2395469" cy="175460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latin typeface="Calibri" panose="020F0502020204030204" pitchFamily="34" charset="0"/>
                <a:cs typeface="Helvetica Neue"/>
              </a:rPr>
              <a:t>Alumnos beneficiados con el mejoramiento de ambientes escolares.</a:t>
            </a:r>
          </a:p>
          <a:p>
            <a:r>
              <a:rPr lang="es-ES" sz="1400" dirty="0">
                <a:latin typeface="Calibri" panose="020F0502020204030204" pitchFamily="34" charset="0"/>
                <a:cs typeface="Helvetica Neue"/>
              </a:rPr>
              <a:t>Sedes dotadas con dispositivos tecnológicos.</a:t>
            </a:r>
            <a:r>
              <a:rPr lang="es-ES" sz="1400" dirty="0"/>
              <a:t>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- Implementar un plan estratégico para la modernización de la infraestructura. </a:t>
            </a:r>
          </a:p>
          <a:p>
            <a:r>
              <a:rPr lang="es-ES" sz="1400" dirty="0"/>
              <a:t>- Atención educativa integral a 15.000 estudiantes (jornada única).</a:t>
            </a:r>
            <a:endParaRPr lang="en-US" sz="1400" dirty="0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Infraestructura física y pedagógica para una educación innovadora, pertinente e incluyente.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Infraestructura educativa restaurada: Mantenimiento de la infraestructura educativa del Municipio de Pereira.</a:t>
            </a:r>
          </a:p>
        </p:txBody>
      </p:sp>
    </p:spTree>
    <p:extLst>
      <p:ext uri="{BB962C8B-B14F-4D97-AF65-F5344CB8AC3E}">
        <p14:creationId xmlns:p14="http://schemas.microsoft.com/office/powerpoint/2010/main" val="1573283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1" y="1721589"/>
            <a:ext cx="7856113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574524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CO" sz="1400" dirty="0"/>
          </a:p>
          <a:p>
            <a:r>
              <a:rPr lang="es-CO" sz="1400" dirty="0"/>
              <a:t>Subprograma: </a:t>
            </a:r>
            <a:r>
              <a:rPr lang="es-ES" sz="1400" dirty="0"/>
              <a:t>Atención a la población vulnerable.</a:t>
            </a:r>
          </a:p>
          <a:p>
            <a:endParaRPr lang="es-ES" sz="1400" dirty="0"/>
          </a:p>
          <a:p>
            <a:r>
              <a:rPr lang="es-ES" sz="1400" dirty="0">
                <a:latin typeface="Calibri" panose="020F0502020204030204" pitchFamily="34" charset="0"/>
              </a:rPr>
              <a:t>Brindar a la población vulnerable una educación de calidad e incluyente.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8129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 Neue"/>
              </a:rPr>
              <a:t>8. EDUCACIÓN EN Y PARA LA DIVERSIDAD</a:t>
            </a:r>
            <a:endParaRPr lang="es-ES" sz="3600" b="1" cap="al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995579" y="2109059"/>
            <a:ext cx="2658248" cy="1947785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Crear y ejecutar un programa anual de acceso a la educación superior para la población con discapacidad.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157354" y="2109059"/>
            <a:ext cx="2716191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solidFill>
                  <a:srgbClr val="FFC000"/>
                </a:solidFill>
              </a:rPr>
              <a:t>Fortalecer e implementar estrategias de educación que permitan atender poblaciones diversas y en condiciones de vulnerabilidad.</a:t>
            </a:r>
          </a:p>
          <a:p>
            <a:r>
              <a:rPr lang="es-ES" sz="1400" dirty="0"/>
              <a:t>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583136" y="2109060"/>
            <a:ext cx="2395469" cy="1754601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Personas en situación de</a:t>
            </a:r>
          </a:p>
          <a:p>
            <a:r>
              <a:rPr lang="es-ES" sz="1400" dirty="0"/>
              <a:t>vulnerabilidad beneficiarias de estrategias de permanencia.</a:t>
            </a:r>
            <a:endParaRPr lang="en-US" sz="14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>
                <a:solidFill>
                  <a:srgbClr val="FFC000"/>
                </a:solidFill>
              </a:rPr>
              <a:t>Fortalecer e implementar estrategias de educación que permitan atender poblaciones diversas y en condiciones de vulnerabilidad.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Modelos pedagógicos flexibles por una educación incluyente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Diseñar e implementar estrategias para la atención de población especial, garantizándoles un acceso a la educación con enfoque diferencial.</a:t>
            </a:r>
          </a:p>
        </p:txBody>
      </p:sp>
    </p:spTree>
    <p:extLst>
      <p:ext uri="{BB962C8B-B14F-4D97-AF65-F5344CB8AC3E}">
        <p14:creationId xmlns:p14="http://schemas.microsoft.com/office/powerpoint/2010/main" val="1262163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2" y="1721589"/>
            <a:ext cx="4140326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574524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CO" sz="1400" dirty="0"/>
          </a:p>
          <a:p>
            <a:r>
              <a:rPr lang="es-CO" sz="1400" dirty="0"/>
              <a:t>Subprograma: Excelencia docente.</a:t>
            </a:r>
          </a:p>
          <a:p>
            <a:r>
              <a:rPr lang="es-ES" sz="1400" dirty="0"/>
              <a:t>Mejorar los niveles de competencia de los docentes en áreas básicas, mediante procesos de formación de competencias.</a:t>
            </a:r>
            <a:endParaRPr lang="en-US" sz="1400" cap="all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4372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9. TALENTO HUMANO</a:t>
            </a:r>
            <a:endParaRPr lang="es-ES" sz="3600" b="1" cap="all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995579" y="2109059"/>
            <a:ext cx="2658248" cy="1947785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CO" sz="1400" dirty="0"/>
              <a:t>Implementación del Plan Territorial del Capacitación Docente.</a:t>
            </a:r>
          </a:p>
          <a:p>
            <a:r>
              <a:rPr lang="es-CO" sz="1400" dirty="0"/>
              <a:t>Formación en libertad religiosa.</a:t>
            </a:r>
          </a:p>
          <a:p>
            <a:r>
              <a:rPr lang="es-CO" sz="1400" dirty="0"/>
              <a:t>Pasantías internacionales y movilidad investigativa.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157354" y="2109059"/>
            <a:ext cx="2716191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Fortalecer y propiciar capacidades en el personal docente, directivo docente y administrativo de la Secretaria.</a:t>
            </a:r>
            <a:endParaRPr lang="es-CO" sz="1400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583136" y="2109060"/>
            <a:ext cx="2395469" cy="155955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ND.</a:t>
            </a:r>
            <a:endParaRPr lang="es-CO" sz="140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Implementar un plan integral de formación, capacitación y actualización, con enfoque de desarrollo humano, para docentes, directivos docentes y administrativos.</a:t>
            </a:r>
            <a:endParaRPr lang="es-E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Fortalecimiento docente como eje fundamental para la calidad en la educación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Desarrollar programa de estímulos y la estrategia la Casa del Maestro. </a:t>
            </a:r>
          </a:p>
        </p:txBody>
      </p:sp>
    </p:spTree>
    <p:extLst>
      <p:ext uri="{BB962C8B-B14F-4D97-AF65-F5344CB8AC3E}">
        <p14:creationId xmlns:p14="http://schemas.microsoft.com/office/powerpoint/2010/main" val="250902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7CDF690-721F-4930-BDA7-71E2D1E7678B}"/>
              </a:ext>
            </a:extLst>
          </p:cNvPr>
          <p:cNvSpPr/>
          <p:nvPr/>
        </p:nvSpPr>
        <p:spPr>
          <a:xfrm>
            <a:off x="90151" y="1721589"/>
            <a:ext cx="5693703" cy="925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D44C103-897B-4473-8F3E-A4FDA70DEBF5}"/>
              </a:ext>
            </a:extLst>
          </p:cNvPr>
          <p:cNvSpPr txBox="1"/>
          <p:nvPr/>
        </p:nvSpPr>
        <p:spPr>
          <a:xfrm>
            <a:off x="194434" y="2109060"/>
            <a:ext cx="2574524" cy="1754602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Caldas</a:t>
            </a:r>
          </a:p>
          <a:p>
            <a:endParaRPr lang="es-CO" sz="1400" dirty="0"/>
          </a:p>
          <a:p>
            <a:r>
              <a:rPr lang="es-ES" sz="1400" dirty="0"/>
              <a:t>Las metas establecidas en el plan de desarrollo se cumplen a través de proyectos que se articulan, ejecutan y evalúan por la Unidad de Planeación de la Secretaria de Educación.</a:t>
            </a:r>
            <a:endParaRPr lang="en-US" sz="1400" dirty="0"/>
          </a:p>
        </p:txBody>
      </p:sp>
      <p:sp>
        <p:nvSpPr>
          <p:cNvPr id="5" name="Rectángulo 4"/>
          <p:cNvSpPr/>
          <p:nvPr/>
        </p:nvSpPr>
        <p:spPr>
          <a:xfrm>
            <a:off x="0" y="1167809"/>
            <a:ext cx="586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Helvetica Neue"/>
              </a:rPr>
              <a:t>10. ARTICULACIÓN REGIONAL</a:t>
            </a:r>
            <a:endParaRPr lang="es-ES" sz="3600" b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6F9CE1-C37C-4643-9463-B7AA4DA34650}"/>
              </a:ext>
            </a:extLst>
          </p:cNvPr>
          <p:cNvSpPr txBox="1"/>
          <p:nvPr/>
        </p:nvSpPr>
        <p:spPr>
          <a:xfrm>
            <a:off x="2995579" y="2109059"/>
            <a:ext cx="2658248" cy="1947785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Manizales</a:t>
            </a:r>
          </a:p>
          <a:p>
            <a:endParaRPr lang="es-ES" sz="16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Participación en la RAP. Manizales Ciudad del Aprendizaje Hacia un Sistema 4.0.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AD7B4-4FCE-4649-ACFC-1D4B46246994}"/>
              </a:ext>
            </a:extLst>
          </p:cNvPr>
          <p:cNvSpPr txBox="1"/>
          <p:nvPr/>
        </p:nvSpPr>
        <p:spPr>
          <a:xfrm>
            <a:off x="6157354" y="2109059"/>
            <a:ext cx="2850168" cy="194778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Quindío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Fortalecer el seguimiento y evaluación de la gestión institucional.</a:t>
            </a:r>
          </a:p>
          <a:p>
            <a:r>
              <a:rPr lang="es-ES" sz="1400" dirty="0"/>
              <a:t>Actualizar los Proyectos Educativos Institucionales de las IE oficiales.</a:t>
            </a:r>
            <a:endParaRPr lang="en-US" sz="1400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770606-694B-4DD1-BB4D-94CFA5BFD91C}"/>
              </a:ext>
            </a:extLst>
          </p:cNvPr>
          <p:cNvSpPr txBox="1"/>
          <p:nvPr/>
        </p:nvSpPr>
        <p:spPr>
          <a:xfrm>
            <a:off x="9678672" y="2109060"/>
            <a:ext cx="2395469" cy="1559557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Armenia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ND.</a:t>
            </a:r>
            <a:endParaRPr lang="es-CO" sz="1400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E62D730-B40D-47C8-93A8-84CAEEA82A20}"/>
              </a:ext>
            </a:extLst>
          </p:cNvPr>
          <p:cNvSpPr txBox="1"/>
          <p:nvPr/>
        </p:nvSpPr>
        <p:spPr>
          <a:xfrm>
            <a:off x="605307" y="4232787"/>
            <a:ext cx="3065172" cy="1999209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Risaralda</a:t>
            </a:r>
          </a:p>
          <a:p>
            <a:endParaRPr lang="es-ES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Incrementar en un 20% la implementación del Plan Regional de Educación del Eje Cafetero, durante el cuatrienio</a:t>
            </a:r>
            <a:endParaRPr lang="es-E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EAE699AA-6157-4F07-A2F5-AB3C679AEC54}"/>
              </a:ext>
            </a:extLst>
          </p:cNvPr>
          <p:cNvSpPr txBox="1"/>
          <p:nvPr/>
        </p:nvSpPr>
        <p:spPr>
          <a:xfrm>
            <a:off x="4406752" y="4232788"/>
            <a:ext cx="2637993" cy="1730134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Dosquebradas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PROYECTO: Gestión y desempeño institucional</a:t>
            </a:r>
          </a:p>
          <a:p>
            <a:r>
              <a:rPr lang="es-ES" sz="1400" dirty="0"/>
              <a:t>ACTIVIDAD: </a:t>
            </a:r>
            <a:r>
              <a:rPr lang="es-ES" sz="1400" dirty="0">
                <a:solidFill>
                  <a:srgbClr val="212529"/>
                </a:solidFill>
              </a:rPr>
              <a:t>Implementar el Plan Regional de Educación</a:t>
            </a:r>
            <a:endParaRPr lang="es-ES" sz="1400" dirty="0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448CA88-932E-4FCE-85C0-B4843F4F4862}"/>
              </a:ext>
            </a:extLst>
          </p:cNvPr>
          <p:cNvSpPr txBox="1"/>
          <p:nvPr/>
        </p:nvSpPr>
        <p:spPr>
          <a:xfrm>
            <a:off x="8115869" y="4232786"/>
            <a:ext cx="3127387" cy="1833163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Helvetica Neue"/>
              </a:rPr>
              <a:t>Pereira</a:t>
            </a:r>
          </a:p>
          <a:p>
            <a:endParaRPr lang="es-ES" sz="2000" cap="all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Helvetica Neue"/>
            </a:endParaRPr>
          </a:p>
          <a:p>
            <a:r>
              <a:rPr lang="es-ES" sz="1400" dirty="0"/>
              <a:t>Seguimiento de las acciones que involucran a la Secretaría</a:t>
            </a:r>
          </a:p>
          <a:p>
            <a:r>
              <a:rPr lang="es-ES" sz="1400" dirty="0"/>
              <a:t>de Educación que impactan las Políticas Públicas del municipio.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745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3783" y="1212858"/>
            <a:ext cx="6423988" cy="48685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057" y="1641375"/>
            <a:ext cx="3592798" cy="401150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41895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814796" y="1073327"/>
            <a:ext cx="477812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625800" y="2114567"/>
            <a:ext cx="293946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43773" y="3441843"/>
            <a:ext cx="126362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625806" y="4657190"/>
            <a:ext cx="293941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14794" y="5829641"/>
            <a:ext cx="478642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10881634" y="1159763"/>
            <a:ext cx="477597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 flipH="1">
            <a:off x="10254779" y="2201003"/>
            <a:ext cx="293813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10104458" y="3528279"/>
            <a:ext cx="126305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flipH="1">
            <a:off x="10254777" y="4743626"/>
            <a:ext cx="293808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flipH="1">
            <a:off x="10880806" y="5916077"/>
            <a:ext cx="478426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 rot="16200000">
            <a:off x="-1743016" y="2973549"/>
            <a:ext cx="4583652" cy="9941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50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6" name="Oval 5"/>
          <p:cNvSpPr/>
          <p:nvPr/>
        </p:nvSpPr>
        <p:spPr>
          <a:xfrm>
            <a:off x="936008" y="1288816"/>
            <a:ext cx="1026114" cy="10261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1449065" y="2522243"/>
            <a:ext cx="1026114" cy="10261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>
          <a:xfrm>
            <a:off x="1449065" y="3755671"/>
            <a:ext cx="1026114" cy="1026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>
          <a:xfrm>
            <a:off x="936008" y="4989097"/>
            <a:ext cx="1026114" cy="1026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TextBox 47"/>
          <p:cNvSpPr txBox="1"/>
          <p:nvPr/>
        </p:nvSpPr>
        <p:spPr>
          <a:xfrm>
            <a:off x="2083334" y="1632596"/>
            <a:ext cx="2246396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Actos Protocolarios</a:t>
            </a:r>
            <a:endParaRPr lang="en-US" sz="1350" b="1" cap="all" dirty="0">
              <a:solidFill>
                <a:schemeClr val="accent6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779" y="2710480"/>
            <a:ext cx="298885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Saludo gerente de la RAP </a:t>
            </a: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Luis Guillermo Agudelo.</a:t>
            </a:r>
            <a:endParaRPr lang="en-US" sz="1400" b="1" cap="all" dirty="0">
              <a:solidFill>
                <a:schemeClr val="accent5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17533" y="3725885"/>
            <a:ext cx="388331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Regional de Educación “Aprender a Desaprender 2019-2031”, Secretario de Educación Risaralda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Leonardo Gómez Franco.</a:t>
            </a:r>
          </a:p>
        </p:txBody>
      </p:sp>
      <p:sp>
        <p:nvSpPr>
          <p:cNvPr id="27" name="Oval 26"/>
          <p:cNvSpPr/>
          <p:nvPr/>
        </p:nvSpPr>
        <p:spPr>
          <a:xfrm flipH="1">
            <a:off x="10212423" y="1375252"/>
            <a:ext cx="1025651" cy="10261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27"/>
          <p:cNvSpPr/>
          <p:nvPr/>
        </p:nvSpPr>
        <p:spPr>
          <a:xfrm flipH="1">
            <a:off x="9699597" y="2608679"/>
            <a:ext cx="1025651" cy="10261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/>
          <p:cNvSpPr/>
          <p:nvPr/>
        </p:nvSpPr>
        <p:spPr>
          <a:xfrm flipH="1">
            <a:off x="9699597" y="3842107"/>
            <a:ext cx="1025651" cy="102611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 flipH="1">
            <a:off x="10212423" y="5075533"/>
            <a:ext cx="1025651" cy="1026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TextBox 41"/>
          <p:cNvSpPr txBox="1"/>
          <p:nvPr/>
        </p:nvSpPr>
        <p:spPr>
          <a:xfrm>
            <a:off x="8028559" y="5428735"/>
            <a:ext cx="205526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2913" indent="-442913"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Cierre y almuerzo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591" y="2822553"/>
            <a:ext cx="301740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de trabajo 2021, a cargo del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Equipo Regional de Planeación.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77779" y="4040482"/>
            <a:ext cx="295751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Firma protocolaria de acuerdo de voluntades instalación de las 10 mesas regionales, a cargo de la RAP.</a:t>
            </a:r>
          </a:p>
        </p:txBody>
      </p:sp>
      <p:sp>
        <p:nvSpPr>
          <p:cNvPr id="64" name="Oval 63"/>
          <p:cNvSpPr/>
          <p:nvPr/>
        </p:nvSpPr>
        <p:spPr>
          <a:xfrm>
            <a:off x="1064610" y="141741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577668" y="2655082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1577668" y="388003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7" name="Oval 66"/>
          <p:cNvSpPr/>
          <p:nvPr/>
        </p:nvSpPr>
        <p:spPr>
          <a:xfrm>
            <a:off x="1064610" y="5117700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8" name="Oval 67"/>
          <p:cNvSpPr/>
          <p:nvPr/>
        </p:nvSpPr>
        <p:spPr>
          <a:xfrm>
            <a:off x="9827966" y="2735503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9827967" y="397282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Oval 69"/>
          <p:cNvSpPr/>
          <p:nvPr/>
        </p:nvSpPr>
        <p:spPr>
          <a:xfrm>
            <a:off x="10340792" y="5204136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1" name="Oval 70"/>
          <p:cNvSpPr/>
          <p:nvPr/>
        </p:nvSpPr>
        <p:spPr>
          <a:xfrm>
            <a:off x="10337666" y="1503855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08178" y="5117700"/>
            <a:ext cx="402586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articulación del Plan Regional con los planes de desarrollo vigentes, a cargo de la RAP y su subgerente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Humberto Tobón.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41208" y="1297499"/>
            <a:ext cx="356325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Regional, a cargo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Secretarios de Educación.</a:t>
            </a:r>
          </a:p>
        </p:txBody>
      </p:sp>
    </p:spTree>
    <p:extLst>
      <p:ext uri="{BB962C8B-B14F-4D97-AF65-F5344CB8AC3E}">
        <p14:creationId xmlns:p14="http://schemas.microsoft.com/office/powerpoint/2010/main" val="393890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 animBg="1"/>
      <p:bldP spid="27" grpId="0" animBg="1"/>
      <p:bldP spid="71" grpId="0" animBg="1"/>
      <p:bldP spid="3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31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F90892E-D244-4553-80FF-DBC498D267A5}"/>
              </a:ext>
            </a:extLst>
          </p:cNvPr>
          <p:cNvSpPr/>
          <p:nvPr/>
        </p:nvSpPr>
        <p:spPr>
          <a:xfrm>
            <a:off x="213526" y="1596482"/>
            <a:ext cx="11445074" cy="545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Helvetica Neue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0" y="1106983"/>
            <a:ext cx="11978474" cy="50847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</a:t>
            </a:r>
            <a:endParaRPr lang="es-E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7" name="Vista general de diapositiva 6">
                <a:extLst>
                  <a:ext uri="{FF2B5EF4-FFF2-40B4-BE49-F238E27FC236}">
                    <a16:creationId xmlns:a16="http://schemas.microsoft.com/office/drawing/2014/main" id="{B8885954-F1FE-4BC8-874E-D3891F29472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00491965"/>
                  </p:ext>
                </p:extLst>
              </p:nvPr>
            </p:nvGraphicFramePr>
            <p:xfrm>
              <a:off x="2241680" y="2003751"/>
              <a:ext cx="1933820" cy="1289213"/>
            </p:xfrm>
            <a:graphic>
              <a:graphicData uri="http://schemas.microsoft.com/office/powerpoint/2016/slidezoom">
                <pslz:sldZm>
                  <pslz:sldZmObj sldId="623" cId="3802968647">
                    <pslz:zmPr id="{3F19B34F-ED44-4471-8A3C-65E17BD034EE}" imageType="cover" transitionDur="1000">
                      <p166:blipFill xmlns:p166="http://schemas.microsoft.com/office/powerpoint/2016/6/main"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3820" cy="128921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Vista general de diapositiva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8885954-F1FE-4BC8-874E-D3891F29472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1680" y="2003751"/>
                <a:ext cx="1933820" cy="12892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9" name="Vista general de diapositiva 8">
                <a:extLst>
                  <a:ext uri="{FF2B5EF4-FFF2-40B4-BE49-F238E27FC236}">
                    <a16:creationId xmlns:a16="http://schemas.microsoft.com/office/drawing/2014/main" id="{E8FF5270-A796-43FB-882E-A62D01180D3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03667989"/>
                  </p:ext>
                </p:extLst>
              </p:nvPr>
            </p:nvGraphicFramePr>
            <p:xfrm>
              <a:off x="4572000" y="1637361"/>
              <a:ext cx="3048000" cy="1293091"/>
            </p:xfrm>
            <a:graphic>
              <a:graphicData uri="http://schemas.microsoft.com/office/powerpoint/2016/slidezoom">
                <pslz:sldZm>
                  <pslz:sldZmObj sldId="624" cId="2133329353">
                    <pslz:zmPr id="{0C1736CF-2C77-4122-8286-8602F2CDEC45}" returnToParent="0" imageType="cover" transitionDur="1000">
                      <p166:blipFill xmlns:p166="http://schemas.microsoft.com/office/powerpoint/2016/6/main">
                        <a:blip r:embed="rId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29309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Vista general de diapositiva 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8FF5270-A796-43FB-882E-A62D01180D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1637361"/>
                <a:ext cx="3048000" cy="12930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12" name="Vista general de diapositiva 11">
                <a:extLst>
                  <a:ext uri="{FF2B5EF4-FFF2-40B4-BE49-F238E27FC236}">
                    <a16:creationId xmlns:a16="http://schemas.microsoft.com/office/drawing/2014/main" id="{CC861AE2-0DC5-462F-B0D4-E2B3376054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6537188"/>
                  </p:ext>
                </p:extLst>
              </p:nvPr>
            </p:nvGraphicFramePr>
            <p:xfrm>
              <a:off x="4572000" y="2856081"/>
              <a:ext cx="3048000" cy="1293091"/>
            </p:xfrm>
            <a:graphic>
              <a:graphicData uri="http://schemas.microsoft.com/office/powerpoint/2016/slidezoom">
                <pslz:sldZm>
                  <pslz:sldZmObj sldId="625" cId="1052735474">
                    <pslz:zmPr id="{D38E9B4A-42E3-4E44-993E-6D1FB2DFFE19}" imageType="cover" transitionDur="1000">
                      <p166:blipFill xmlns:p166="http://schemas.microsoft.com/office/powerpoint/2016/6/main">
                        <a:blip r:embed="rId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29309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Vista general de diapositiva 1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C861AE2-0DC5-462F-B0D4-E2B3376054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2856081"/>
                <a:ext cx="3048000" cy="12930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14" name="Vista general de diapositiva 13">
                <a:extLst>
                  <a:ext uri="{FF2B5EF4-FFF2-40B4-BE49-F238E27FC236}">
                    <a16:creationId xmlns:a16="http://schemas.microsoft.com/office/drawing/2014/main" id="{C4CFA09C-1B01-4868-B715-9ED15DF0F5B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1905935"/>
                  </p:ext>
                </p:extLst>
              </p:nvPr>
            </p:nvGraphicFramePr>
            <p:xfrm>
              <a:off x="8020965" y="1682831"/>
              <a:ext cx="2075661" cy="1133420"/>
            </p:xfrm>
            <a:graphic>
              <a:graphicData uri="http://schemas.microsoft.com/office/powerpoint/2016/slidezoom">
                <pslz:sldZm>
                  <pslz:sldZmObj sldId="626" cId="113780996">
                    <pslz:zmPr id="{84348632-A6E6-48C0-9DC9-18F8A2A4BE4A}" returnToParent="0" imageType="cover" transitionDur="1000">
                      <p166:blipFill xmlns:p166="http://schemas.microsoft.com/office/powerpoint/2016/6/main"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5661" cy="113342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" name="Vista general de diapositiva 1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4CFA09C-1B01-4868-B715-9ED15DF0F5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0965" y="1682831"/>
                <a:ext cx="2075661" cy="11334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16" name="Vista general de diapositiva 15">
                <a:extLst>
                  <a:ext uri="{FF2B5EF4-FFF2-40B4-BE49-F238E27FC236}">
                    <a16:creationId xmlns:a16="http://schemas.microsoft.com/office/drawing/2014/main" id="{32F5DD43-E7D9-4E27-9C21-11F250161D1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26859734"/>
                  </p:ext>
                </p:extLst>
              </p:nvPr>
            </p:nvGraphicFramePr>
            <p:xfrm>
              <a:off x="9950320" y="2967816"/>
              <a:ext cx="1828788" cy="998614"/>
            </p:xfrm>
            <a:graphic>
              <a:graphicData uri="http://schemas.microsoft.com/office/powerpoint/2016/slidezoom">
                <pslz:sldZm>
                  <pslz:sldZmObj sldId="627" cId="1997745547">
                    <pslz:zmPr id="{B1A85B69-2D4C-4139-9165-9D642DCE9290}" imageType="cover" transitionDur="1000">
                      <p166:blipFill xmlns:p166="http://schemas.microsoft.com/office/powerpoint/2016/6/main"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828788" cy="99861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" name="Vista general de diapositiva 1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2F5DD43-E7D9-4E27-9C21-11F250161D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50320" y="2967816"/>
                <a:ext cx="1828788" cy="9986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18" name="Vista general de diapositiva 17">
                <a:extLst>
                  <a:ext uri="{FF2B5EF4-FFF2-40B4-BE49-F238E27FC236}">
                    <a16:creationId xmlns:a16="http://schemas.microsoft.com/office/drawing/2014/main" id="{1207E5CF-5FD8-47EA-BE3F-57C3FB17626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69264"/>
                  </p:ext>
                </p:extLst>
              </p:nvPr>
            </p:nvGraphicFramePr>
            <p:xfrm>
              <a:off x="547548" y="3714071"/>
              <a:ext cx="1464421" cy="1291620"/>
            </p:xfrm>
            <a:graphic>
              <a:graphicData uri="http://schemas.microsoft.com/office/powerpoint/2016/slidezoom">
                <pslz:sldZm>
                  <pslz:sldZmObj sldId="628" cId="3927976487">
                    <pslz:zmPr id="{804450BA-E4A6-429F-88D9-486CEF2492C8}" returnToParent="0" imageType="cover" transitionDur="1000">
                      <p166:blipFill xmlns:p166="http://schemas.microsoft.com/office/powerpoint/2016/6/main">
                        <a:blip r:embed="rId1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4421" cy="129162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8" name="Vista general de diapositiva 1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1207E5CF-5FD8-47EA-BE3F-57C3FB17626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548" y="3714071"/>
                <a:ext cx="1464421" cy="1291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20" name="Vista general de diapositiva 19">
                <a:extLst>
                  <a:ext uri="{FF2B5EF4-FFF2-40B4-BE49-F238E27FC236}">
                    <a16:creationId xmlns:a16="http://schemas.microsoft.com/office/drawing/2014/main" id="{CC3ABD42-1171-499C-9D48-68C173AEECE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5706987"/>
                  </p:ext>
                </p:extLst>
              </p:nvPr>
            </p:nvGraphicFramePr>
            <p:xfrm>
              <a:off x="547548" y="5042703"/>
              <a:ext cx="1494718" cy="1318342"/>
            </p:xfrm>
            <a:graphic>
              <a:graphicData uri="http://schemas.microsoft.com/office/powerpoint/2016/slidezoom">
                <pslz:sldZm>
                  <pslz:sldZmObj sldId="629" cId="2910471519">
                    <pslz:zmPr id="{FB3D95A5-0446-44DD-8542-527D9C60E303}" imageType="cover" transitionDur="1000">
                      <p166:blipFill xmlns:p166="http://schemas.microsoft.com/office/powerpoint/2016/6/main">
                        <a:blip r:embed="rId1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94718" cy="131834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0" name="Vista general de diapositiva 19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CC3ABD42-1171-499C-9D48-68C173AEEC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548" y="5042703"/>
                <a:ext cx="1494718" cy="13183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23" name="Vista general de diapositiva 22">
                <a:extLst>
                  <a:ext uri="{FF2B5EF4-FFF2-40B4-BE49-F238E27FC236}">
                    <a16:creationId xmlns:a16="http://schemas.microsoft.com/office/drawing/2014/main" id="{CD1DFDD2-516E-4C27-93EA-DFE9A771A98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8778250"/>
                  </p:ext>
                </p:extLst>
              </p:nvPr>
            </p:nvGraphicFramePr>
            <p:xfrm>
              <a:off x="2695263" y="4203066"/>
              <a:ext cx="3048000" cy="925640"/>
            </p:xfrm>
            <a:graphic>
              <a:graphicData uri="http://schemas.microsoft.com/office/powerpoint/2016/slidezoom">
                <pslz:sldZm>
                  <pslz:sldZmObj sldId="630" cId="1770316721">
                    <pslz:zmPr id="{29F57610-6D23-4F56-AC3C-0C9A9E1AD3C2}" returnToParent="0" imageType="cover" transitionDur="1000">
                      <p166:blipFill xmlns:p166="http://schemas.microsoft.com/office/powerpoint/2016/6/main"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92564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Vista general de diapositiva 22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CD1DFDD2-516E-4C27-93EA-DFE9A771A9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5263" y="4203066"/>
                <a:ext cx="3048000" cy="9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27" name="Vista general de diapositiva 26">
                <a:extLst>
                  <a:ext uri="{FF2B5EF4-FFF2-40B4-BE49-F238E27FC236}">
                    <a16:creationId xmlns:a16="http://schemas.microsoft.com/office/drawing/2014/main" id="{10293C24-0DB3-45AB-A43C-15B07F8A4C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8928092"/>
                  </p:ext>
                </p:extLst>
              </p:nvPr>
            </p:nvGraphicFramePr>
            <p:xfrm>
              <a:off x="2695263" y="5288197"/>
              <a:ext cx="3048000" cy="925640"/>
            </p:xfrm>
            <a:graphic>
              <a:graphicData uri="http://schemas.microsoft.com/office/powerpoint/2016/slidezoom">
                <pslz:sldZm>
                  <pslz:sldZmObj sldId="631" cId="819193774">
                    <pslz:zmPr id="{5EBC208A-0002-49C0-B5A8-526A52B779D0}" imageType="cover" transitionDur="1000">
                      <p166:blipFill xmlns:p166="http://schemas.microsoft.com/office/powerpoint/2016/6/main"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92564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7" name="Vista general de diapositiva 26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10293C24-0DB3-45AB-A43C-15B07F8A4C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5263" y="5288197"/>
                <a:ext cx="3048000" cy="9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29" name="Vista general de diapositiva 28">
                <a:extLst>
                  <a:ext uri="{FF2B5EF4-FFF2-40B4-BE49-F238E27FC236}">
                    <a16:creationId xmlns:a16="http://schemas.microsoft.com/office/drawing/2014/main" id="{36FE86EC-0457-4EA5-8DE2-E2CC86422B6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16471068"/>
                  </p:ext>
                </p:extLst>
              </p:nvPr>
            </p:nvGraphicFramePr>
            <p:xfrm>
              <a:off x="6432596" y="3938595"/>
              <a:ext cx="2075661" cy="1384466"/>
            </p:xfrm>
            <a:graphic>
              <a:graphicData uri="http://schemas.microsoft.com/office/powerpoint/2016/slidezoom">
                <pslz:sldZm>
                  <pslz:sldZmObj sldId="632" cId="2569908613">
                    <pslz:zmPr id="{D66DDB9A-19DA-47B5-93FA-184BF90760FA}" returnToParent="0" imageType="cover" transitionDur="1000">
                      <p166:blipFill xmlns:p166="http://schemas.microsoft.com/office/powerpoint/2016/6/main">
                        <a:blip r:embed="rId22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75661" cy="138446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9" name="Vista general de diapositiva 28">
                <a:hlinkClick r:id="rId23" action="ppaction://hlinksldjump"/>
                <a:extLst>
                  <a:ext uri="{FF2B5EF4-FFF2-40B4-BE49-F238E27FC236}">
                    <a16:creationId xmlns:a16="http://schemas.microsoft.com/office/drawing/2014/main" id="{36FE86EC-0457-4EA5-8DE2-E2CC86422B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2596" y="3938595"/>
                <a:ext cx="2075661" cy="13844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31" name="Vista general de diapositiva 30">
                <a:extLst>
                  <a:ext uri="{FF2B5EF4-FFF2-40B4-BE49-F238E27FC236}">
                    <a16:creationId xmlns:a16="http://schemas.microsoft.com/office/drawing/2014/main" id="{26A4ABC5-B764-4295-9F9B-FF9D6C0A79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10618774"/>
                  </p:ext>
                </p:extLst>
              </p:nvPr>
            </p:nvGraphicFramePr>
            <p:xfrm>
              <a:off x="6371317" y="5261518"/>
              <a:ext cx="2114580" cy="1410425"/>
            </p:xfrm>
            <a:graphic>
              <a:graphicData uri="http://schemas.microsoft.com/office/powerpoint/2016/slidezoom">
                <pslz:sldZm>
                  <pslz:sldZmObj sldId="633" cId="323727510">
                    <pslz:zmPr id="{A1747AD1-4231-49F6-956F-FA0F67E45521}" imageType="cover" transitionDur="1000">
                      <p166:blipFill xmlns:p166="http://schemas.microsoft.com/office/powerpoint/2016/6/main">
                        <a:blip r:embed="rId25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14580" cy="141042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1" name="Vista general de diapositiva 30">
                <a:hlinkClick r:id="rId26" action="ppaction://hlinksldjump"/>
                <a:extLst>
                  <a:ext uri="{FF2B5EF4-FFF2-40B4-BE49-F238E27FC236}">
                    <a16:creationId xmlns:a16="http://schemas.microsoft.com/office/drawing/2014/main" id="{26A4ABC5-B764-4295-9F9B-FF9D6C0A79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1317" y="5261518"/>
                <a:ext cx="2114580" cy="1410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34" name="Vista general de diapositiva 33">
                <a:extLst>
                  <a:ext uri="{FF2B5EF4-FFF2-40B4-BE49-F238E27FC236}">
                    <a16:creationId xmlns:a16="http://schemas.microsoft.com/office/drawing/2014/main" id="{20E16D43-ACE7-4B6E-993F-ECFF5CE5571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19779023"/>
                  </p:ext>
                </p:extLst>
              </p:nvPr>
            </p:nvGraphicFramePr>
            <p:xfrm>
              <a:off x="8898187" y="4035016"/>
              <a:ext cx="2563688" cy="1133420"/>
            </p:xfrm>
            <a:graphic>
              <a:graphicData uri="http://schemas.microsoft.com/office/powerpoint/2016/slidezoom">
                <pslz:sldZm>
                  <pslz:sldZmObj sldId="634" cId="399168119">
                    <pslz:zmPr id="{1258EFB9-5382-46E6-B669-A5D96657707A}" returnToParent="0" imageType="cover" transitionDur="1000">
                      <p166:blipFill xmlns:p166="http://schemas.microsoft.com/office/powerpoint/2016/6/main"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63688" cy="113342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4" name="Vista general de diapositiva 33">
                <a:hlinkClick r:id="rId29" action="ppaction://hlinksldjump"/>
                <a:extLst>
                  <a:ext uri="{FF2B5EF4-FFF2-40B4-BE49-F238E27FC236}">
                    <a16:creationId xmlns:a16="http://schemas.microsoft.com/office/drawing/2014/main" id="{20E16D43-ACE7-4B6E-993F-ECFF5CE557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98187" y="4035016"/>
                <a:ext cx="2563688" cy="11334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37" name="Vista general de diapositiva 36">
                <a:extLst>
                  <a:ext uri="{FF2B5EF4-FFF2-40B4-BE49-F238E27FC236}">
                    <a16:creationId xmlns:a16="http://schemas.microsoft.com/office/drawing/2014/main" id="{BD2A3685-DDD0-4516-903D-C4B02166B39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25720266"/>
                  </p:ext>
                </p:extLst>
              </p:nvPr>
            </p:nvGraphicFramePr>
            <p:xfrm>
              <a:off x="9474557" y="5197519"/>
              <a:ext cx="2503917" cy="1106995"/>
            </p:xfrm>
            <a:graphic>
              <a:graphicData uri="http://schemas.microsoft.com/office/powerpoint/2016/slidezoom">
                <pslz:sldZm>
                  <pslz:sldZmObj sldId="635" cId="4061714619">
                    <pslz:zmPr id="{9A3D4A27-2730-4C35-92ED-A2A83DEBBE2B}" imageType="cover" transitionDur="1000">
                      <p166:blipFill xmlns:p166="http://schemas.microsoft.com/office/powerpoint/2016/6/main"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03917" cy="110699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7" name="Vista general de diapositiva 36">
                <a:hlinkClick r:id="rId31" action="ppaction://hlinksldjump"/>
                <a:extLst>
                  <a:ext uri="{FF2B5EF4-FFF2-40B4-BE49-F238E27FC236}">
                    <a16:creationId xmlns:a16="http://schemas.microsoft.com/office/drawing/2014/main" id="{BD2A3685-DDD0-4516-903D-C4B02166B3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74557" y="5197519"/>
                <a:ext cx="2503917" cy="1106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3" name="Vista general de diapositiva 2">
                <a:extLst>
                  <a:ext uri="{FF2B5EF4-FFF2-40B4-BE49-F238E27FC236}">
                    <a16:creationId xmlns:a16="http://schemas.microsoft.com/office/drawing/2014/main" id="{46757560-0E4D-4C41-B9A4-4DBA6611F4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192668"/>
                  </p:ext>
                </p:extLst>
              </p:nvPr>
            </p:nvGraphicFramePr>
            <p:xfrm>
              <a:off x="213526" y="2042018"/>
              <a:ext cx="1933820" cy="1289213"/>
            </p:xfrm>
            <a:graphic>
              <a:graphicData uri="http://schemas.microsoft.com/office/powerpoint/2016/slidezoom">
                <pslz:sldZm>
                  <pslz:sldZmObj sldId="622" cId="841098129">
                    <pslz:zmPr id="{F1B77107-CDC6-477B-ADB9-45B0A06DDD9D}" returnToParent="0" imageType="cover" transitionDur="1000">
                      <p166:blipFill xmlns:p166="http://schemas.microsoft.com/office/powerpoint/2016/6/main"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3820" cy="128921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Vista general de diapositiva 2">
                <a:hlinkClick r:id="rId32" action="ppaction://hlinksldjump"/>
                <a:extLst>
                  <a:ext uri="{FF2B5EF4-FFF2-40B4-BE49-F238E27FC236}">
                    <a16:creationId xmlns:a16="http://schemas.microsoft.com/office/drawing/2014/main" id="{46757560-0E4D-4C41-B9A4-4DBA6611F4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526" y="2042018"/>
                <a:ext cx="1933820" cy="12892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003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32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633352" y="1096250"/>
            <a:ext cx="11303416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CALDAS: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“PRIMERO LA GENTE”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600" dirty="0">
                  <a:latin typeface="+mn-lt"/>
                </a:rPr>
                <a:t>Dotación de canastas pedagógicas y lúdicas para fortalecer actividades de desarrollo motriz en los preescolares.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600" dirty="0">
                  <a:latin typeface="+mn-lt"/>
                </a:rPr>
                <a:t>diplomados a docentes en educación inicial y referentes técnicos</a:t>
              </a: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+mn-lt"/>
                </a:rPr>
                <a:t>Proyecto </a:t>
              </a:r>
              <a:r>
                <a:rPr lang="es-MX" sz="1500" dirty="0" err="1">
                  <a:latin typeface="+mn-lt"/>
                </a:rPr>
                <a:t>Teaching</a:t>
              </a:r>
              <a:r>
                <a:rPr lang="es-MX" sz="1500" dirty="0">
                  <a:latin typeface="+mn-lt"/>
                </a:rPr>
                <a:t> </a:t>
              </a:r>
              <a:r>
                <a:rPr lang="es-MX" sz="1500" dirty="0" err="1">
                  <a:latin typeface="+mn-lt"/>
                </a:rPr>
                <a:t>Together</a:t>
              </a:r>
              <a:r>
                <a:rPr lang="es-MX" sz="1500" dirty="0">
                  <a:latin typeface="+mn-lt"/>
                </a:rPr>
                <a:t> </a:t>
              </a:r>
              <a:r>
                <a:rPr lang="es-MX" sz="1500" dirty="0" err="1">
                  <a:latin typeface="+mn-lt"/>
                </a:rPr>
                <a:t>by</a:t>
              </a:r>
              <a:r>
                <a:rPr lang="es-MX" sz="1500" dirty="0">
                  <a:latin typeface="+mn-lt"/>
                </a:rPr>
                <a:t> Caldas, 90 tutores apoyando a los docentes de ingles y los estudiantes de primaria.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+mn-lt"/>
                </a:rPr>
                <a:t>Fortalecimiento de las bibliotecas bilingües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Calibri" pitchFamily="34" charset="0"/>
                </a:rPr>
                <a:t>Gestión de los campos universitarios con sedes en la Dorada y </a:t>
              </a:r>
              <a:r>
                <a:rPr lang="es-MX" sz="1500" dirty="0" err="1">
                  <a:latin typeface="Calibri" pitchFamily="34" charset="0"/>
                </a:rPr>
                <a:t>Anserma</a:t>
              </a:r>
              <a:r>
                <a:rPr lang="es-MX" sz="1500" dirty="0">
                  <a:latin typeface="Calibri" pitchFamily="34" charset="0"/>
                </a:rPr>
                <a:t> , en alianza con la universidad de caldas y con cobertura de los departamentos de Cundinamarca, Tolima, Risaralda, Quindío y Valle, entre otros.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Calibri" pitchFamily="34" charset="0"/>
                </a:rPr>
                <a:t>Estrategia contacto, 17000 llamadas a estudiantes  a través de los docentes orientadores,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Calibri" pitchFamily="34" charset="0"/>
                </a:rPr>
                <a:t>Activación de rutas.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Calibri" pitchFamily="34" charset="0"/>
                </a:rPr>
                <a:t>Fortalecimiento de escuelas saludables</a:t>
              </a:r>
              <a:endParaRPr lang="es-ES" sz="1500" dirty="0">
                <a:latin typeface="Calibri" pitchFamily="34" charset="0"/>
              </a:endParaRP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latin typeface="Calibri" pitchFamily="34" charset="0"/>
                </a:rPr>
                <a:t>Alianza publico privada para la continuidad de modelos flexibles desde preescolar y articulación de la media con la educación terciaria a través de universidad en el campo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10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33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633352" y="1096250"/>
            <a:ext cx="11303416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CALDAS: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“PRIMERO LA GENTE”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6387" y="1509423"/>
            <a:ext cx="2169905" cy="4859804"/>
            <a:chOff x="2763939" y="2011765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3939" y="2011765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</a:rPr>
                <a:t>Sector Educación: Infraestructura Educativa Estratégica y Dotación con Fines de Calidad, construcción, reparación, adecuación y mejora de espacios físicos para lograr jornada única e ingreso por alternancia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</a:rPr>
                <a:t>Subprograma: Atención a la población vulnerable.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</a:rPr>
                <a:t>Brindar a la población vulnerable una educación de calidad e incluyente.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</a:rPr>
                <a:t>Desde el proyecto de inclusión, se vienen realizando inmersiones y seguimiento a niños, niñas y jóvenes con talentos excepcionales.</a:t>
              </a:r>
            </a:p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Subprograma: Excelencia docente.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Mejorar los niveles de competencia de los docentes en áreas básicas, mediante procesos de formación de competencias.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así mismo con programas de diplomados programas </a:t>
              </a: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MX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</a:rPr>
                <a:t>Resolución de aprobación por parte del gobernador y el secretario para definir política publica, el plan regional decenal de educación  2020 – 2031</a:t>
              </a: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1B67A17D-18B6-4E6D-88CC-106BB83F6C9A}"/>
              </a:ext>
            </a:extLst>
          </p:cNvPr>
          <p:cNvSpPr txBox="1">
            <a:spLocks/>
          </p:cNvSpPr>
          <p:nvPr/>
        </p:nvSpPr>
        <p:spPr>
          <a:xfrm>
            <a:off x="103654" y="2768827"/>
            <a:ext cx="2140736" cy="3608965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MX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Coordinación de acciones encaminadas a gestionar el impulso de la apropiación social y aprovechamiento Turístico del Paisaje Cultural Cafetero de Caldas (PCCC).</a:t>
            </a:r>
          </a:p>
        </p:txBody>
      </p:sp>
    </p:spTree>
    <p:extLst>
      <p:ext uri="{BB962C8B-B14F-4D97-AF65-F5344CB8AC3E}">
        <p14:creationId xmlns:p14="http://schemas.microsoft.com/office/powerpoint/2010/main" val="38029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34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76427" y="1107711"/>
            <a:ext cx="12192000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400" b="1" cap="all" dirty="0">
                <a:latin typeface="Calibri" panose="020F0502020204030204" pitchFamily="34" charset="0"/>
                <a:cs typeface="Helvetica Neue"/>
              </a:rPr>
              <a:t>MANIZALES: </a:t>
            </a:r>
            <a:r>
              <a:rPr lang="es-ES" sz="2400" cap="all" dirty="0">
                <a:latin typeface="Calibri" panose="020F0502020204030204" pitchFamily="34" charset="0"/>
                <a:cs typeface="Helvetica Neue"/>
              </a:rPr>
              <a:t>PLAN DESARROLLO 2020 – 2023 </a:t>
            </a:r>
            <a:r>
              <a:rPr lang="es-ES" sz="2000" cap="all" dirty="0">
                <a:latin typeface="Calibri" panose="020F0502020204030204" pitchFamily="34" charset="0"/>
                <a:cs typeface="Helvetica Neue"/>
              </a:rPr>
              <a:t>“Manizales + GRANDE hacía un sistema educativo 4.0”</a:t>
            </a:r>
            <a:endParaRPr lang="es-CO" sz="24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- 1951 niños(as), realizarán trayectoria a educación formal (preescolar), a través de la Mesa de Tránsito Armónico Municipal.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Construcción  Plan cuatrienal de la Política Pública de Primera Infancia con las Secretarias de Deporte, Salud, Desarrollo Social y Planeación.</a:t>
              </a: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Estudiantes de básica primaria atendidos por licenciados en inglés.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- 2.980 estudiantes beneficiados en la formación en lengua extranjera en Alianzas con la Universidades Católica  y  </a:t>
              </a:r>
              <a:r>
                <a:rPr lang="es-ES" sz="1500" dirty="0" err="1">
                  <a:latin typeface="+mn-lt"/>
                  <a:ea typeface="+mn-ea"/>
                  <a:cs typeface="+mn-cs"/>
                </a:rPr>
                <a:t>CONFA</a:t>
              </a:r>
              <a:r>
                <a:rPr lang="es-ES" sz="1500" dirty="0">
                  <a:latin typeface="+mn-lt"/>
                  <a:ea typeface="+mn-ea"/>
                  <a:cs typeface="+mn-cs"/>
                </a:rPr>
                <a:t>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Programa de inglés diseñado por La Fundación </a:t>
              </a:r>
              <a:r>
                <a:rPr lang="es-ES" sz="1500" dirty="0" err="1">
                  <a:latin typeface="+mn-lt"/>
                  <a:ea typeface="+mn-ea"/>
                  <a:cs typeface="+mn-cs"/>
                </a:rPr>
                <a:t>Luker</a:t>
              </a:r>
              <a:r>
                <a:rPr lang="es-ES" sz="1500" dirty="0">
                  <a:latin typeface="+mn-lt"/>
                  <a:ea typeface="+mn-ea"/>
                  <a:cs typeface="+mn-cs"/>
                </a:rPr>
                <a:t> dirigido a estudiantes.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Manizales se consolida como la primera ciudad universitaria de Colombia.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Alianzas publico privadas que brindan articulación (Universidad en tu Colegio y en el Campo).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Acciones para desarrollo de competencias socioemocionales de estudiantes (U. Manizales, Católica, Luis Amigó, </a:t>
              </a:r>
              <a:r>
                <a:rPr lang="es-ES" sz="1500" dirty="0" err="1">
                  <a:latin typeface="+mn-lt"/>
                  <a:ea typeface="+mn-ea"/>
                  <a:cs typeface="+mn-cs"/>
                </a:rPr>
                <a:t>UniMinuto</a:t>
              </a:r>
              <a:r>
                <a:rPr lang="es-ES" sz="1500" dirty="0">
                  <a:latin typeface="+mn-lt"/>
                  <a:ea typeface="+mn-ea"/>
                  <a:cs typeface="+mn-cs"/>
                </a:rPr>
                <a:t>).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Se ha implementado  la resolución de conflictos en un 38% equivalente a 20 </a:t>
              </a:r>
              <a:r>
                <a:rPr lang="es-ES" sz="1500" dirty="0" err="1">
                  <a:latin typeface="+mn-lt"/>
                  <a:ea typeface="+mn-ea"/>
                  <a:cs typeface="+mn-cs"/>
                </a:rPr>
                <a:t>IE</a:t>
              </a:r>
              <a:r>
                <a:rPr lang="es-ES" sz="1500" dirty="0">
                  <a:latin typeface="+mn-lt"/>
                  <a:ea typeface="+mn-ea"/>
                  <a:cs typeface="+mn-cs"/>
                </a:rPr>
                <a:t> oficiales.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Talleres virtuales a escuelas de padres (resolución de conflictos, buen trato y comunicación asertiva).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Convenio de voluntades con la academia para acompañamiento a estudiantes y familias. 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- 100%  de los  docentes de la zona rural se forman en el modelo Escuela Nueva.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Formación universitaria y profesional técnica (Comité de Cafeteros y el Sena).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latin typeface="+mn-lt"/>
                  <a:ea typeface="+mn-ea"/>
                  <a:cs typeface="+mn-cs"/>
                </a:rPr>
                <a:t>- 1119 jóvenes del campo de Manizales han podido acceder a la formación universitaria (Articulación con La Universidad en el Campo).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329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35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124691" y="1082205"/>
            <a:ext cx="12192000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400" b="1" cap="all" dirty="0">
                <a:latin typeface="Calibri" panose="020F0502020204030204" pitchFamily="34" charset="0"/>
                <a:cs typeface="Helvetica Neue"/>
              </a:rPr>
              <a:t>MANIZALES: </a:t>
            </a:r>
            <a:r>
              <a:rPr lang="es-ES" sz="2400" cap="all" dirty="0">
                <a:latin typeface="Calibri" panose="020F0502020204030204" pitchFamily="34" charset="0"/>
                <a:cs typeface="Helvetica Neue"/>
              </a:rPr>
              <a:t>PLAN DESARROLLO 2020 – 2023 </a:t>
            </a:r>
            <a:r>
              <a:rPr lang="es-ES" sz="2000" cap="all" dirty="0">
                <a:latin typeface="Calibri" panose="020F0502020204030204" pitchFamily="34" charset="0"/>
                <a:cs typeface="Helvetica Neue"/>
              </a:rPr>
              <a:t>“Manizales + GRANDE hacía un sistema educativo 4.0”</a:t>
            </a:r>
            <a:endParaRPr lang="es-CO" sz="32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4" y="1509419"/>
            <a:ext cx="2169905" cy="4859804"/>
            <a:chOff x="2766212" y="2011762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Se cuenta con el Plan de infraestructura educativa 2020-2023, con diagnóstico del estado de cada una de las 121 sedes educativas.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PLAN DE INVERSIÓN PROGRESIVO para población con discapacidad.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Acompañamiento a estudiantes bajo el sistema de responsabilidad penal.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I Foro de Educación Inclusiva Eje Cafetero “ENGÁNCHATE A  LA DIVERSIDAD”. 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Actualización de necesidades de capacitación y  ajustes al plan de capacitación como consecuencia de la emergencia sanitaria.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Capacitaciones virtuales al personal administrativo.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Encuentros locales con el Programa Todos a Aprender PTA.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Congreso Internacional en Didácticas (2018 – 2019).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Adopción de la estrategia “Manizales Ciudad del Aprendizaje Hacia un Sistema 4.0” por parte de la RAP EJE CAFETERO y sus entidades territoriales. </a:t>
              </a: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Fortalecimiento de la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REDEPRAE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 de cada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IE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.</a:t>
            </a:r>
          </a:p>
          <a:p>
            <a:pPr algn="l" defTabSz="679379">
              <a:lnSpc>
                <a:spcPct val="120000"/>
              </a:lnSpc>
            </a:pPr>
            <a:endParaRPr lang="es-ES" sz="1500" dirty="0">
              <a:solidFill>
                <a:srgbClr val="000000">
                  <a:lumMod val="75000"/>
                  <a:lumOff val="25000"/>
                </a:srgbClr>
              </a:solidFill>
              <a:latin typeface="+mn-lt"/>
            </a:endParaRPr>
          </a:p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Comité Técnico Interinstitucional de Educación Ambiental Regional.</a:t>
            </a:r>
          </a:p>
        </p:txBody>
      </p:sp>
    </p:spTree>
    <p:extLst>
      <p:ext uri="{BB962C8B-B14F-4D97-AF65-F5344CB8AC3E}">
        <p14:creationId xmlns:p14="http://schemas.microsoft.com/office/powerpoint/2010/main" val="1052735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36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0" y="1065924"/>
            <a:ext cx="12427527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QUINDÍO: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“TÚ Y YO somos QUINDÍO”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- 54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que implementan el preescolar en el marco de la atención integral.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Seguimiento a prestadores de educación inicial a través del Sistema de Información de Primera Infancia –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SIPI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- 94 Docentes beneficiarios de Servicio de fortalecimiento según referentes nacionales.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- 15.000 estudiantes beneficiados con estrategias de promoción del bilingüismo.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Concurso de deletreo en inglés.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- 54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y 500 Docentes fortalecidos en competencias comunicativas en un segundo idioma.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Convenio especifico con la U. del Quindío para acceder de manera directa al tercer semestre del programa de ingeniería de sistemas (42 estudiantes).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- 46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articuladas con SENA Regional Quindío.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Beneficio económico hasta 4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SMMLV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a estudiantes con mejores pruebas SABER 11.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8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- 11  entidades territoriales con estrategias para la prevención de riesgos sociales.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Acompañamiento a comité municipales de convivencia.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Asistencia técnica prestada a las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en manuales de convivencia escolar de las 54 I.E.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- 54 Escuelas de padres apoyadas. 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Fortalecimiento del modelo ESCUELA NUEVA con dotación de material didáctico, mejoramiento de ambientes escolares, guías de aprendizaje.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Formación Docente en modelos educativos para la prestación del servicio educativo rural.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Fortalecimiento de  proyectos productivos rurales.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780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37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0" y="1096250"/>
            <a:ext cx="12607635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QUINDÍO: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“TÚ Y YO somos QUINDÍO”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4" y="1509419"/>
            <a:ext cx="2169905" cy="4859804"/>
            <a:chOff x="2766212" y="2011762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Seguimiento a los 3 proyectos  de Infraestructura Educativa (Convenio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FFIE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Transferencias a 48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para materiales de Bioseguridad.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 Desarrollo y puesta en marcha del CAMPUS VIRTUAL PEDAGÓGICO.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- 7.500 estudiantes beneficiados con SIM-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CARD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DE DATOS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Atención a 2.445 estudiantes en condición de Discapacidad mediante la contratación de un equipo técnico.</a:t>
              </a: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Campaña “CUIDARTE ES AMARTE” (sana convivencia en los hogares)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- 28.368 estudiantes en los 11 Municipios, con el Programa de Alimentación Escolar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PAE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EN CASA.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PLAN DE FORMACIÓN DOCENTE en formulación.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Asistencia técnica a procesos financieros y de administración de planta docente.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Actividades  que mejoren  el clima laboral y manejo del estrés.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Asistencia técnica relacionada con la Visión, Misión y Política Educativa de la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SEDQ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ND. </a:t>
              </a: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ND.</a:t>
            </a:r>
          </a:p>
        </p:txBody>
      </p:sp>
    </p:spTree>
    <p:extLst>
      <p:ext uri="{BB962C8B-B14F-4D97-AF65-F5344CB8AC3E}">
        <p14:creationId xmlns:p14="http://schemas.microsoft.com/office/powerpoint/2010/main" val="1997745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38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286939" y="1107749"/>
            <a:ext cx="12427527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ARMENIA: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Armenia </a:t>
            </a:r>
            <a:r>
              <a:rPr lang="es-CO" sz="2800" cap="all" dirty="0" err="1">
                <a:latin typeface="Calibri" panose="020F0502020204030204" pitchFamily="34" charset="0"/>
              </a:rPr>
              <a:t>Pa</a:t>
            </a:r>
            <a:r>
              <a:rPr lang="es-CO" sz="2800" cap="all" dirty="0">
                <a:latin typeface="Calibri" panose="020F0502020204030204" pitchFamily="34" charset="0"/>
              </a:rPr>
              <a:t>’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POR DILIGENCIAR. </a:t>
              </a: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Link en página web de la SEM destinado al Programa de bilingüismo para reporte de avances.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Capacitación a maestros en Congreso Lat. de Bilingüismo.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Concurso virtual de deletreo con la participación de Pereira, Quindío y Armenia.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benefician 120 estudiantes con beca por mérito académico.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firmó convenio con la Universidad del Quindío para apoyar con la matrícula CERO a 1.922 estudiantes de la modalidad presencial de segundo semestre en adelante.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- 100% de instituciones educativas implementando estrategias de convivencia escolar hasta marzo. 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 partir de este mes se dio inicio a la prestación del servicio en casa bajo modalidades no presenciales, se procesó la encuesta de convivencia escolar 2019.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La Agencia de Cooperación Internacional Colombia APC donó 321 kits escolares a la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El Caimo.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entregaron 450 kits para el sector rural en una donación de la Agencia Colombiana de Cooperación y de Colanta.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79764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39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258473" y="1109188"/>
            <a:ext cx="12607635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ARMENIA: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Armenia </a:t>
            </a:r>
            <a:r>
              <a:rPr lang="es-CO" sz="2800" cap="all" dirty="0" err="1">
                <a:latin typeface="Calibri" panose="020F0502020204030204" pitchFamily="34" charset="0"/>
              </a:rPr>
              <a:t>Pa</a:t>
            </a:r>
            <a:r>
              <a:rPr lang="es-CO" sz="2800" cap="all" dirty="0">
                <a:latin typeface="Calibri" panose="020F0502020204030204" pitchFamily="34" charset="0"/>
              </a:rPr>
              <a:t>’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4" y="1509419"/>
            <a:ext cx="2169905" cy="4859804"/>
            <a:chOff x="2766212" y="2011762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Reinicio de las obras en por lo menos 9 de los proyectos.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recibe el restaurante del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CASD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como nueva construcción.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Intervenciones en 21 ambientes lúdicos (438 millones de pesos).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Adecuación de 11 comedores escolares (945 millones de pesos).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Creación de planta temporal de 19 docentes de apoyo aprobada por el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MEN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Contratación de docentes para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atendicón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en la discapacidad.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Entrega de 100 kits escolares a niños Venezolanos (apoya ACNUR).</a:t>
              </a:r>
            </a:p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Charlas Maestras: 21 espacios realizados - 63 docentes invitados.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Dotación de 1216 equipos destinados al préstamo a estudiantes y docentes para el trabajo desde casa.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Estrategia Estudiamos en Casa: convenio con Microsoft para la utilización de cuentas de Office 365 (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Teams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, office,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sharepoint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,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forms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).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Articulación del Plan de Desarrollo 2020-2023 con el Plan Regional de Educación y Plan de Desarrollo Departamental (incorporación de seis proyectos estratégicos: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Tecnoacademia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, Primera Infancia,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Emprenderismo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, Programadores Siglo XXI, Proyecto de Prácticas Pedagógicas y Escuelas Saludables).</a:t>
              </a: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Experiencia ganadora en FORO MUNICIPAL, relacionada con el programa de Bilingüismo en la temática del Paisaje cultural cafetero (Docente: Luisa Fernanda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Tapasco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IE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 Gustavo Matamoros).</a:t>
            </a:r>
          </a:p>
        </p:txBody>
      </p:sp>
    </p:spTree>
    <p:extLst>
      <p:ext uri="{BB962C8B-B14F-4D97-AF65-F5344CB8AC3E}">
        <p14:creationId xmlns:p14="http://schemas.microsoft.com/office/powerpoint/2010/main" val="2910471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9830" y="1831399"/>
            <a:ext cx="11557416" cy="36871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ORDENANZA No.12</a:t>
            </a:r>
          </a:p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 del 10 de septiembre de 2019</a:t>
            </a:r>
          </a:p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endParaRPr lang="es-CO" sz="28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CO" sz="28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“POR MEDIO DEL CUAL SE ADOPTA EL PLAN REGIONAL DE EDUCACIÓN DEL EJE CAFETERO: ´APRENDER A DESAPRENDER´ COMO POLÍTICA PÚBLICA DE EDUCACIÓN. 2019 – 2031”. </a:t>
            </a:r>
            <a:endParaRPr lang="es-CO" sz="28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s-CO" sz="28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384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40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122821" y="1063551"/>
            <a:ext cx="1253836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RISARALDA: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sentimiento de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viene atendiendo 3.525 estudiantes, superando la línea base (3.251 estudiantes) en el nivel prescolar de acuerdo al reporte SIMAT con corte al 30 de octubre de 2020.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Asistencia técnica a los 12 municipios en la RUTA DE ATENCIÓN INTEGRAL (RIA).</a:t>
              </a: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Capacitación a 83 docentes “Didáctica en la enseñanza del inglés” y “Asesoría metodológica del inglés”.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Creación de 20 guías de aprendizaje para los docentes de primaria.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- 12 docentes participando del programa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Inspiring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Teachers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RISARALDA PROFESIONAL: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Apoyo a: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- 724 estudiantes en diferentes programas.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- 176 estudiantes indígenas egresados de 5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oficiales.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- 310 estudiantes convenio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Unisarc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($3.100 millones).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- 4.960 estudiantes de la UTP como apoyo por crisis sanitaria ($1.254 millones).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Estrategia "RISARALDA DEPARTAMENTO EDUCADO Y EDUCADOR" con los siguientes ejes estratégicos: 1. educación en valores, 2. civismo y liderazgo juvenil, 3. sentido de pertenencia y amor por Risaralda, 4. Amor por la naturaleza y el paisaje cultural cafetero, 5. Articulación escuela comunidad.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Asistencia técnica para el fortalecimiento de modelos Educativos flexibles, escuela nueva, media rural, aceleración del aprendizaje y caminar en secundaria.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Aportes Entidad: $ 30.5 millones.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Personas beneficiadas: 863 (Docentes, Directivos Docentes y Alumnos).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03167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41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258473" y="1109188"/>
            <a:ext cx="12607635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RISARALDA: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sentimiento de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4" y="1509419"/>
            <a:ext cx="2169905" cy="4859804"/>
            <a:chOff x="2766212" y="2011762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Seguimiento para la reactivación de las obras de los 15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megacolegios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Mejoramientos en sedes educativas.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Gestión de 4.544 equipos tecnológicos.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Gestión con MINTIC para 1672 portátiles.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Gestión con APOSTAR S.A. para la dotación de colegios indígenas (Monto $600.000.000).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Programa de Alimentación Escolar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PAE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Creación de dos instituciones educativas indígenas.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Alfabetización para indígenas 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Atención a estudiantes en situación de discapacidad o con algún talento excepcional.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Formación a 336 directivos y 67 docentes en Educación Inicial.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Gestión con entidades públicas y privadas para el desarrollo de la estrategia “COMUNIDAD EDUCATIVA TRABAJANDO EN CASA”.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Desarrollo de temáticas relacionadas con procesos de investigación, TIC, educación inicial y </a:t>
              </a:r>
              <a:r>
                <a:rPr lang="es-ES" sz="15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PRAE</a:t>
              </a: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Se dinamiza la Mesa Técnica del Plan Regional de Educación del Eje Cafetero 2019-2031 para articular estrategias regionales, logrando a la fecha establecer el reglamento interno y el Plan Operativo para la vigencia 2020 con seguimiento y propuestas para el 2021.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Articulación del Plan Decenal Ambiental con Plan Regional Educación.</a:t>
            </a:r>
          </a:p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Participación en el Foro Educación ambiental.</a:t>
            </a:r>
          </a:p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Certificación por la U. Pedagógica a 25 Actores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CIEAR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 y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COMEDA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  y 15 Dinamizadores de </a:t>
            </a:r>
            <a:r>
              <a:rPr lang="es-ES" sz="15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PRAE</a:t>
            </a: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.</a:t>
            </a:r>
          </a:p>
          <a:p>
            <a:pPr algn="l" defTabSz="679379">
              <a:lnSpc>
                <a:spcPct val="120000"/>
              </a:lnSpc>
            </a:pPr>
            <a:r>
              <a: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 Documento base con Retos de los Proyectos Ambientales Escolares en Caldas y Risaralda.</a:t>
            </a:r>
          </a:p>
        </p:txBody>
      </p:sp>
    </p:spTree>
    <p:extLst>
      <p:ext uri="{BB962C8B-B14F-4D97-AF65-F5344CB8AC3E}">
        <p14:creationId xmlns:p14="http://schemas.microsoft.com/office/powerpoint/2010/main" val="819193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42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96981" y="1100954"/>
            <a:ext cx="13201561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DOSQUEBRADAS: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empresa de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89989" y="1509422"/>
            <a:ext cx="2162054" cy="4859803"/>
            <a:chOff x="761683" y="2011765"/>
            <a:chExt cx="1822164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61683" y="2348020"/>
              <a:ext cx="1805837" cy="467670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8" y="2820147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- Mediante Convenio con </a:t>
              </a:r>
              <a:r>
                <a:rPr lang="es-MX" sz="1000" dirty="0" err="1">
                  <a:solidFill>
                    <a:prstClr val="black"/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COMFAMILIAR</a:t>
              </a:r>
              <a:r>
                <a:rPr lang="es-MX" sz="1000" dirty="0">
                  <a:solidFill>
                    <a:prstClr val="black"/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 Risaralda, se viene fortaleciendo  las prácticas cotidianas de los docentes del nivel preescolar, con acompañamiento pedagógico mediado por las TIC y realizando visitas de orientación a las familias. 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- Seguimiento a 111 casos  de niños y niñas que no habían realizado tránsito a la comunidad educativa.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-Participación en 16 Mesas de trabajo virtuales con  directivas y  docentes de preescolar de las instituciones educativas: 14 oficiales y 2 privadas, con el fin de tratar temas como: Fortalezas, Debilidades, Aportes Proyectos, Estrategias virtuales utilizadas para dar Clase. </a:t>
              </a:r>
              <a:r>
                <a:rPr lang="es-CO" sz="1000" dirty="0"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Lográndose establecer Planes de Mejora. </a:t>
              </a: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  <a:spcAft>
                  <a:spcPts val="800"/>
                </a:spcAft>
                <a:defRPr/>
              </a:pPr>
              <a:r>
                <a:rPr lang="es-MX" sz="12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-Recolección de la información y documentos que se tiene con el fin de formular la Política de Bilingüismo.</a:t>
              </a:r>
            </a:p>
            <a:p>
              <a:pPr algn="just" defTabSz="679379">
                <a:lnSpc>
                  <a:spcPct val="120000"/>
                </a:lnSpc>
                <a:spcAft>
                  <a:spcPts val="800"/>
                </a:spcAft>
                <a:defRPr/>
              </a:pPr>
              <a:r>
                <a:rPr lang="es-MX" sz="12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-Se realizó virtualmente la semana del inglés "ENGLISH WEEK“ en el mes de octubre, como fomento a la apropiación del inglés en el municipio, </a:t>
              </a:r>
              <a:r>
                <a:rPr lang="es-MX" sz="1200" dirty="0">
                  <a:latin typeface="+mn-lt"/>
                  <a:cs typeface="Arial" panose="020B0604020202020204" pitchFamily="34" charset="0"/>
                </a:rPr>
                <a:t>con la participación de los docentes líderes del nodo de inglés, y las 21 Instituciones Educativas del municipio</a:t>
              </a:r>
              <a:r>
                <a:rPr lang="es-MX" sz="1200" b="1" dirty="0">
                  <a:latin typeface="+mn-lt"/>
                  <a:cs typeface="Arial" panose="020B0604020202020204" pitchFamily="34" charset="0"/>
                </a:rPr>
                <a:t>.  </a:t>
              </a:r>
              <a:endParaRPr lang="es-CO" sz="12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2" y="1509422"/>
            <a:ext cx="2342787" cy="5348577"/>
            <a:chOff x="4795748" y="2011765"/>
            <a:chExt cx="1820894" cy="3768188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10805" y="2893005"/>
              <a:ext cx="1805837" cy="2886948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  <a:spcAft>
                  <a:spcPts val="800"/>
                </a:spcAft>
                <a:defRPr/>
              </a:pPr>
              <a:r>
                <a:rPr lang="es-MX" sz="105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En coordinación con la Gobernación de Risaralda y la  UTP, se financia la totalidad del valor de la matrícula de los estudiantes de estratos 1 y 2 que adelantan sus estudios en la UTP.</a:t>
              </a:r>
            </a:p>
            <a:p>
              <a:pPr algn="just" defTabSz="679379">
                <a:lnSpc>
                  <a:spcPct val="120000"/>
                </a:lnSpc>
                <a:spcAft>
                  <a:spcPts val="800"/>
                </a:spcAft>
                <a:defRPr/>
              </a:pPr>
              <a:r>
                <a:rPr lang="es-MX" sz="1050" dirty="0">
                  <a:latin typeface="+mn-lt"/>
                  <a:cs typeface="Arial" panose="020B0604020202020204" pitchFamily="34" charset="0"/>
                </a:rPr>
                <a:t>Convenio con la CIAF, se implementa la estrategia de educación superior a 12 estudiantes en la Universidad. Con la universidad pública se cancela el 100% y universidad privada un millón de pesos de matricula así: CIAF 1 Estudiante U.CATOLICA 2 estudiantes y UTP 9 estudiantes.</a:t>
              </a:r>
            </a:p>
            <a:p>
              <a:pPr algn="just" defTabSz="679379">
                <a:lnSpc>
                  <a:spcPct val="120000"/>
                </a:lnSpc>
                <a:spcAft>
                  <a:spcPts val="800"/>
                </a:spcAft>
                <a:defRPr/>
              </a:pPr>
              <a:r>
                <a:rPr lang="es-MX" sz="1050" dirty="0">
                  <a:latin typeface="+mn-lt"/>
                  <a:cs typeface="Arial" panose="020B0604020202020204" pitchFamily="34" charset="0"/>
                </a:rPr>
                <a:t>-En coordinación con la Gobernación se hace lanzamien</a:t>
              </a:r>
              <a:r>
                <a:rPr lang="es-MX" sz="105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to oficial de Risaralda Profesional, con UNISARC,  beneficiando a 30 estudiantes con la  Tecnología en Agroindustria.</a:t>
              </a:r>
              <a:endParaRPr lang="es-ES" sz="105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marR="0" lvl="0" algn="just" defTabSz="679379" fontAlgn="auto">
                <a:lnSpc>
                  <a:spcPct val="120000"/>
                </a:lnSpc>
                <a:spcAft>
                  <a:spcPts val="800"/>
                </a:spcAft>
                <a:buClrTx/>
                <a:buSzTx/>
                <a:tabLst/>
                <a:defRPr/>
              </a:pPr>
              <a:r>
                <a:rPr lang="es-MX" sz="105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-Acompañamiento psicológico y pedagógicos a 15 I.E (con 27 practicantes de psicología y 20 practicantes de pedagogía infantil) como apoyo para la inclusión y acompañamientos pedagógicos especiales por la pandemia. además, 10 practicantes de psicología de la universidad UNAD para hacer acompañamiento a niños que requieren.</a:t>
              </a:r>
            </a:p>
            <a:p>
              <a:pPr marR="0" lvl="0" algn="just" defTabSz="679379" fontAlgn="auto">
                <a:lnSpc>
                  <a:spcPct val="120000"/>
                </a:lnSpc>
                <a:spcAft>
                  <a:spcPts val="800"/>
                </a:spcAft>
                <a:buClrTx/>
                <a:buSzTx/>
                <a:tabLst/>
                <a:defRPr/>
              </a:pPr>
              <a:r>
                <a:rPr lang="es-MX" sz="105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-Se realizó estudio deserción escolar.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s-MX" sz="1050" dirty="0">
                  <a:latin typeface="+mn-lt"/>
                  <a:cs typeface="Times New Roman" panose="02020603050405020304" pitchFamily="18" charset="0"/>
                </a:rPr>
                <a:t>-Asistencia a los encuentros virtuales de padres, madres y cuidadores.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s-MX" sz="1050" dirty="0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-Capacitaciones, Talleres y Charlas dirigidas a Docentes Orientadores  por el MEN.</a:t>
              </a:r>
              <a:endParaRPr lang="es-ES" sz="105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marL="171450" indent="-171450" algn="just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s-ES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Asistencia técnica para el fortalecimiento de modelos Educativos flexibles, escuela nueva, y la media rural.</a:t>
              </a:r>
            </a:p>
            <a:p>
              <a:pPr marL="171450" indent="-171450" algn="just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s-MX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Mediante gestión realizada ante la Cooperativa </a:t>
              </a:r>
              <a:r>
                <a:rPr lang="es-MX" sz="1100" dirty="0" err="1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Colanta</a:t>
              </a:r>
              <a:r>
                <a:rPr lang="es-MX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 se entregaron cuadernos para 1.008 estudiantes de las I. E. de la zona rural </a:t>
              </a:r>
            </a:p>
            <a:p>
              <a:pPr marL="171450" indent="-171450" algn="just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s-CO" sz="1100" dirty="0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Se entregaron 1.450 tarjetas </a:t>
              </a:r>
              <a:r>
                <a:rPr lang="es-CO" sz="1100" dirty="0" err="1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sim</a:t>
              </a:r>
              <a:r>
                <a:rPr lang="es-CO" sz="1100" dirty="0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s-CO" sz="1100" dirty="0" err="1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cards</a:t>
              </a:r>
              <a:r>
                <a:rPr lang="es-CO" sz="1100" dirty="0">
                  <a:solidFill>
                    <a:prstClr val="black"/>
                  </a:solidFill>
                  <a:latin typeface="+mn-lt"/>
                  <a:cs typeface="Times New Roman" panose="02020603050405020304" pitchFamily="18" charset="0"/>
                </a:rPr>
                <a:t> con servicio de internet para navegación y contenidos pedagógicos a niños, niñas y jóvenes estudiantes de las instituciones educativas oficiales rurales</a:t>
              </a:r>
              <a:endParaRPr lang="es-ES" sz="11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99086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43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101263" y="1109377"/>
            <a:ext cx="12607635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AVANCES DOSQUEBRADAS: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PLAN DESARROLLO 2020 – 2023 “</a:t>
            </a:r>
            <a:r>
              <a:rPr lang="es-CO" sz="2800" cap="all" dirty="0">
                <a:latin typeface="Calibri" panose="020F0502020204030204" pitchFamily="34" charset="0"/>
              </a:rPr>
              <a:t>empresa de Todos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”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4" y="1509419"/>
            <a:ext cx="2169905" cy="4859804"/>
            <a:chOff x="2766212" y="2011762"/>
            <a:chExt cx="1828777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17885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</a:pPr>
              <a:r>
                <a:rPr lang="es-ES" sz="1050" dirty="0">
                  <a:solidFill>
                    <a:prstClr val="black"/>
                  </a:solidFill>
                  <a:latin typeface="Calibri" pitchFamily="34" charset="0"/>
                  <a:cs typeface="Arial" panose="020B0604020202020204" pitchFamily="34" charset="0"/>
                </a:rPr>
                <a:t>-Seguimiento para la construcción de 23 aulas y restaurante en la I.E. Diocesano.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ES" sz="105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Calibri" pitchFamily="34" charset="0"/>
                  <a:cs typeface="Arial" panose="020B0604020202020204" pitchFamily="34" charset="0"/>
                </a:rPr>
                <a:t>-</a:t>
              </a:r>
              <a:r>
                <a:rPr lang="es-CO" sz="1050" dirty="0">
                  <a:solidFill>
                    <a:prstClr val="black"/>
                  </a:solidFill>
                  <a:latin typeface="Calibri" pitchFamily="34" charset="0"/>
                  <a:cs typeface="Arial" panose="020B0604020202020204" pitchFamily="34" charset="0"/>
                </a:rPr>
                <a:t>Transferencia a los Fondos de Servicios Educativos por más de $130 millones para adecuación y mantenimiento de la infraestructura educativa, </a:t>
              </a:r>
              <a:r>
                <a:rPr lang="es-MX" sz="1050" dirty="0">
                  <a:solidFill>
                    <a:prstClr val="black"/>
                  </a:solidFill>
                  <a:latin typeface="Calibri" pitchFamily="34" charset="0"/>
                  <a:cs typeface="Arial" panose="020B0604020202020204" pitchFamily="34" charset="0"/>
                </a:rPr>
                <a:t>estudios e ingeniería y obtención de licencia para la   construcción</a:t>
              </a:r>
              <a:r>
                <a:rPr lang="es-CO" sz="1050" dirty="0">
                  <a:solidFill>
                    <a:prstClr val="black"/>
                  </a:solidFill>
                  <a:latin typeface="Calibri" pitchFamily="34" charset="0"/>
                  <a:cs typeface="Arial" panose="020B0604020202020204" pitchFamily="34" charset="0"/>
                </a:rPr>
                <a:t> de aulas y bibliotecas. beneficiando 15 instituciones educativas.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CO" sz="1050" dirty="0">
                  <a:solidFill>
                    <a:prstClr val="black"/>
                  </a:solidFill>
                  <a:latin typeface="Calibri" pitchFamily="34" charset="0"/>
                  <a:cs typeface="Arial" panose="020B0604020202020204" pitchFamily="34" charset="0"/>
                </a:rPr>
                <a:t>-Se entregaron 1.450 tarjetas SIM CARDS con servicio de internet para navegación y contenidos pedagógicos a estudiantes de las I.E. rurales.  Instalación de 18 antenas en el sector urbano que beneficiará al 100% de los estudiantes.</a:t>
              </a:r>
              <a:endParaRPr lang="es-ES" sz="105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endParaRP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8362" y="1509422"/>
            <a:ext cx="2323732" cy="4868372"/>
            <a:chOff x="4648991" y="2011765"/>
            <a:chExt cx="1958419" cy="3429873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64439" y="2893005"/>
              <a:ext cx="1942971" cy="254863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</a:pPr>
              <a:r>
                <a:rPr lang="es-ES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-Programa de Alimentación Escolar PAE.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-Contratación de  26 profesionales y personal de apoyo comunicativo para atender las necesidades de acompañamiento a la población con discapacidad, talentos y capacidades excepcionales.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-Se han promovido los Planes de Ajustes Razonables PIAR en las I.E.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1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-Se ha consolidado un equipo de practicantes de la UNAD de las áreas de psicología y de pedagogía infantil para intervenir de manera virtual en acompañamiento a procesos de discapacidad y talentos.</a:t>
              </a:r>
              <a:endParaRPr lang="es-ES" sz="11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Fortalecimiento a las prácticas cotidianas de los docentes del nivel preescolar, con acompañamiento pedagógico mediado por las TIC.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latin typeface="+mn-lt"/>
                  <a:cs typeface="Arial" panose="020B0604020202020204" pitchFamily="34" charset="0"/>
                </a:rPr>
                <a:t>-Inducción a Docentes mediante encuentros virtuales : procesos administrativos, </a:t>
              </a:r>
              <a:r>
                <a:rPr lang="es-MX" sz="1000" dirty="0" err="1">
                  <a:latin typeface="+mn-lt"/>
                  <a:cs typeface="Arial" panose="020B0604020202020204" pitchFamily="34" charset="0"/>
                </a:rPr>
                <a:t>prestacionales</a:t>
              </a:r>
              <a:r>
                <a:rPr lang="es-MX" sz="1000" dirty="0">
                  <a:latin typeface="+mn-lt"/>
                  <a:cs typeface="Arial" panose="020B0604020202020204" pitchFamily="34" charset="0"/>
                </a:rPr>
                <a:t>, proceso de escalafón y plan de bienestar.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-Capacitación a docentes en el uso de laboratorios virtuales (Matemática y ciencias).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latin typeface="+mn-lt"/>
                  <a:cs typeface="Arial" panose="020B0604020202020204" pitchFamily="34" charset="0"/>
                </a:rPr>
                <a:t>-Conformación de los nodos pedagógicos de: Inglés, lenguaje matemáticas.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MX" sz="10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-Los docentes de la red de nodo de lenguaje vienen acompañando a los docentes de I.E. en el fortalecimiento de los proyectos pedagógicos en momentos de pandemia</a:t>
              </a:r>
              <a:r>
                <a:rPr lang="es-MX" sz="1000" b="1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.</a:t>
              </a:r>
              <a:endParaRPr lang="es-ES" sz="10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-Articulación del Plan de Desarrollo 2020-2023 con el Plan Regional de Educación y Plan de Desarrollo Departamental (incorporación de Proyectos Estratégicos: Tecno academia, Primera Infancia, Proyecto de Prácticas Pedagógicas,  Escuelas Saludables, Política de </a:t>
              </a:r>
              <a:r>
                <a:rPr lang="es-ES" sz="1200" dirty="0" err="1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Bilingüísmo</a:t>
              </a:r>
              <a:r>
                <a:rPr lang="es-ES" sz="1200" dirty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, Plan decenal de Educación Ambiental, entre otros.</a:t>
              </a:r>
              <a:endParaRPr lang="es-E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just" defTabSz="679379">
              <a:lnSpc>
                <a:spcPct val="120000"/>
              </a:lnSpc>
            </a:pPr>
            <a:r>
              <a:rPr lang="es-ES" sz="11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- Articulación del Plan Decenal Ambiental con Plan Regional Educación.</a:t>
            </a:r>
          </a:p>
          <a:p>
            <a:pPr indent="9525" algn="just" defTabSz="679379">
              <a:lnSpc>
                <a:spcPct val="120000"/>
              </a:lnSpc>
              <a:buFontTx/>
              <a:buChar char="-"/>
            </a:pPr>
            <a:r>
              <a:rPr lang="es-ES" sz="11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 Participación en el Foro Educación ambiental.</a:t>
            </a:r>
          </a:p>
          <a:p>
            <a:pPr lvl="0" algn="just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s-MX" sz="11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-Mediante Gestión se vinculan docentes a diplomado de educación ambiental en el marco del proyecto "Vivamos la Cuenca“</a:t>
            </a:r>
          </a:p>
          <a:p>
            <a:pPr lvl="0" algn="just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s-MX" sz="11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-Se realizó el foro de PRAES en la I.E Manuel Elkin Patarroyo.</a:t>
            </a:r>
          </a:p>
          <a:p>
            <a:pPr lvl="0" algn="just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s-MX" sz="11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-Foro Taller Vivamos la cuenca -Una apuesta por la seguridad hídrica del río Otún, Alianza con la Universidad Católica de Pereira y la entidad Aguas &amp; Aguas de Pereira.</a:t>
            </a:r>
            <a:endParaRPr lang="es-ES" sz="1100" dirty="0">
              <a:solidFill>
                <a:prstClr val="black"/>
              </a:solidFill>
              <a:latin typeface="Calibri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27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44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368129" y="1083632"/>
            <a:ext cx="11293437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cap="all" dirty="0">
                <a:latin typeface="Calibri" panose="020F0502020204030204" pitchFamily="34" charset="0"/>
                <a:cs typeface="Helvetica Neue"/>
              </a:rPr>
              <a:t>AVANCES PEREIRA: </a:t>
            </a:r>
            <a:r>
              <a:rPr lang="es-ES" sz="2000" cap="all" dirty="0">
                <a:latin typeface="Calibri" panose="020F0502020204030204" pitchFamily="34" charset="0"/>
                <a:cs typeface="Helvetica Neue"/>
              </a:rPr>
              <a:t>PLAN DE DESARROLLO 2020 – 2023 “GOBIERNO DE LA CIUDAD: </a:t>
            </a:r>
            <a:r>
              <a:rPr lang="es-CO" sz="2000" cap="all" dirty="0">
                <a:latin typeface="Calibri" panose="020F0502020204030204" pitchFamily="34" charset="0"/>
              </a:rPr>
              <a:t>capital del eje</a:t>
            </a:r>
            <a:r>
              <a:rPr lang="es-ES" sz="2000" cap="all" dirty="0">
                <a:latin typeface="Calibri" panose="020F0502020204030204" pitchFamily="34" charset="0"/>
              </a:rPr>
              <a:t>”</a:t>
            </a:r>
            <a:endParaRPr lang="es-CO" sz="2000" cap="all" dirty="0">
              <a:latin typeface="Calibri" panose="020F0502020204030204" pitchFamily="34" charset="0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56143" cy="4859806"/>
            <a:chOff x="778009" y="2011765"/>
            <a:chExt cx="1817182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10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89354" y="2378298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PRIMERA INFANCIA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01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78009" y="2893004"/>
              <a:ext cx="1805837" cy="24486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just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</a:t>
              </a: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40% de las Instituciones Educativas Oficiales impactadas con programas de atención integral con profesionales en fonoaudiología, psicología, odontología preventiva, y fortalecimiento de las escuelas de padres.</a:t>
              </a:r>
            </a:p>
            <a:p>
              <a:pPr algn="just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Inversión de $350.000.000 en mejoramiento de ambientes escolares primera infancia.</a:t>
              </a: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97001" y="1509423"/>
            <a:ext cx="2159290" cy="4859804"/>
            <a:chOff x="2772885" y="2011765"/>
            <a:chExt cx="1819831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84423" y="2011765"/>
              <a:ext cx="18082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2885" y="2371125"/>
              <a:ext cx="1805837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MULTILINGÜISMO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02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86877" y="2893004"/>
              <a:ext cx="1805837" cy="2542595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Estrategia aprendizaje en casa: material para 400 estudiantes.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Celebración  de la semana bilingüe en el 100% de los E.E. " A </a:t>
              </a:r>
              <a:r>
                <a:rPr lang="es-ES" sz="14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Bilingual</a:t>
              </a: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</a:t>
              </a:r>
              <a:r>
                <a:rPr lang="es-ES" sz="14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Experience</a:t>
              </a: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quinta versión 2020. (English Day- sexto encuentro académico  de docentes  de Inglés  y la muestra cultural y artística en Inglés. 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1185" y="1509422"/>
            <a:ext cx="2330910" cy="4859803"/>
            <a:chOff x="4795748" y="2011765"/>
            <a:chExt cx="1811662" cy="3423836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806210" y="2011765"/>
              <a:ext cx="179537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795748" y="2378299"/>
              <a:ext cx="1805837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SUPERIOR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03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801573" y="2893005"/>
              <a:ext cx="1805837" cy="254259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Matrícula a CERO PESOS para 1614 estudiantes de la U.TP. En 31 programas académicos.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105 cupos en programas profesionales en la Estrategia Universidad para Cuba.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Continuidad 543 estudiantes Programa Becas </a:t>
              </a:r>
              <a:r>
                <a:rPr lang="es-ES" sz="14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papepas</a:t>
              </a: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con transporte y alimentación 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09494" y="1513287"/>
            <a:ext cx="2324580" cy="4859803"/>
            <a:chOff x="6804617" y="2011765"/>
            <a:chExt cx="1811663" cy="3423836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804617" y="2011765"/>
              <a:ext cx="180583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804617" y="2369764"/>
              <a:ext cx="1805837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CONVIVENCIA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04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898727"/>
              <a:ext cx="1805837" cy="253415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Seguimiento al proceso de convivencia escolar en el 100% de los E.E, mediante la red que se ha organizado con las orientadoras escolares y otras entidades de apoyo. 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41493" y="1509420"/>
            <a:ext cx="2371193" cy="4847816"/>
            <a:chOff x="6804617" y="2011764"/>
            <a:chExt cx="1811663" cy="3511730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804617" y="2011764"/>
              <a:ext cx="1805837" cy="3511729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810443" y="2388639"/>
              <a:ext cx="1805837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EDUCACIÓN RURAL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05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810443" y="2917863"/>
              <a:ext cx="1805837" cy="2605631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Conectividad wifi al 100% de los Establecimientos Educativos Rurales.</a:t>
              </a:r>
            </a:p>
            <a:p>
              <a:pPr algn="l" defTabSz="679379">
                <a:lnSpc>
                  <a:spcPct val="120000"/>
                </a:lnSpc>
              </a:pPr>
              <a:endParaRPr lang="es-ES" sz="14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Entrega de SIM CARD a los estudiantes del sector rural.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1681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94254" y="6369228"/>
            <a:ext cx="2743200" cy="365125"/>
          </a:xfrm>
        </p:spPr>
        <p:txBody>
          <a:bodyPr/>
          <a:lstStyle/>
          <a:p>
            <a:fld id="{0F5D033F-CD2D-4626-83C0-0EE8CDACEF6E}" type="slidenum">
              <a:rPr lang="es-CO" b="1" smtClean="0">
                <a:solidFill>
                  <a:schemeClr val="bg1"/>
                </a:solidFill>
              </a:rPr>
              <a:pPr/>
              <a:t>45</a:t>
            </a:fld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ACEECD4-9CEC-4449-AA4D-6CCCD19CB493}"/>
              </a:ext>
            </a:extLst>
          </p:cNvPr>
          <p:cNvSpPr txBox="1"/>
          <p:nvPr/>
        </p:nvSpPr>
        <p:spPr>
          <a:xfrm>
            <a:off x="638902" y="1097313"/>
            <a:ext cx="10773299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000" b="1" cap="all" dirty="0">
                <a:latin typeface="Calibri" panose="020F0502020204030204" pitchFamily="34" charset="0"/>
                <a:cs typeface="Helvetica Neue"/>
              </a:rPr>
              <a:t>AVANCES PEREIRA: </a:t>
            </a:r>
            <a:r>
              <a:rPr lang="es-ES" sz="2000" cap="all" dirty="0">
                <a:latin typeface="Calibri" panose="020F0502020204030204" pitchFamily="34" charset="0"/>
                <a:cs typeface="Helvetica Neue"/>
              </a:rPr>
              <a:t>PLAN DE DESARROLLO 2020 – 2023 “GOBIERNO DE LA CIUDAD: </a:t>
            </a:r>
            <a:r>
              <a:rPr lang="es-CO" sz="2000" cap="all" dirty="0">
                <a:latin typeface="Calibri" panose="020F0502020204030204" pitchFamily="34" charset="0"/>
              </a:rPr>
              <a:t>capital del eje</a:t>
            </a:r>
            <a:r>
              <a:rPr lang="es-ES" sz="2000" cap="all" dirty="0">
                <a:latin typeface="Calibri" panose="020F0502020204030204" pitchFamily="34" charset="0"/>
              </a:rPr>
              <a:t>”</a:t>
            </a:r>
            <a:endParaRPr lang="es-CO" sz="2000" cap="all" dirty="0">
              <a:latin typeface="Calibri" panose="020F0502020204030204" pitchFamily="34" charset="0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  <p:grpSp>
        <p:nvGrpSpPr>
          <p:cNvPr id="43" name="Group 49">
            <a:extLst>
              <a:ext uri="{FF2B5EF4-FFF2-40B4-BE49-F238E27FC236}">
                <a16:creationId xmlns:a16="http://schemas.microsoft.com/office/drawing/2014/main" id="{A476EAD7-CABE-4712-97D5-5ABEF8AA8660}"/>
              </a:ext>
            </a:extLst>
          </p:cNvPr>
          <p:cNvGrpSpPr/>
          <p:nvPr/>
        </p:nvGrpSpPr>
        <p:grpSpPr>
          <a:xfrm>
            <a:off x="109360" y="1509423"/>
            <a:ext cx="2149549" cy="4859806"/>
            <a:chOff x="778009" y="2011765"/>
            <a:chExt cx="1811625" cy="3423836"/>
          </a:xfrm>
        </p:grpSpPr>
        <p:sp>
          <p:nvSpPr>
            <p:cNvPr id="44" name="Rectángulo redondeado 9">
              <a:extLst>
                <a:ext uri="{FF2B5EF4-FFF2-40B4-BE49-F238E27FC236}">
                  <a16:creationId xmlns:a16="http://schemas.microsoft.com/office/drawing/2014/main" id="{7A54D224-DA08-4141-BFDE-0413600CFDA1}"/>
                </a:ext>
              </a:extLst>
            </p:cNvPr>
            <p:cNvSpPr/>
            <p:nvPr/>
          </p:nvSpPr>
          <p:spPr>
            <a:xfrm>
              <a:off x="778009" y="2011765"/>
              <a:ext cx="1811625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45" name="Rectángulo redondeado 13">
              <a:extLst>
                <a:ext uri="{FF2B5EF4-FFF2-40B4-BE49-F238E27FC236}">
                  <a16:creationId xmlns:a16="http://schemas.microsoft.com/office/drawing/2014/main" id="{F5BA5F16-75FB-4D16-AD0C-E52B9DD22E3A}"/>
                </a:ext>
              </a:extLst>
            </p:cNvPr>
            <p:cNvSpPr/>
            <p:nvPr/>
          </p:nvSpPr>
          <p:spPr>
            <a:xfrm>
              <a:off x="778010" y="2378298"/>
              <a:ext cx="1787750" cy="514706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 err="1">
                  <a:solidFill>
                    <a:srgbClr val="FFFFFF"/>
                  </a:solidFill>
                  <a:latin typeface="+mj-lt"/>
                </a:rPr>
                <a:t>PCCC</a:t>
              </a:r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 Y EDUCACIÓN AMBIENTAL</a:t>
              </a:r>
            </a:p>
          </p:txBody>
        </p:sp>
        <p:sp>
          <p:nvSpPr>
            <p:cNvPr id="46" name="CuadroTexto 17">
              <a:extLst>
                <a:ext uri="{FF2B5EF4-FFF2-40B4-BE49-F238E27FC236}">
                  <a16:creationId xmlns:a16="http://schemas.microsoft.com/office/drawing/2014/main" id="{A4379FA5-3915-4947-BEAB-A295D9A3E5D4}"/>
                </a:ext>
              </a:extLst>
            </p:cNvPr>
            <p:cNvSpPr txBox="1"/>
            <p:nvPr/>
          </p:nvSpPr>
          <p:spPr>
            <a:xfrm>
              <a:off x="778009" y="2020526"/>
              <a:ext cx="678481" cy="357773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6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06</a:t>
              </a:r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C7514B59-18FE-4B60-977B-47BC387CC2B5}"/>
                </a:ext>
              </a:extLst>
            </p:cNvPr>
            <p:cNvSpPr txBox="1">
              <a:spLocks/>
            </p:cNvSpPr>
            <p:nvPr/>
          </p:nvSpPr>
          <p:spPr>
            <a:xfrm>
              <a:off x="790930" y="2893004"/>
              <a:ext cx="1792916" cy="254259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endParaRPr lang="es-ES" sz="9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E39EEC5E-97CC-4962-A8A5-74641B211E8C}"/>
              </a:ext>
            </a:extLst>
          </p:cNvPr>
          <p:cNvGrpSpPr/>
          <p:nvPr/>
        </p:nvGrpSpPr>
        <p:grpSpPr>
          <a:xfrm>
            <a:off x="2389085" y="1509419"/>
            <a:ext cx="2189999" cy="4859804"/>
            <a:chOff x="2766212" y="2011762"/>
            <a:chExt cx="1845712" cy="3423836"/>
          </a:xfrm>
        </p:grpSpPr>
        <p:sp>
          <p:nvSpPr>
            <p:cNvPr id="49" name="Rectángulo redondeado 10">
              <a:extLst>
                <a:ext uri="{FF2B5EF4-FFF2-40B4-BE49-F238E27FC236}">
                  <a16:creationId xmlns:a16="http://schemas.microsoft.com/office/drawing/2014/main" id="{2DE21CEA-604D-4B4D-B96D-E046DC0051E8}"/>
                </a:ext>
              </a:extLst>
            </p:cNvPr>
            <p:cNvSpPr/>
            <p:nvPr/>
          </p:nvSpPr>
          <p:spPr>
            <a:xfrm>
              <a:off x="2766212" y="2011762"/>
              <a:ext cx="1828777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0" name="Rectángulo redondeado 14">
              <a:extLst>
                <a:ext uri="{FF2B5EF4-FFF2-40B4-BE49-F238E27FC236}">
                  <a16:creationId xmlns:a16="http://schemas.microsoft.com/office/drawing/2014/main" id="{47D5B869-6DD3-43D9-BDC7-BE73C9B12B84}"/>
                </a:ext>
              </a:extLst>
            </p:cNvPr>
            <p:cNvSpPr/>
            <p:nvPr/>
          </p:nvSpPr>
          <p:spPr>
            <a:xfrm>
              <a:off x="2771186" y="2371125"/>
              <a:ext cx="1813468" cy="514706"/>
            </a:xfrm>
            <a:prstGeom prst="roundRect">
              <a:avLst>
                <a:gd name="adj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AMBIENTES ESCOLARES</a:t>
              </a:r>
            </a:p>
          </p:txBody>
        </p:sp>
        <p:sp>
          <p:nvSpPr>
            <p:cNvPr id="51" name="CuadroTexto 18">
              <a:extLst>
                <a:ext uri="{FF2B5EF4-FFF2-40B4-BE49-F238E27FC236}">
                  <a16:creationId xmlns:a16="http://schemas.microsoft.com/office/drawing/2014/main" id="{DC4615D3-B3BD-4778-8A49-477F062C7157}"/>
                </a:ext>
              </a:extLst>
            </p:cNvPr>
            <p:cNvSpPr txBox="1"/>
            <p:nvPr/>
          </p:nvSpPr>
          <p:spPr>
            <a:xfrm>
              <a:off x="2786876" y="2020525"/>
              <a:ext cx="814900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5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07</a:t>
              </a: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3076ADBE-BA40-4289-A468-74D39541D27A}"/>
                </a:ext>
              </a:extLst>
            </p:cNvPr>
            <p:cNvSpPr txBox="1">
              <a:spLocks/>
            </p:cNvSpPr>
            <p:nvPr/>
          </p:nvSpPr>
          <p:spPr>
            <a:xfrm>
              <a:off x="2774830" y="2885831"/>
              <a:ext cx="1837094" cy="2549767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- 600 millones para Baterías Sanitarias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Iniciación de Obra I.E. El Remanso y Ciudad </a:t>
              </a:r>
              <a:r>
                <a:rPr lang="es-ES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Boquía</a:t>
              </a: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 con el FFIE por valor de $ 21.000.000.000 44% de avance Escuela de la Palabra – construcción con el FFIE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Adecuaciones en 49 E.E.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-Construcción de  42 cocinas PAE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Dotación de material didáctico en 15 I.E.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- 15 I.E. con esquema de lavado de manos para el regreso seguro en alternancia.</a:t>
              </a:r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CF2E073A-7B45-4FA1-8A57-B87F9A3DEE73}"/>
              </a:ext>
            </a:extLst>
          </p:cNvPr>
          <p:cNvGrpSpPr/>
          <p:nvPr/>
        </p:nvGrpSpPr>
        <p:grpSpPr>
          <a:xfrm>
            <a:off x="4672941" y="1509422"/>
            <a:ext cx="2322239" cy="4915872"/>
            <a:chOff x="4644423" y="2011765"/>
            <a:chExt cx="1957161" cy="3463337"/>
          </a:xfrm>
        </p:grpSpPr>
        <p:sp>
          <p:nvSpPr>
            <p:cNvPr id="54" name="Rectángulo redondeado 11">
              <a:extLst>
                <a:ext uri="{FF2B5EF4-FFF2-40B4-BE49-F238E27FC236}">
                  <a16:creationId xmlns:a16="http://schemas.microsoft.com/office/drawing/2014/main" id="{3842F3A9-9378-4C32-8F2B-04BDD6F22E86}"/>
                </a:ext>
              </a:extLst>
            </p:cNvPr>
            <p:cNvSpPr/>
            <p:nvPr/>
          </p:nvSpPr>
          <p:spPr>
            <a:xfrm>
              <a:off x="4653548" y="2011765"/>
              <a:ext cx="1948036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55" name="Rectángulo redondeado 15">
              <a:extLst>
                <a:ext uri="{FF2B5EF4-FFF2-40B4-BE49-F238E27FC236}">
                  <a16:creationId xmlns:a16="http://schemas.microsoft.com/office/drawing/2014/main" id="{B0A1D769-4881-444A-B00A-AD6006FE21ED}"/>
                </a:ext>
              </a:extLst>
            </p:cNvPr>
            <p:cNvSpPr/>
            <p:nvPr/>
          </p:nvSpPr>
          <p:spPr>
            <a:xfrm>
              <a:off x="4648991" y="2378299"/>
              <a:ext cx="1930389" cy="507533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EDUCACIÓN EN Y PARA LA DIVERSIDAD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id="{0D35A566-7A40-47AD-A071-C7AA32F7D132}"/>
                </a:ext>
              </a:extLst>
            </p:cNvPr>
            <p:cNvSpPr txBox="1"/>
            <p:nvPr/>
          </p:nvSpPr>
          <p:spPr>
            <a:xfrm>
              <a:off x="4795748" y="2020526"/>
              <a:ext cx="1048014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3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08</a:t>
              </a: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40B7A287-7FA8-4CB1-BE52-AF22E0BE47BF}"/>
                </a:ext>
              </a:extLst>
            </p:cNvPr>
            <p:cNvSpPr txBox="1">
              <a:spLocks/>
            </p:cNvSpPr>
            <p:nvPr/>
          </p:nvSpPr>
          <p:spPr>
            <a:xfrm>
              <a:off x="4644423" y="2926470"/>
              <a:ext cx="1942971" cy="2548632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Planta temporal de 24 cargos para personal de apoyo los procesos de inclusión en el 100% de los E.E.  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Contratación de personal especializado para el apoyo a la inclusión a la población caracterizada en el SIMAT</a:t>
              </a:r>
            </a:p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Dotación de material especializado y adecuación de espacios por $900.000.000.</a:t>
              </a: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522FBAF3-57EE-4317-8890-4F0BB0EF134B}"/>
              </a:ext>
            </a:extLst>
          </p:cNvPr>
          <p:cNvGrpSpPr/>
          <p:nvPr/>
        </p:nvGrpSpPr>
        <p:grpSpPr>
          <a:xfrm>
            <a:off x="7110366" y="1513287"/>
            <a:ext cx="2323711" cy="4864505"/>
            <a:chOff x="6651561" y="2011765"/>
            <a:chExt cx="1964719" cy="3427149"/>
          </a:xfrm>
        </p:grpSpPr>
        <p:sp>
          <p:nvSpPr>
            <p:cNvPr id="59" name="Rectángulo redondeado 12">
              <a:extLst>
                <a:ext uri="{FF2B5EF4-FFF2-40B4-BE49-F238E27FC236}">
                  <a16:creationId xmlns:a16="http://schemas.microsoft.com/office/drawing/2014/main" id="{5B3CE23E-DCD2-43FC-AED3-751AF9381CCD}"/>
                </a:ext>
              </a:extLst>
            </p:cNvPr>
            <p:cNvSpPr/>
            <p:nvPr/>
          </p:nvSpPr>
          <p:spPr>
            <a:xfrm>
              <a:off x="6651561" y="2011765"/>
              <a:ext cx="1958893" cy="342383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0" name="Rectángulo redondeado 16">
              <a:extLst>
                <a:ext uri="{FF2B5EF4-FFF2-40B4-BE49-F238E27FC236}">
                  <a16:creationId xmlns:a16="http://schemas.microsoft.com/office/drawing/2014/main" id="{2BC01F7E-4ADF-48C1-B685-0C6140AE6314}"/>
                </a:ext>
              </a:extLst>
            </p:cNvPr>
            <p:cNvSpPr/>
            <p:nvPr/>
          </p:nvSpPr>
          <p:spPr>
            <a:xfrm>
              <a:off x="6661954" y="2369764"/>
              <a:ext cx="1948500" cy="51334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</a:rPr>
                <a:t>TALENTO HUMANO</a:t>
              </a:r>
            </a:p>
          </p:txBody>
        </p:sp>
        <p:sp>
          <p:nvSpPr>
            <p:cNvPr id="61" name="CuadroTexto 20">
              <a:extLst>
                <a:ext uri="{FF2B5EF4-FFF2-40B4-BE49-F238E27FC236}">
                  <a16:creationId xmlns:a16="http://schemas.microsoft.com/office/drawing/2014/main" id="{7303B82E-2181-447C-8415-D483E0179B7C}"/>
                </a:ext>
              </a:extLst>
            </p:cNvPr>
            <p:cNvSpPr txBox="1"/>
            <p:nvPr/>
          </p:nvSpPr>
          <p:spPr>
            <a:xfrm>
              <a:off x="6849853" y="2017803"/>
              <a:ext cx="1496117" cy="357774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2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09</a:t>
              </a:r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CAB26264-3A19-4EF7-8795-6464E70C219A}"/>
                </a:ext>
              </a:extLst>
            </p:cNvPr>
            <p:cNvSpPr txBox="1">
              <a:spLocks/>
            </p:cNvSpPr>
            <p:nvPr/>
          </p:nvSpPr>
          <p:spPr>
            <a:xfrm>
              <a:off x="6660752" y="2883108"/>
              <a:ext cx="1955528" cy="2555806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Estrategias de Bienestar en tiempo de Pandemia:</a:t>
              </a:r>
            </a:p>
            <a:p>
              <a:pPr algn="l" defTabSz="679379">
                <a:lnSpc>
                  <a:spcPct val="120000"/>
                </a:lnSpc>
              </a:pPr>
              <a:endParaRPr lang="es-ES" sz="14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  <a:p>
              <a:pPr marL="285750" indent="-285750" algn="l" defTabSz="679379">
                <a:lnSpc>
                  <a:spcPct val="120000"/>
                </a:lnSpc>
                <a:buFontTx/>
                <a:buChar char="-"/>
              </a:pPr>
              <a:r>
                <a:rPr lang="es-CO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La S.E.M. contigo en el Confinamiento</a:t>
              </a:r>
            </a:p>
            <a:p>
              <a:pPr marL="285750" indent="-285750" algn="l" defTabSz="679379">
                <a:lnSpc>
                  <a:spcPct val="120000"/>
                </a:lnSpc>
                <a:buFontTx/>
                <a:buChar char="-"/>
              </a:pPr>
              <a:r>
                <a:rPr lang="es-CO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Trabajo en Casa- acompañamiento integral.</a:t>
              </a:r>
            </a:p>
            <a:p>
              <a:pPr marL="285750" indent="-285750" algn="l" defTabSz="679379">
                <a:lnSpc>
                  <a:spcPct val="120000"/>
                </a:lnSpc>
                <a:buFontTx/>
                <a:buChar char="-"/>
              </a:pPr>
              <a:r>
                <a:rPr lang="es-CO" sz="14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Desconéctate y recárgate.</a:t>
              </a:r>
            </a:p>
          </p:txBody>
        </p:sp>
      </p:grpSp>
      <p:grpSp>
        <p:nvGrpSpPr>
          <p:cNvPr id="63" name="Group 44">
            <a:extLst>
              <a:ext uri="{FF2B5EF4-FFF2-40B4-BE49-F238E27FC236}">
                <a16:creationId xmlns:a16="http://schemas.microsoft.com/office/drawing/2014/main" id="{F84AE34A-2DDC-407F-8078-10B2ECD65110}"/>
              </a:ext>
            </a:extLst>
          </p:cNvPr>
          <p:cNvGrpSpPr/>
          <p:nvPr/>
        </p:nvGrpSpPr>
        <p:grpSpPr>
          <a:xfrm>
            <a:off x="9588997" y="1509422"/>
            <a:ext cx="2323689" cy="4859802"/>
            <a:chOff x="6645240" y="2011765"/>
            <a:chExt cx="1971040" cy="3520412"/>
          </a:xfrm>
        </p:grpSpPr>
        <p:sp>
          <p:nvSpPr>
            <p:cNvPr id="64" name="Rectángulo redondeado 12">
              <a:extLst>
                <a:ext uri="{FF2B5EF4-FFF2-40B4-BE49-F238E27FC236}">
                  <a16:creationId xmlns:a16="http://schemas.microsoft.com/office/drawing/2014/main" id="{55790F43-4252-4AA3-9D09-8733A9773EAD}"/>
                </a:ext>
              </a:extLst>
            </p:cNvPr>
            <p:cNvSpPr/>
            <p:nvPr/>
          </p:nvSpPr>
          <p:spPr>
            <a:xfrm>
              <a:off x="6645240" y="2011765"/>
              <a:ext cx="1965214" cy="352041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pPr algn="ctr" defTabSz="906037"/>
              <a:endParaRPr lang="es-E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Rectángulo redondeado 16">
              <a:extLst>
                <a:ext uri="{FF2B5EF4-FFF2-40B4-BE49-F238E27FC236}">
                  <a16:creationId xmlns:a16="http://schemas.microsoft.com/office/drawing/2014/main" id="{AFEEC2F2-8E8F-4344-8568-B76E0A8256DD}"/>
                </a:ext>
              </a:extLst>
            </p:cNvPr>
            <p:cNvSpPr/>
            <p:nvPr/>
          </p:nvSpPr>
          <p:spPr>
            <a:xfrm>
              <a:off x="6651067" y="2388639"/>
              <a:ext cx="1943594" cy="52184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17" rIns="0" bIns="45717" rtlCol="0" anchor="ctr"/>
            <a:lstStyle/>
            <a:p>
              <a:pPr algn="ctr" defTabSz="906037"/>
              <a:r>
                <a:rPr lang="es-ES" sz="2000" b="1" dirty="0">
                  <a:solidFill>
                    <a:srgbClr val="FFFFFF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ARTICULACIÓN REGIONAL </a:t>
              </a:r>
            </a:p>
          </p:txBody>
        </p:sp>
        <p:sp>
          <p:nvSpPr>
            <p:cNvPr id="66" name="CuadroTexto 20">
              <a:extLst>
                <a:ext uri="{FF2B5EF4-FFF2-40B4-BE49-F238E27FC236}">
                  <a16:creationId xmlns:a16="http://schemas.microsoft.com/office/drawing/2014/main" id="{4BBA344A-9BD6-4267-895E-E0FF8060DED7}"/>
                </a:ext>
              </a:extLst>
            </p:cNvPr>
            <p:cNvSpPr txBox="1"/>
            <p:nvPr/>
          </p:nvSpPr>
          <p:spPr>
            <a:xfrm>
              <a:off x="6810443" y="2013171"/>
              <a:ext cx="1491368" cy="367865"/>
            </a:xfrm>
            <a:prstGeom prst="rect">
              <a:avLst/>
            </a:prstGeom>
            <a:noFill/>
          </p:spPr>
          <p:txBody>
            <a:bodyPr wrap="square" lIns="91434" tIns="45717" rIns="91434" bIns="45717" rtlCol="0">
              <a:spAutoFit/>
            </a:bodyPr>
            <a:lstStyle/>
            <a:p>
              <a:pPr defTabSz="906037"/>
              <a:r>
                <a:rPr lang="es-ES" sz="2700" b="1" dirty="0">
                  <a:solidFill>
                    <a:schemeClr val="accent4"/>
                  </a:solidFill>
                  <a:latin typeface="+mj-lt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10</a:t>
              </a:r>
            </a:p>
          </p:txBody>
        </p:sp>
        <p:sp>
          <p:nvSpPr>
            <p:cNvPr id="67" name="Title 1">
              <a:extLst>
                <a:ext uri="{FF2B5EF4-FFF2-40B4-BE49-F238E27FC236}">
                  <a16:creationId xmlns:a16="http://schemas.microsoft.com/office/drawing/2014/main" id="{99439A0F-8FE1-4701-9474-2F0D335546F2}"/>
                </a:ext>
              </a:extLst>
            </p:cNvPr>
            <p:cNvSpPr txBox="1">
              <a:spLocks/>
            </p:cNvSpPr>
            <p:nvPr/>
          </p:nvSpPr>
          <p:spPr>
            <a:xfrm>
              <a:off x="6672686" y="2917863"/>
              <a:ext cx="1943594" cy="2614313"/>
            </a:xfrm>
            <a:prstGeom prst="rect">
              <a:avLst/>
            </a:prstGeom>
          </p:spPr>
          <p:txBody>
            <a:bodyPr vert="horz" lIns="91434" tIns="45717" rIns="91434" bIns="45717" rtlCol="0" anchor="t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Oswald" panose="02000503000000000000" pitchFamily="2" charset="0"/>
                  <a:ea typeface="+mj-ea"/>
                  <a:cs typeface="+mj-cs"/>
                </a:defRPr>
              </a:lvl1pPr>
            </a:lstStyle>
            <a:p>
              <a:pPr algn="l" defTabSz="679379">
                <a:lnSpc>
                  <a:spcPct val="120000"/>
                </a:lnSpc>
              </a:pPr>
              <a:r>
                <a:rPr lang="es-ES" sz="15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lt"/>
                </a:rPr>
                <a:t>N.D. </a:t>
              </a:r>
            </a:p>
            <a:p>
              <a:pPr algn="l" defTabSz="679379">
                <a:lnSpc>
                  <a:spcPct val="120000"/>
                </a:lnSpc>
              </a:pPr>
              <a:endParaRPr lang="es-ES" sz="15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B312EBEB-140B-40F7-9A5B-FACD1358D96F}"/>
              </a:ext>
            </a:extLst>
          </p:cNvPr>
          <p:cNvSpPr txBox="1">
            <a:spLocks/>
          </p:cNvSpPr>
          <p:nvPr/>
        </p:nvSpPr>
        <p:spPr>
          <a:xfrm>
            <a:off x="101263" y="2760257"/>
            <a:ext cx="2156981" cy="3619148"/>
          </a:xfrm>
          <a:prstGeom prst="rect">
            <a:avLst/>
          </a:prstGeom>
        </p:spPr>
        <p:txBody>
          <a:bodyPr vert="horz" lIns="91434" tIns="45717" rIns="91434" bIns="45717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Oswald" panose="02000503000000000000" pitchFamily="2" charset="0"/>
                <a:ea typeface="+mj-ea"/>
                <a:cs typeface="+mj-cs"/>
              </a:defRPr>
            </a:lvl1pPr>
          </a:lstStyle>
          <a:p>
            <a:pPr algn="l" defTabSz="679379">
              <a:lnSpc>
                <a:spcPct val="120000"/>
              </a:lnSpc>
            </a:pPr>
            <a:r>
              <a:rPr lang="es-ES" sz="1400" dirty="0">
                <a:solidFill>
                  <a:srgbClr val="000000">
                    <a:lumMod val="75000"/>
                    <a:lumOff val="25000"/>
                  </a:srgbClr>
                </a:solidFill>
                <a:latin typeface="+mn-lt"/>
              </a:rPr>
              <a:t>-Realización del diplomado VIVAMOS LA CUENCA, con una 30 docentes Beneficiados y 120 estudiantes ), además del Foro de Seguridad Hídrica, con los docentes y estudiantes de las instituciones educativas del municipio (120 estudiantes), </a:t>
            </a:r>
          </a:p>
        </p:txBody>
      </p:sp>
    </p:spTree>
    <p:extLst>
      <p:ext uri="{BB962C8B-B14F-4D97-AF65-F5344CB8AC3E}">
        <p14:creationId xmlns:p14="http://schemas.microsoft.com/office/powerpoint/2010/main" val="40617146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814796" y="1073327"/>
            <a:ext cx="477812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625800" y="2114567"/>
            <a:ext cx="293946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43773" y="3441843"/>
            <a:ext cx="126362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625806" y="4657190"/>
            <a:ext cx="293941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14794" y="5829641"/>
            <a:ext cx="478642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10881634" y="1159763"/>
            <a:ext cx="477597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 flipH="1">
            <a:off x="10254779" y="2201003"/>
            <a:ext cx="293813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10104458" y="3528279"/>
            <a:ext cx="126305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flipH="1">
            <a:off x="10254777" y="4743626"/>
            <a:ext cx="293808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flipH="1">
            <a:off x="10880806" y="5916077"/>
            <a:ext cx="478426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 rot="16200000">
            <a:off x="-1743016" y="2973549"/>
            <a:ext cx="4583652" cy="9941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50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6" name="Oval 5"/>
          <p:cNvSpPr/>
          <p:nvPr/>
        </p:nvSpPr>
        <p:spPr>
          <a:xfrm>
            <a:off x="936008" y="1288816"/>
            <a:ext cx="1026114" cy="10261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1449065" y="2522243"/>
            <a:ext cx="1026114" cy="10261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>
          <a:xfrm>
            <a:off x="1449065" y="3755671"/>
            <a:ext cx="1026114" cy="1026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>
          <a:xfrm>
            <a:off x="936008" y="4989097"/>
            <a:ext cx="1026114" cy="1026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TextBox 47"/>
          <p:cNvSpPr txBox="1"/>
          <p:nvPr/>
        </p:nvSpPr>
        <p:spPr>
          <a:xfrm>
            <a:off x="2083334" y="1632596"/>
            <a:ext cx="2246396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Actos Protocolarios</a:t>
            </a:r>
            <a:endParaRPr lang="en-US" sz="1350" b="1" cap="all" dirty="0">
              <a:solidFill>
                <a:schemeClr val="accent6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779" y="2710480"/>
            <a:ext cx="298885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Saludo gerente de la RAP </a:t>
            </a: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Luis Guillermo Agudelo.</a:t>
            </a:r>
            <a:endParaRPr lang="en-US" sz="1400" b="1" cap="all" dirty="0">
              <a:solidFill>
                <a:schemeClr val="accent5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17533" y="3725885"/>
            <a:ext cx="388331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Regional de Educación “Aprender a Desaprender 2019-2031”, Secretario de Educación Risaralda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Leonardo Gómez Franco.</a:t>
            </a:r>
          </a:p>
        </p:txBody>
      </p:sp>
      <p:sp>
        <p:nvSpPr>
          <p:cNvPr id="27" name="Oval 26"/>
          <p:cNvSpPr/>
          <p:nvPr/>
        </p:nvSpPr>
        <p:spPr>
          <a:xfrm flipH="1">
            <a:off x="10212423" y="1375252"/>
            <a:ext cx="1025651" cy="10261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27"/>
          <p:cNvSpPr/>
          <p:nvPr/>
        </p:nvSpPr>
        <p:spPr>
          <a:xfrm flipH="1">
            <a:off x="9699597" y="2608679"/>
            <a:ext cx="1025651" cy="10261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/>
          <p:cNvSpPr/>
          <p:nvPr/>
        </p:nvSpPr>
        <p:spPr>
          <a:xfrm flipH="1">
            <a:off x="9699597" y="3842107"/>
            <a:ext cx="1025651" cy="102611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 flipH="1">
            <a:off x="10212423" y="5075533"/>
            <a:ext cx="1025651" cy="1026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TextBox 41"/>
          <p:cNvSpPr txBox="1"/>
          <p:nvPr/>
        </p:nvSpPr>
        <p:spPr>
          <a:xfrm>
            <a:off x="8028559" y="5428735"/>
            <a:ext cx="205526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2913" indent="-442913"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Cierre y almuerzo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77779" y="4040482"/>
            <a:ext cx="295751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Firma protocolaria de acuerdo de voluntades instalación de las 10 mesas regionales, a cargo de la RAP.</a:t>
            </a:r>
          </a:p>
        </p:txBody>
      </p:sp>
      <p:sp>
        <p:nvSpPr>
          <p:cNvPr id="64" name="Oval 63"/>
          <p:cNvSpPr/>
          <p:nvPr/>
        </p:nvSpPr>
        <p:spPr>
          <a:xfrm>
            <a:off x="1064610" y="141741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577668" y="2655082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1577668" y="388003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7" name="Oval 66"/>
          <p:cNvSpPr/>
          <p:nvPr/>
        </p:nvSpPr>
        <p:spPr>
          <a:xfrm>
            <a:off x="1064610" y="5117700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8" name="Oval 67"/>
          <p:cNvSpPr/>
          <p:nvPr/>
        </p:nvSpPr>
        <p:spPr>
          <a:xfrm>
            <a:off x="9827966" y="2735503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9827967" y="397282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Oval 69"/>
          <p:cNvSpPr/>
          <p:nvPr/>
        </p:nvSpPr>
        <p:spPr>
          <a:xfrm>
            <a:off x="10340792" y="5204136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1" name="Oval 70"/>
          <p:cNvSpPr/>
          <p:nvPr/>
        </p:nvSpPr>
        <p:spPr>
          <a:xfrm>
            <a:off x="10337666" y="1503855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08178" y="5117700"/>
            <a:ext cx="402586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articulación del Plan Regional con los planes de desarrollo vigentes, a cargo de la RAP y su subgerente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Humberto Tobón.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41208" y="1297499"/>
            <a:ext cx="356325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Regional, a cargo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Secretarios de Educación.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591" y="2822553"/>
            <a:ext cx="301740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de trabajo 2021, a cargo del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Equipo Regional de Planeación.</a:t>
            </a:r>
          </a:p>
        </p:txBody>
      </p:sp>
    </p:spTree>
    <p:extLst>
      <p:ext uri="{BB962C8B-B14F-4D97-AF65-F5344CB8AC3E}">
        <p14:creationId xmlns:p14="http://schemas.microsoft.com/office/powerpoint/2010/main" val="141657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8" grpId="0" animBg="1"/>
      <p:bldP spid="5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a 158">
            <a:extLst>
              <a:ext uri="{FF2B5EF4-FFF2-40B4-BE49-F238E27FC236}">
                <a16:creationId xmlns:a16="http://schemas.microsoft.com/office/drawing/2014/main" id="{61F18711-F575-4255-8F1F-3D5440F26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723587"/>
              </p:ext>
            </p:extLst>
          </p:nvPr>
        </p:nvGraphicFramePr>
        <p:xfrm>
          <a:off x="313348" y="1717964"/>
          <a:ext cx="5574834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0" name="Diagrama 159">
            <a:extLst>
              <a:ext uri="{FF2B5EF4-FFF2-40B4-BE49-F238E27FC236}">
                <a16:creationId xmlns:a16="http://schemas.microsoft.com/office/drawing/2014/main" id="{97FAFF31-364D-4E2D-ADFB-51B77145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445767"/>
              </p:ext>
            </p:extLst>
          </p:nvPr>
        </p:nvGraphicFramePr>
        <p:xfrm>
          <a:off x="6303820" y="1717964"/>
          <a:ext cx="5574833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2" name="TextBox 6">
            <a:extLst>
              <a:ext uri="{FF2B5EF4-FFF2-40B4-BE49-F238E27FC236}">
                <a16:creationId xmlns:a16="http://schemas.microsoft.com/office/drawing/2014/main" id="{60A7DFCA-3113-47BB-8F18-7F7871130B2D}"/>
              </a:ext>
            </a:extLst>
          </p:cNvPr>
          <p:cNvSpPr txBox="1"/>
          <p:nvPr/>
        </p:nvSpPr>
        <p:spPr>
          <a:xfrm>
            <a:off x="1960073" y="1178461"/>
            <a:ext cx="827185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PLAN OPERATIVO 2020: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(</a:t>
            </a:r>
            <a:r>
              <a:rPr lang="es-ES" sz="2800" dirty="0">
                <a:latin typeface="Calibri" panose="020F0502020204030204" pitchFamily="34" charset="0"/>
                <a:cs typeface="Helvetica Neue"/>
              </a:rPr>
              <a:t>Actividades – Resultado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)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58787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a 158">
            <a:extLst>
              <a:ext uri="{FF2B5EF4-FFF2-40B4-BE49-F238E27FC236}">
                <a16:creationId xmlns:a16="http://schemas.microsoft.com/office/drawing/2014/main" id="{61F18711-F575-4255-8F1F-3D5440F26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671081"/>
              </p:ext>
            </p:extLst>
          </p:nvPr>
        </p:nvGraphicFramePr>
        <p:xfrm>
          <a:off x="313348" y="1717964"/>
          <a:ext cx="5574834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0" name="Diagrama 159">
            <a:extLst>
              <a:ext uri="{FF2B5EF4-FFF2-40B4-BE49-F238E27FC236}">
                <a16:creationId xmlns:a16="http://schemas.microsoft.com/office/drawing/2014/main" id="{97FAFF31-364D-4E2D-ADFB-51B77145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285302"/>
              </p:ext>
            </p:extLst>
          </p:nvPr>
        </p:nvGraphicFramePr>
        <p:xfrm>
          <a:off x="6303820" y="1717964"/>
          <a:ext cx="5574833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2" name="TextBox 6">
            <a:extLst>
              <a:ext uri="{FF2B5EF4-FFF2-40B4-BE49-F238E27FC236}">
                <a16:creationId xmlns:a16="http://schemas.microsoft.com/office/drawing/2014/main" id="{60A7DFCA-3113-47BB-8F18-7F7871130B2D}"/>
              </a:ext>
            </a:extLst>
          </p:cNvPr>
          <p:cNvSpPr txBox="1"/>
          <p:nvPr/>
        </p:nvSpPr>
        <p:spPr>
          <a:xfrm>
            <a:off x="1960073" y="1178461"/>
            <a:ext cx="827185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PLAN OPERATIVO 2020: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(</a:t>
            </a:r>
            <a:r>
              <a:rPr lang="es-ES" sz="2800" dirty="0">
                <a:latin typeface="Calibri" panose="020F0502020204030204" pitchFamily="34" charset="0"/>
                <a:cs typeface="Helvetica Neue"/>
              </a:rPr>
              <a:t>Actividades – Resultado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752118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a 158">
            <a:extLst>
              <a:ext uri="{FF2B5EF4-FFF2-40B4-BE49-F238E27FC236}">
                <a16:creationId xmlns:a16="http://schemas.microsoft.com/office/drawing/2014/main" id="{61F18711-F575-4255-8F1F-3D5440F26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107074"/>
              </p:ext>
            </p:extLst>
          </p:nvPr>
        </p:nvGraphicFramePr>
        <p:xfrm>
          <a:off x="313348" y="1717964"/>
          <a:ext cx="5574834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0" name="Diagrama 159">
            <a:extLst>
              <a:ext uri="{FF2B5EF4-FFF2-40B4-BE49-F238E27FC236}">
                <a16:creationId xmlns:a16="http://schemas.microsoft.com/office/drawing/2014/main" id="{97FAFF31-364D-4E2D-ADFB-51B77145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427044"/>
              </p:ext>
            </p:extLst>
          </p:nvPr>
        </p:nvGraphicFramePr>
        <p:xfrm>
          <a:off x="6303821" y="1717964"/>
          <a:ext cx="5574832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2" name="TextBox 6">
            <a:extLst>
              <a:ext uri="{FF2B5EF4-FFF2-40B4-BE49-F238E27FC236}">
                <a16:creationId xmlns:a16="http://schemas.microsoft.com/office/drawing/2014/main" id="{60A7DFCA-3113-47BB-8F18-7F7871130B2D}"/>
              </a:ext>
            </a:extLst>
          </p:cNvPr>
          <p:cNvSpPr txBox="1"/>
          <p:nvPr/>
        </p:nvSpPr>
        <p:spPr>
          <a:xfrm>
            <a:off x="1960073" y="1178461"/>
            <a:ext cx="827185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PLAN OPERATIVO 2021: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(</a:t>
            </a:r>
            <a:r>
              <a:rPr lang="es-ES" sz="2800" dirty="0">
                <a:latin typeface="Calibri" panose="020F0502020204030204" pitchFamily="34" charset="0"/>
                <a:cs typeface="Helvetica Neue"/>
              </a:rPr>
              <a:t>Actividades – Responsables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)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8981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23805" y="1145682"/>
            <a:ext cx="7933181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sz="2400" b="1">
                <a:latin typeface="Segoe UI" pitchFamily="34" charset="0"/>
                <a:ea typeface="Segoe UI" pitchFamily="34" charset="0"/>
                <a:cs typeface="Segoe UI" pitchFamily="34" charset="0"/>
              </a:rPr>
              <a:t>PLAN REGIONAL DE EDUCACIÓN DEL EJE CAFETERO</a:t>
            </a:r>
            <a:endParaRPr lang="es-CO" sz="2400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76039515"/>
              </p:ext>
            </p:extLst>
          </p:nvPr>
        </p:nvGraphicFramePr>
        <p:xfrm>
          <a:off x="2001793" y="1828800"/>
          <a:ext cx="7777207" cy="450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32321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a 158">
            <a:extLst>
              <a:ext uri="{FF2B5EF4-FFF2-40B4-BE49-F238E27FC236}">
                <a16:creationId xmlns:a16="http://schemas.microsoft.com/office/drawing/2014/main" id="{61F18711-F575-4255-8F1F-3D5440F26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607064"/>
              </p:ext>
            </p:extLst>
          </p:nvPr>
        </p:nvGraphicFramePr>
        <p:xfrm>
          <a:off x="313348" y="1717964"/>
          <a:ext cx="5574834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0" name="Diagrama 159">
            <a:extLst>
              <a:ext uri="{FF2B5EF4-FFF2-40B4-BE49-F238E27FC236}">
                <a16:creationId xmlns:a16="http://schemas.microsoft.com/office/drawing/2014/main" id="{97FAFF31-364D-4E2D-ADFB-51B77145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629434"/>
              </p:ext>
            </p:extLst>
          </p:nvPr>
        </p:nvGraphicFramePr>
        <p:xfrm>
          <a:off x="6303821" y="1717964"/>
          <a:ext cx="5574832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2" name="TextBox 6">
            <a:extLst>
              <a:ext uri="{FF2B5EF4-FFF2-40B4-BE49-F238E27FC236}">
                <a16:creationId xmlns:a16="http://schemas.microsoft.com/office/drawing/2014/main" id="{60A7DFCA-3113-47BB-8F18-7F7871130B2D}"/>
              </a:ext>
            </a:extLst>
          </p:cNvPr>
          <p:cNvSpPr txBox="1"/>
          <p:nvPr/>
        </p:nvSpPr>
        <p:spPr>
          <a:xfrm>
            <a:off x="1960073" y="1178461"/>
            <a:ext cx="827185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PLAN OPERATIVO 2021: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(</a:t>
            </a:r>
            <a:r>
              <a:rPr lang="es-ES" sz="2800" dirty="0">
                <a:latin typeface="Calibri" panose="020F0502020204030204" pitchFamily="34" charset="0"/>
                <a:cs typeface="Helvetica Neue"/>
              </a:rPr>
              <a:t>Actividades – Responsables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)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817434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a 158">
            <a:extLst>
              <a:ext uri="{FF2B5EF4-FFF2-40B4-BE49-F238E27FC236}">
                <a16:creationId xmlns:a16="http://schemas.microsoft.com/office/drawing/2014/main" id="{61F18711-F575-4255-8F1F-3D5440F26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515435"/>
              </p:ext>
            </p:extLst>
          </p:nvPr>
        </p:nvGraphicFramePr>
        <p:xfrm>
          <a:off x="313348" y="1717964"/>
          <a:ext cx="5574834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0" name="Diagrama 159">
            <a:extLst>
              <a:ext uri="{FF2B5EF4-FFF2-40B4-BE49-F238E27FC236}">
                <a16:creationId xmlns:a16="http://schemas.microsoft.com/office/drawing/2014/main" id="{97FAFF31-364D-4E2D-ADFB-51B771458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3922831"/>
              </p:ext>
            </p:extLst>
          </p:nvPr>
        </p:nvGraphicFramePr>
        <p:xfrm>
          <a:off x="6303821" y="1717964"/>
          <a:ext cx="5574832" cy="443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2" name="TextBox 6">
            <a:extLst>
              <a:ext uri="{FF2B5EF4-FFF2-40B4-BE49-F238E27FC236}">
                <a16:creationId xmlns:a16="http://schemas.microsoft.com/office/drawing/2014/main" id="{60A7DFCA-3113-47BB-8F18-7F7871130B2D}"/>
              </a:ext>
            </a:extLst>
          </p:cNvPr>
          <p:cNvSpPr txBox="1"/>
          <p:nvPr/>
        </p:nvSpPr>
        <p:spPr>
          <a:xfrm>
            <a:off x="1960073" y="1178461"/>
            <a:ext cx="8271853" cy="417038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r>
              <a:rPr lang="es-ES" sz="2800" b="1" cap="all" dirty="0">
                <a:latin typeface="Calibri" panose="020F0502020204030204" pitchFamily="34" charset="0"/>
                <a:cs typeface="Helvetica Neue"/>
              </a:rPr>
              <a:t>PLAN OPERATIVO 2021: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(</a:t>
            </a:r>
            <a:r>
              <a:rPr lang="es-ES" sz="2800" dirty="0">
                <a:latin typeface="Calibri" panose="020F0502020204030204" pitchFamily="34" charset="0"/>
                <a:cs typeface="Helvetica Neue"/>
              </a:rPr>
              <a:t>Actividades – Responsables </a:t>
            </a:r>
            <a:r>
              <a:rPr lang="es-ES" sz="2800" cap="all" dirty="0">
                <a:latin typeface="Calibri" panose="020F0502020204030204" pitchFamily="34" charset="0"/>
                <a:cs typeface="Helvetica Neue"/>
              </a:rPr>
              <a:t>)</a:t>
            </a:r>
            <a:endParaRPr lang="es-CO" sz="2800" cap="all" dirty="0">
              <a:latin typeface="Calibri" panose="020F0502020204030204" pitchFamily="34" charset="0"/>
              <a:cs typeface="Helvetica Neue"/>
            </a:endParaRPr>
          </a:p>
          <a:p>
            <a:endParaRPr lang="es-CO" sz="2800" cap="all" dirty="0">
              <a:latin typeface="Calibri" panose="020F0502020204030204" pitchFamily="34" charset="0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425375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8"/>
          <p:cNvSpPr/>
          <p:nvPr/>
        </p:nvSpPr>
        <p:spPr>
          <a:xfrm>
            <a:off x="814796" y="1073327"/>
            <a:ext cx="477812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625800" y="2114567"/>
            <a:ext cx="293946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43773" y="3441843"/>
            <a:ext cx="126362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625806" y="4657190"/>
            <a:ext cx="293941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14794" y="5829641"/>
            <a:ext cx="478642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10881634" y="1159763"/>
            <a:ext cx="477597" cy="401256"/>
          </a:xfrm>
          <a:custGeom>
            <a:avLst/>
            <a:gdLst>
              <a:gd name="connsiteX0" fmla="*/ 0 w 637083"/>
              <a:gd name="connsiteY0" fmla="*/ 0 h 535008"/>
              <a:gd name="connsiteX1" fmla="*/ 232616 w 637083"/>
              <a:gd name="connsiteY1" fmla="*/ 0 h 535008"/>
              <a:gd name="connsiteX2" fmla="*/ 260711 w 637083"/>
              <a:gd name="connsiteY2" fmla="*/ 26787 h 535008"/>
              <a:gd name="connsiteX3" fmla="*/ 572096 w 637083"/>
              <a:gd name="connsiteY3" fmla="*/ 369396 h 535008"/>
              <a:gd name="connsiteX4" fmla="*/ 637083 w 637083"/>
              <a:gd name="connsiteY4" fmla="*/ 452093 h 535008"/>
              <a:gd name="connsiteX5" fmla="*/ 627565 w 637083"/>
              <a:gd name="connsiteY5" fmla="*/ 455048 h 535008"/>
              <a:gd name="connsiteX6" fmla="*/ 532376 w 637083"/>
              <a:gd name="connsiteY6" fmla="*/ 506715 h 535008"/>
              <a:gd name="connsiteX7" fmla="*/ 498084 w 637083"/>
              <a:gd name="connsiteY7" fmla="*/ 535008 h 535008"/>
              <a:gd name="connsiteX8" fmla="*/ 448199 w 637083"/>
              <a:gd name="connsiteY8" fmla="*/ 471528 h 535008"/>
              <a:gd name="connsiteX9" fmla="*/ 147177 w 637083"/>
              <a:gd name="connsiteY9" fmla="*/ 140321 h 53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083" h="535008">
                <a:moveTo>
                  <a:pt x="0" y="0"/>
                </a:moveTo>
                <a:lnTo>
                  <a:pt x="232616" y="0"/>
                </a:lnTo>
                <a:lnTo>
                  <a:pt x="260711" y="26787"/>
                </a:lnTo>
                <a:cubicBezTo>
                  <a:pt x="369845" y="135921"/>
                  <a:pt x="473774" y="250259"/>
                  <a:pt x="572096" y="369396"/>
                </a:cubicBezTo>
                <a:lnTo>
                  <a:pt x="637083" y="452093"/>
                </a:lnTo>
                <a:lnTo>
                  <a:pt x="627565" y="455048"/>
                </a:lnTo>
                <a:cubicBezTo>
                  <a:pt x="594043" y="469227"/>
                  <a:pt x="562188" y="486574"/>
                  <a:pt x="532376" y="506715"/>
                </a:cubicBezTo>
                <a:lnTo>
                  <a:pt x="498084" y="535008"/>
                </a:lnTo>
                <a:lnTo>
                  <a:pt x="448199" y="471528"/>
                </a:lnTo>
                <a:cubicBezTo>
                  <a:pt x="353150" y="356356"/>
                  <a:pt x="252679" y="245823"/>
                  <a:pt x="147177" y="14032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 flipH="1">
            <a:off x="10254779" y="2201003"/>
            <a:ext cx="293813" cy="532272"/>
          </a:xfrm>
          <a:custGeom>
            <a:avLst/>
            <a:gdLst>
              <a:gd name="connsiteX0" fmla="*/ 135550 w 391928"/>
              <a:gd name="connsiteY0" fmla="*/ 0 h 709696"/>
              <a:gd name="connsiteX1" fmla="*/ 213310 w 391928"/>
              <a:gd name="connsiteY1" fmla="*/ 172002 h 709696"/>
              <a:gd name="connsiteX2" fmla="*/ 375545 w 391928"/>
              <a:gd name="connsiteY2" fmla="*/ 615260 h 709696"/>
              <a:gd name="connsiteX3" fmla="*/ 391928 w 391928"/>
              <a:gd name="connsiteY3" fmla="*/ 672955 h 709696"/>
              <a:gd name="connsiteX4" fmla="*/ 335492 w 391928"/>
              <a:gd name="connsiteY4" fmla="*/ 678644 h 709696"/>
              <a:gd name="connsiteX5" fmla="*/ 235461 w 391928"/>
              <a:gd name="connsiteY5" fmla="*/ 709696 h 709696"/>
              <a:gd name="connsiteX6" fmla="*/ 222202 w 391928"/>
              <a:gd name="connsiteY6" fmla="*/ 663006 h 709696"/>
              <a:gd name="connsiteX7" fmla="*/ 65367 w 391928"/>
              <a:gd name="connsiteY7" fmla="*/ 234500 h 709696"/>
              <a:gd name="connsiteX8" fmla="*/ 0 w 391928"/>
              <a:gd name="connsiteY8" fmla="*/ 89913 h 709696"/>
              <a:gd name="connsiteX9" fmla="*/ 77670 w 391928"/>
              <a:gd name="connsiteY9" fmla="*/ 47755 h 70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8" h="709696">
                <a:moveTo>
                  <a:pt x="135550" y="0"/>
                </a:moveTo>
                <a:lnTo>
                  <a:pt x="213310" y="172002"/>
                </a:lnTo>
                <a:cubicBezTo>
                  <a:pt x="274344" y="316302"/>
                  <a:pt x="328557" y="464190"/>
                  <a:pt x="375545" y="615260"/>
                </a:cubicBezTo>
                <a:lnTo>
                  <a:pt x="391928" y="672955"/>
                </a:lnTo>
                <a:lnTo>
                  <a:pt x="335492" y="678644"/>
                </a:lnTo>
                <a:lnTo>
                  <a:pt x="235461" y="709696"/>
                </a:lnTo>
                <a:lnTo>
                  <a:pt x="222202" y="663006"/>
                </a:lnTo>
                <a:cubicBezTo>
                  <a:pt x="176778" y="516963"/>
                  <a:pt x="124370" y="373998"/>
                  <a:pt x="65367" y="234500"/>
                </a:cubicBezTo>
                <a:lnTo>
                  <a:pt x="0" y="89913"/>
                </a:lnTo>
                <a:lnTo>
                  <a:pt x="77670" y="4775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10104458" y="3528279"/>
            <a:ext cx="126305" cy="420344"/>
          </a:xfrm>
          <a:custGeom>
            <a:avLst/>
            <a:gdLst>
              <a:gd name="connsiteX0" fmla="*/ 159774 w 168482"/>
              <a:gd name="connsiteY0" fmla="*/ 0 h 560459"/>
              <a:gd name="connsiteX1" fmla="*/ 162205 w 168482"/>
              <a:gd name="connsiteY1" fmla="*/ 31959 h 560459"/>
              <a:gd name="connsiteX2" fmla="*/ 168482 w 168482"/>
              <a:gd name="connsiteY2" fmla="*/ 280229 h 560459"/>
              <a:gd name="connsiteX3" fmla="*/ 162205 w 168482"/>
              <a:gd name="connsiteY3" fmla="*/ 528499 h 560459"/>
              <a:gd name="connsiteX4" fmla="*/ 159774 w 168482"/>
              <a:gd name="connsiteY4" fmla="*/ 560459 h 560459"/>
              <a:gd name="connsiteX5" fmla="*/ 137402 w 168482"/>
              <a:gd name="connsiteY5" fmla="*/ 553514 h 560459"/>
              <a:gd name="connsiteX6" fmla="*/ 24465 w 168482"/>
              <a:gd name="connsiteY6" fmla="*/ 542129 h 560459"/>
              <a:gd name="connsiteX7" fmla="*/ 0 w 168482"/>
              <a:gd name="connsiteY7" fmla="*/ 544595 h 560459"/>
              <a:gd name="connsiteX8" fmla="*/ 1853 w 168482"/>
              <a:gd name="connsiteY8" fmla="*/ 520237 h 560459"/>
              <a:gd name="connsiteX9" fmla="*/ 7921 w 168482"/>
              <a:gd name="connsiteY9" fmla="*/ 280229 h 560459"/>
              <a:gd name="connsiteX10" fmla="*/ 1853 w 168482"/>
              <a:gd name="connsiteY10" fmla="*/ 40222 h 560459"/>
              <a:gd name="connsiteX11" fmla="*/ 0 w 168482"/>
              <a:gd name="connsiteY11" fmla="*/ 15863 h 560459"/>
              <a:gd name="connsiteX12" fmla="*/ 24465 w 168482"/>
              <a:gd name="connsiteY12" fmla="*/ 18329 h 560459"/>
              <a:gd name="connsiteX13" fmla="*/ 137402 w 168482"/>
              <a:gd name="connsiteY13" fmla="*/ 6944 h 56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8482" h="560459">
                <a:moveTo>
                  <a:pt x="159774" y="0"/>
                </a:moveTo>
                <a:lnTo>
                  <a:pt x="162205" y="31959"/>
                </a:lnTo>
                <a:cubicBezTo>
                  <a:pt x="166373" y="114190"/>
                  <a:pt x="168482" y="196963"/>
                  <a:pt x="168482" y="280229"/>
                </a:cubicBezTo>
                <a:cubicBezTo>
                  <a:pt x="168482" y="363495"/>
                  <a:pt x="166373" y="446269"/>
                  <a:pt x="162205" y="528499"/>
                </a:cubicBezTo>
                <a:lnTo>
                  <a:pt x="159774" y="560459"/>
                </a:lnTo>
                <a:lnTo>
                  <a:pt x="137402" y="553514"/>
                </a:lnTo>
                <a:cubicBezTo>
                  <a:pt x="100923" y="546049"/>
                  <a:pt x="63152" y="542129"/>
                  <a:pt x="24465" y="542129"/>
                </a:cubicBezTo>
                <a:lnTo>
                  <a:pt x="0" y="544595"/>
                </a:lnTo>
                <a:lnTo>
                  <a:pt x="1853" y="520237"/>
                </a:lnTo>
                <a:cubicBezTo>
                  <a:pt x="5882" y="440743"/>
                  <a:pt x="7921" y="360724"/>
                  <a:pt x="7921" y="280229"/>
                </a:cubicBezTo>
                <a:cubicBezTo>
                  <a:pt x="7921" y="199734"/>
                  <a:pt x="5882" y="119716"/>
                  <a:pt x="1853" y="40222"/>
                </a:cubicBezTo>
                <a:lnTo>
                  <a:pt x="0" y="15863"/>
                </a:lnTo>
                <a:lnTo>
                  <a:pt x="24465" y="18329"/>
                </a:lnTo>
                <a:cubicBezTo>
                  <a:pt x="63152" y="18329"/>
                  <a:pt x="100923" y="14409"/>
                  <a:pt x="137402" y="69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 flipH="1">
            <a:off x="10254777" y="4743626"/>
            <a:ext cx="293808" cy="531908"/>
          </a:xfrm>
          <a:custGeom>
            <a:avLst/>
            <a:gdLst>
              <a:gd name="connsiteX0" fmla="*/ 235454 w 391921"/>
              <a:gd name="connsiteY0" fmla="*/ 0 h 709210"/>
              <a:gd name="connsiteX1" fmla="*/ 335485 w 391921"/>
              <a:gd name="connsiteY1" fmla="*/ 31051 h 709210"/>
              <a:gd name="connsiteX2" fmla="*/ 391921 w 391921"/>
              <a:gd name="connsiteY2" fmla="*/ 36740 h 709210"/>
              <a:gd name="connsiteX3" fmla="*/ 375538 w 391921"/>
              <a:gd name="connsiteY3" fmla="*/ 94436 h 709210"/>
              <a:gd name="connsiteX4" fmla="*/ 166256 w 391921"/>
              <a:gd name="connsiteY4" fmla="*/ 645240 h 709210"/>
              <a:gd name="connsiteX5" fmla="*/ 134954 w 391921"/>
              <a:gd name="connsiteY5" fmla="*/ 709210 h 709210"/>
              <a:gd name="connsiteX6" fmla="*/ 77663 w 391921"/>
              <a:gd name="connsiteY6" fmla="*/ 661940 h 709210"/>
              <a:gd name="connsiteX7" fmla="*/ 0 w 391921"/>
              <a:gd name="connsiteY7" fmla="*/ 619786 h 709210"/>
              <a:gd name="connsiteX8" fmla="*/ 19878 w 391921"/>
              <a:gd name="connsiteY8" fmla="*/ 579163 h 709210"/>
              <a:gd name="connsiteX9" fmla="*/ 222195 w 391921"/>
              <a:gd name="connsiteY9" fmla="*/ 46690 h 70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921" h="709210">
                <a:moveTo>
                  <a:pt x="235454" y="0"/>
                </a:moveTo>
                <a:lnTo>
                  <a:pt x="335485" y="31051"/>
                </a:lnTo>
                <a:lnTo>
                  <a:pt x="391921" y="36740"/>
                </a:lnTo>
                <a:lnTo>
                  <a:pt x="375538" y="94436"/>
                </a:lnTo>
                <a:cubicBezTo>
                  <a:pt x="316803" y="283275"/>
                  <a:pt x="246779" y="467139"/>
                  <a:pt x="166256" y="645240"/>
                </a:cubicBezTo>
                <a:lnTo>
                  <a:pt x="134954" y="709210"/>
                </a:lnTo>
                <a:lnTo>
                  <a:pt x="77663" y="661940"/>
                </a:lnTo>
                <a:lnTo>
                  <a:pt x="0" y="619786"/>
                </a:lnTo>
                <a:lnTo>
                  <a:pt x="19878" y="579163"/>
                </a:lnTo>
                <a:cubicBezTo>
                  <a:pt x="97722" y="406989"/>
                  <a:pt x="165415" y="229244"/>
                  <a:pt x="222195" y="466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 flipH="1">
            <a:off x="10880806" y="5916077"/>
            <a:ext cx="478426" cy="401063"/>
          </a:xfrm>
          <a:custGeom>
            <a:avLst/>
            <a:gdLst>
              <a:gd name="connsiteX0" fmla="*/ 498399 w 638189"/>
              <a:gd name="connsiteY0" fmla="*/ 0 h 534751"/>
              <a:gd name="connsiteX1" fmla="*/ 532378 w 638189"/>
              <a:gd name="connsiteY1" fmla="*/ 28034 h 534751"/>
              <a:gd name="connsiteX2" fmla="*/ 627567 w 638189"/>
              <a:gd name="connsiteY2" fmla="*/ 79701 h 534751"/>
              <a:gd name="connsiteX3" fmla="*/ 638189 w 638189"/>
              <a:gd name="connsiteY3" fmla="*/ 82999 h 534751"/>
              <a:gd name="connsiteX4" fmla="*/ 459142 w 638189"/>
              <a:gd name="connsiteY4" fmla="*/ 297338 h 534751"/>
              <a:gd name="connsiteX5" fmla="*/ 260713 w 638189"/>
              <a:gd name="connsiteY5" fmla="*/ 507963 h 534751"/>
              <a:gd name="connsiteX6" fmla="*/ 232616 w 638189"/>
              <a:gd name="connsiteY6" fmla="*/ 534751 h 534751"/>
              <a:gd name="connsiteX7" fmla="*/ 0 w 638189"/>
              <a:gd name="connsiteY7" fmla="*/ 534751 h 534751"/>
              <a:gd name="connsiteX8" fmla="*/ 147179 w 638189"/>
              <a:gd name="connsiteY8" fmla="*/ 394429 h 534751"/>
              <a:gd name="connsiteX9" fmla="*/ 339004 w 638189"/>
              <a:gd name="connsiteY9" fmla="*/ 190813 h 53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189" h="534751">
                <a:moveTo>
                  <a:pt x="498399" y="0"/>
                </a:moveTo>
                <a:lnTo>
                  <a:pt x="532378" y="28034"/>
                </a:lnTo>
                <a:cubicBezTo>
                  <a:pt x="562190" y="48175"/>
                  <a:pt x="594045" y="65523"/>
                  <a:pt x="627567" y="79701"/>
                </a:cubicBezTo>
                <a:lnTo>
                  <a:pt x="638189" y="82999"/>
                </a:lnTo>
                <a:lnTo>
                  <a:pt x="459142" y="297338"/>
                </a:lnTo>
                <a:cubicBezTo>
                  <a:pt x="395098" y="369513"/>
                  <a:pt x="328922" y="439755"/>
                  <a:pt x="260713" y="507963"/>
                </a:cubicBezTo>
                <a:lnTo>
                  <a:pt x="232616" y="534751"/>
                </a:lnTo>
                <a:lnTo>
                  <a:pt x="0" y="534751"/>
                </a:lnTo>
                <a:lnTo>
                  <a:pt x="147179" y="394429"/>
                </a:lnTo>
                <a:cubicBezTo>
                  <a:pt x="213118" y="328491"/>
                  <a:pt x="277091" y="260587"/>
                  <a:pt x="339004" y="19081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 rot="16200000">
            <a:off x="-1743016" y="2973549"/>
            <a:ext cx="4583652" cy="99417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50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6" name="Oval 5"/>
          <p:cNvSpPr/>
          <p:nvPr/>
        </p:nvSpPr>
        <p:spPr>
          <a:xfrm>
            <a:off x="936008" y="1288816"/>
            <a:ext cx="1026114" cy="10261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>
          <a:xfrm>
            <a:off x="1449065" y="2522243"/>
            <a:ext cx="1026114" cy="10261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>
          <a:xfrm>
            <a:off x="1449065" y="3755671"/>
            <a:ext cx="1026114" cy="1026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>
          <a:xfrm>
            <a:off x="936008" y="4989097"/>
            <a:ext cx="1026114" cy="1026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TextBox 47"/>
          <p:cNvSpPr txBox="1"/>
          <p:nvPr/>
        </p:nvSpPr>
        <p:spPr>
          <a:xfrm>
            <a:off x="2083334" y="1632596"/>
            <a:ext cx="2246396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Actos Protocolarios</a:t>
            </a:r>
            <a:endParaRPr lang="en-US" sz="1350" b="1" cap="all" dirty="0">
              <a:solidFill>
                <a:schemeClr val="accent6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779" y="2710480"/>
            <a:ext cx="298885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Saludo gerente de la RAP </a:t>
            </a: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Luis Guillermo Agudelo.</a:t>
            </a:r>
            <a:endParaRPr lang="en-US" sz="1400" b="1" cap="all" dirty="0">
              <a:solidFill>
                <a:schemeClr val="accent5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17533" y="3725885"/>
            <a:ext cx="3883314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Regional de Educación “Aprender a Desaprender 2019-2031”, Secretario de Educación Risaralda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Leonardo Gómez Franco.</a:t>
            </a:r>
          </a:p>
        </p:txBody>
      </p:sp>
      <p:sp>
        <p:nvSpPr>
          <p:cNvPr id="27" name="Oval 26"/>
          <p:cNvSpPr/>
          <p:nvPr/>
        </p:nvSpPr>
        <p:spPr>
          <a:xfrm flipH="1">
            <a:off x="10212423" y="1375252"/>
            <a:ext cx="1025651" cy="102611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27"/>
          <p:cNvSpPr/>
          <p:nvPr/>
        </p:nvSpPr>
        <p:spPr>
          <a:xfrm flipH="1">
            <a:off x="9699597" y="2608679"/>
            <a:ext cx="1025651" cy="10261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Oval 29"/>
          <p:cNvSpPr/>
          <p:nvPr/>
        </p:nvSpPr>
        <p:spPr>
          <a:xfrm flipH="1">
            <a:off x="9699597" y="3842107"/>
            <a:ext cx="1025651" cy="1026114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 flipH="1">
            <a:off x="10212423" y="5075533"/>
            <a:ext cx="1025651" cy="1026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TextBox 41"/>
          <p:cNvSpPr txBox="1"/>
          <p:nvPr/>
        </p:nvSpPr>
        <p:spPr>
          <a:xfrm>
            <a:off x="8028559" y="5428735"/>
            <a:ext cx="205526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2913" indent="-442913"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Cierre y almuerzo</a:t>
            </a:r>
          </a:p>
        </p:txBody>
      </p:sp>
      <p:sp>
        <p:nvSpPr>
          <p:cNvPr id="64" name="Oval 63"/>
          <p:cNvSpPr/>
          <p:nvPr/>
        </p:nvSpPr>
        <p:spPr>
          <a:xfrm>
            <a:off x="1064610" y="141741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577668" y="2655082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1577668" y="388003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7" name="Oval 66"/>
          <p:cNvSpPr/>
          <p:nvPr/>
        </p:nvSpPr>
        <p:spPr>
          <a:xfrm>
            <a:off x="1064610" y="5117700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8" name="Oval 67"/>
          <p:cNvSpPr/>
          <p:nvPr/>
        </p:nvSpPr>
        <p:spPr>
          <a:xfrm>
            <a:off x="9827966" y="2735503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9827967" y="3972829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0" name="Oval 69"/>
          <p:cNvSpPr/>
          <p:nvPr/>
        </p:nvSpPr>
        <p:spPr>
          <a:xfrm>
            <a:off x="10340792" y="5204136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71" name="Oval 70"/>
          <p:cNvSpPr/>
          <p:nvPr/>
        </p:nvSpPr>
        <p:spPr>
          <a:xfrm>
            <a:off x="10337666" y="1503855"/>
            <a:ext cx="768911" cy="768911"/>
          </a:xfrm>
          <a:prstGeom prst="ellipse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08178" y="5117700"/>
            <a:ext cx="402586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articulación del Plan Regional con los planes de desarrollo vigentes, a cargo de la RAP y su subgerente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Dr. Humberto Tobón.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41208" y="1297499"/>
            <a:ext cx="356325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Avances de los Planes Desarrollo en el marco del Plan Regional, a cargo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Secretarios de Educación.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591" y="2822553"/>
            <a:ext cx="301740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2913" algn="l"/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Presentación plan de trabajo 2021, a cargo del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Equipo Regional de Planeación.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77779" y="4040482"/>
            <a:ext cx="2957518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984250" algn="l"/>
              </a:tabLs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Firma protocolaria de acuerdo de voluntades instalación de las 10 mesas regionales, a cargo de la RAP.</a:t>
            </a:r>
          </a:p>
        </p:txBody>
      </p:sp>
    </p:spTree>
    <p:extLst>
      <p:ext uri="{BB962C8B-B14F-4D97-AF65-F5344CB8AC3E}">
        <p14:creationId xmlns:p14="http://schemas.microsoft.com/office/powerpoint/2010/main" val="222024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9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04123" y="3612037"/>
            <a:ext cx="1473825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400" b="1" dirty="0"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 EJES </a:t>
            </a:r>
            <a:r>
              <a:rPr lang="es-CO" sz="2400" b="1" dirty="0" smtClean="0"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: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772229025"/>
              </p:ext>
            </p:extLst>
          </p:nvPr>
        </p:nvGraphicFramePr>
        <p:xfrm>
          <a:off x="1462685" y="1206529"/>
          <a:ext cx="9156700" cy="501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41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9639" y="1331345"/>
            <a:ext cx="11092722" cy="45243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VISIÓN PLAN REGIONAL DE EDUCACIÓN EJE CAFETERO 2019 -2031</a:t>
            </a:r>
          </a:p>
          <a:p>
            <a:pPr algn="ctr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El Eje Cafetero integrado por los departamentos de Caldas, Quindío y Risaralda en el año 2031, </a:t>
            </a:r>
            <a:r>
              <a:rPr lang="es-CO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será un territorio educado y educador </a:t>
            </a:r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integrado política, cultural, social y económicamente; ambientalmente sostenible y competitivo.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La Escuela será un universo conformado </a:t>
            </a:r>
            <a:r>
              <a:rPr lang="es-CO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por:</a:t>
            </a:r>
          </a:p>
          <a:p>
            <a:pPr algn="just"/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CO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familia y su contexto, con ciudadanos honestos, responsables, exitosos y felices, para que contribuyan al Desarrollo Humano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Sostenible</a:t>
            </a:r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, la competitividad de la región y la paz </a:t>
            </a:r>
            <a:r>
              <a:rPr lang="es-CO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territorial.</a:t>
            </a:r>
            <a:r>
              <a:rPr lang="es-CO" sz="24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3200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364;p24">
            <a:extLst>
              <a:ext uri="{FF2B5EF4-FFF2-40B4-BE49-F238E27FC236}">
                <a16:creationId xmlns:a16="http://schemas.microsoft.com/office/drawing/2014/main" id="{1704C1E7-D358-41DE-88BD-8E03201E4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012" y="1265338"/>
            <a:ext cx="8470900" cy="81109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2060"/>
              </a:buClr>
              <a:buSzPts val="4000"/>
              <a:buFontTx/>
              <a:buNone/>
            </a:pPr>
            <a:r>
              <a:rPr lang="es-CO" altLang="es-E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PROGRAMA No.1:  </a:t>
            </a:r>
            <a:r>
              <a:rPr lang="es-CO" alt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DISMINUCIÓN DE LA POBREZA MULTIDIMENSIONAL</a:t>
            </a:r>
            <a:endParaRPr lang="es-CO" alt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5" name="Google Shape;375;p24">
            <a:extLst>
              <a:ext uri="{FF2B5EF4-FFF2-40B4-BE49-F238E27FC236}">
                <a16:creationId xmlns:a16="http://schemas.microsoft.com/office/drawing/2014/main" id="{985208D1-1DED-4FD2-8256-0A4B19A099C1}"/>
              </a:ext>
            </a:extLst>
          </p:cNvPr>
          <p:cNvGrpSpPr>
            <a:grpSpLocks/>
          </p:cNvGrpSpPr>
          <p:nvPr/>
        </p:nvGrpSpPr>
        <p:grpSpPr bwMode="auto">
          <a:xfrm>
            <a:off x="2938011" y="2290891"/>
            <a:ext cx="8470899" cy="1360011"/>
            <a:chOff x="1020165" y="1208467"/>
            <a:chExt cx="9344780" cy="757321"/>
          </a:xfrm>
        </p:grpSpPr>
        <p:sp>
          <p:nvSpPr>
            <p:cNvPr id="16" name="Google Shape;376;p24">
              <a:extLst>
                <a:ext uri="{FF2B5EF4-FFF2-40B4-BE49-F238E27FC236}">
                  <a16:creationId xmlns:a16="http://schemas.microsoft.com/office/drawing/2014/main" id="{58EC7637-78EE-4896-BA6F-947344546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165" y="1208467"/>
              <a:ext cx="4131285" cy="757321"/>
            </a:xfrm>
            <a:prstGeom prst="rect">
              <a:avLst/>
            </a:prstGeom>
            <a:noFill/>
            <a:ln w="9525">
              <a:solidFill>
                <a:srgbClr val="0180B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r>
                <a:rPr lang="es-CO" altLang="es-ES" sz="1600" b="1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Sub – Programa 1.1:  </a:t>
              </a:r>
              <a:r>
                <a:rPr lang="es-CO" alt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Acceso, permanencia e inclusión con equidad, brindando oportunidades de aprendizaje y desarrollo humano integral para todos</a:t>
              </a:r>
              <a:r>
                <a:rPr lang="es-CO" altLang="es-ES" sz="16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s-ES" alt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Google Shape;377;p24">
              <a:extLst>
                <a:ext uri="{FF2B5EF4-FFF2-40B4-BE49-F238E27FC236}">
                  <a16:creationId xmlns:a16="http://schemas.microsoft.com/office/drawing/2014/main" id="{7EE3D0CF-9489-4D28-A876-09DC9E917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2348" y="1208467"/>
              <a:ext cx="4472597" cy="757321"/>
            </a:xfrm>
            <a:prstGeom prst="rect">
              <a:avLst/>
            </a:prstGeom>
            <a:noFill/>
            <a:ln w="9525">
              <a:solidFill>
                <a:srgbClr val="007AA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endParaRPr lang="es-CO" altLang="es-ES" sz="16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algn="r"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endParaRPr lang="es-CO" altLang="es-ES" sz="16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r>
                <a:rPr lang="es-CO" altLang="es-ES" sz="1600" b="1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Sub – Programa 1.2: </a:t>
              </a:r>
              <a:r>
                <a:rPr lang="es-CO" alt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Calidad, pertinencia y accesibilidad a la educación superior, para el trabajo y el desarrollo humano, articuladas a la educación básica y media.</a:t>
              </a:r>
              <a:endParaRPr lang="es-ES" alt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 typeface="Arial" panose="020B0604020202020204" pitchFamily="34" charset="0"/>
                <a:buNone/>
              </a:pPr>
              <a:endParaRPr lang="es-ES" alt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Google Shape;364;p24">
            <a:extLst>
              <a:ext uri="{FF2B5EF4-FFF2-40B4-BE49-F238E27FC236}">
                <a16:creationId xmlns:a16="http://schemas.microsoft.com/office/drawing/2014/main" id="{B5C2944E-579A-450E-BAAE-E580918A8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012" y="3994133"/>
            <a:ext cx="8470900" cy="92880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2060"/>
              </a:buClr>
              <a:buSzPts val="4000"/>
              <a:buFontTx/>
              <a:buNone/>
            </a:pPr>
            <a:r>
              <a:rPr lang="es-CO" altLang="es-E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PROGRAMA  No.5: 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2060"/>
              </a:buClr>
              <a:buSzPts val="4000"/>
              <a:buFontTx/>
              <a:buNone/>
            </a:pPr>
            <a:r>
              <a:rPr lang="es-ES" alt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UN SISTEMA EDUCATIVO INCLUYENTE, EFICIENTE, DE CALIDAD Y PROMOTOR DEL DESARROLLO HUMANO, SOCIAL Y AMBIENTAL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2060"/>
              </a:buClr>
              <a:buSzPts val="4000"/>
              <a:buFont typeface="Arial" panose="020B0604020202020204" pitchFamily="34" charset="0"/>
              <a:buNone/>
            </a:pPr>
            <a:endParaRPr lang="es-ES" alt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oogle Shape;375;p24">
            <a:extLst>
              <a:ext uri="{FF2B5EF4-FFF2-40B4-BE49-F238E27FC236}">
                <a16:creationId xmlns:a16="http://schemas.microsoft.com/office/drawing/2014/main" id="{D9D4FEC7-97F2-4018-9F6D-93AC96D03C55}"/>
              </a:ext>
            </a:extLst>
          </p:cNvPr>
          <p:cNvGrpSpPr>
            <a:grpSpLocks/>
          </p:cNvGrpSpPr>
          <p:nvPr/>
        </p:nvGrpSpPr>
        <p:grpSpPr bwMode="auto">
          <a:xfrm>
            <a:off x="2938012" y="5133494"/>
            <a:ext cx="8470898" cy="1207842"/>
            <a:chOff x="809740" y="1196209"/>
            <a:chExt cx="9669012" cy="847718"/>
          </a:xfrm>
        </p:grpSpPr>
        <p:sp>
          <p:nvSpPr>
            <p:cNvPr id="20" name="Google Shape;376;p24">
              <a:extLst>
                <a:ext uri="{FF2B5EF4-FFF2-40B4-BE49-F238E27FC236}">
                  <a16:creationId xmlns:a16="http://schemas.microsoft.com/office/drawing/2014/main" id="{A5396A87-A9D6-4124-B72F-20B79E7A7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740" y="1198949"/>
              <a:ext cx="4131283" cy="844978"/>
            </a:xfrm>
            <a:prstGeom prst="rect">
              <a:avLst/>
            </a:prstGeom>
            <a:noFill/>
            <a:ln w="9525">
              <a:solidFill>
                <a:srgbClr val="0180B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r>
                <a:rPr lang="es-CO" altLang="es-ES" sz="1600" b="1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Sub – Programa 5.1</a:t>
              </a:r>
              <a:r>
                <a:rPr lang="es-CO" alt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: Innovación, creatividad para una educación de calidad, pertinente y convivencia social.</a:t>
              </a:r>
              <a:endParaRPr lang="es-ES" alt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Google Shape;377;p24">
              <a:extLst>
                <a:ext uri="{FF2B5EF4-FFF2-40B4-BE49-F238E27FC236}">
                  <a16:creationId xmlns:a16="http://schemas.microsoft.com/office/drawing/2014/main" id="{B569EF49-E0AA-4AE3-98CA-20AFFD8F1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7575" y="1196209"/>
              <a:ext cx="4651177" cy="844978"/>
            </a:xfrm>
            <a:prstGeom prst="rect">
              <a:avLst/>
            </a:prstGeom>
            <a:noFill/>
            <a:ln w="9525">
              <a:solidFill>
                <a:srgbClr val="007AA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595959"/>
                </a:buClr>
                <a:buSzPts val="1000"/>
                <a:buFontTx/>
                <a:buNone/>
              </a:pPr>
              <a:r>
                <a:rPr lang="es-CO" altLang="es-ES" sz="1600" b="1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Sub Programa 5.2</a:t>
              </a:r>
              <a:r>
                <a:rPr lang="es-CO" alt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:  Administración educativa eficiente, con responsabilidad social, liderazgo y compromiso ambiental local y regional.</a:t>
              </a:r>
              <a:endParaRPr lang="es-ES" alt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CuadroTexto 9"/>
          <p:cNvSpPr txBox="1"/>
          <p:nvPr/>
        </p:nvSpPr>
        <p:spPr>
          <a:xfrm>
            <a:off x="579421" y="1841740"/>
            <a:ext cx="2022783" cy="31700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Plan de Desarrollo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2020 – 2023  </a:t>
            </a: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Risaralda: SENTIMIENTO DE TODOS,  </a:t>
            </a:r>
          </a:p>
          <a:p>
            <a:pPr algn="ctr"/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ORDENANZA 09 DEL 31 DE MAYO 2020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DE2BE72C-8C8D-4421-BBA9-3079CE1A08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914105"/>
              </p:ext>
            </p:extLst>
          </p:nvPr>
        </p:nvGraphicFramePr>
        <p:xfrm>
          <a:off x="1756983" y="1996603"/>
          <a:ext cx="8678034" cy="420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484CDE67-7AD9-4F47-8E31-4276E7795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427841"/>
              </p:ext>
            </p:extLst>
          </p:nvPr>
        </p:nvGraphicFramePr>
        <p:xfrm>
          <a:off x="1252987" y="1287700"/>
          <a:ext cx="8678034" cy="701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78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133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</a:rPr>
                        <a:t>METAS DE PRODUCTO ASOCIADAS AL PLAN REGIONAL DE EDUCACIÓN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</a:rPr>
                        <a:t>Subprograma 5.1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742" marB="4574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5143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3824</TotalTime>
  <Words>7832</Words>
  <Application>Microsoft Office PowerPoint</Application>
  <PresentationFormat>Panorámica</PresentationFormat>
  <Paragraphs>1010</Paragraphs>
  <Slides>52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3" baseType="lpstr">
      <vt:lpstr>Arial</vt:lpstr>
      <vt:lpstr>Arial Narrow</vt:lpstr>
      <vt:lpstr>Calibri</vt:lpstr>
      <vt:lpstr>Calibri Light</vt:lpstr>
      <vt:lpstr>Helvetica Neue</vt:lpstr>
      <vt:lpstr>Open Sans</vt:lpstr>
      <vt:lpstr>Open Sans Extrabold</vt:lpstr>
      <vt:lpstr>Segoe UI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Acer</cp:lastModifiedBy>
  <cp:revision>664</cp:revision>
  <dcterms:created xsi:type="dcterms:W3CDTF">2019-05-18T15:50:36Z</dcterms:created>
  <dcterms:modified xsi:type="dcterms:W3CDTF">2020-12-09T14:36:20Z</dcterms:modified>
</cp:coreProperties>
</file>