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8"/>
  </p:notesMasterIdLst>
  <p:sldIdLst>
    <p:sldId id="256" r:id="rId2"/>
    <p:sldId id="292" r:id="rId3"/>
    <p:sldId id="305" r:id="rId4"/>
    <p:sldId id="312" r:id="rId5"/>
    <p:sldId id="308" r:id="rId6"/>
    <p:sldId id="323" r:id="rId7"/>
    <p:sldId id="297" r:id="rId8"/>
    <p:sldId id="315" r:id="rId9"/>
    <p:sldId id="317" r:id="rId10"/>
    <p:sldId id="318" r:id="rId11"/>
    <p:sldId id="319" r:id="rId12"/>
    <p:sldId id="320" r:id="rId13"/>
    <p:sldId id="321" r:id="rId14"/>
    <p:sldId id="322" r:id="rId15"/>
    <p:sldId id="329" r:id="rId16"/>
    <p:sldId id="337" r:id="rId17"/>
    <p:sldId id="344" r:id="rId18"/>
    <p:sldId id="330" r:id="rId19"/>
    <p:sldId id="346" r:id="rId20"/>
    <p:sldId id="331" r:id="rId21"/>
    <p:sldId id="295" r:id="rId22"/>
    <p:sldId id="375" r:id="rId23"/>
    <p:sldId id="376" r:id="rId24"/>
    <p:sldId id="377" r:id="rId25"/>
    <p:sldId id="380" r:id="rId26"/>
    <p:sldId id="324" r:id="rId27"/>
    <p:sldId id="299" r:id="rId28"/>
    <p:sldId id="339" r:id="rId29"/>
    <p:sldId id="338" r:id="rId30"/>
    <p:sldId id="325" r:id="rId31"/>
    <p:sldId id="309" r:id="rId32"/>
    <p:sldId id="332" r:id="rId33"/>
    <p:sldId id="333" r:id="rId34"/>
    <p:sldId id="335" r:id="rId35"/>
    <p:sldId id="336" r:id="rId36"/>
    <p:sldId id="354" r:id="rId37"/>
    <p:sldId id="355" r:id="rId38"/>
    <p:sldId id="358" r:id="rId39"/>
    <p:sldId id="359" r:id="rId40"/>
    <p:sldId id="356" r:id="rId41"/>
    <p:sldId id="357" r:id="rId42"/>
    <p:sldId id="360" r:id="rId43"/>
    <p:sldId id="379" r:id="rId44"/>
    <p:sldId id="378" r:id="rId45"/>
    <p:sldId id="326" r:id="rId46"/>
    <p:sldId id="327" r:id="rId47"/>
    <p:sldId id="334" r:id="rId48"/>
    <p:sldId id="340" r:id="rId49"/>
    <p:sldId id="341" r:id="rId50"/>
    <p:sldId id="342" r:id="rId51"/>
    <p:sldId id="343" r:id="rId52"/>
    <p:sldId id="345" r:id="rId53"/>
    <p:sldId id="381" r:id="rId54"/>
    <p:sldId id="347" r:id="rId55"/>
    <p:sldId id="361" r:id="rId56"/>
    <p:sldId id="363" r:id="rId57"/>
    <p:sldId id="364" r:id="rId58"/>
    <p:sldId id="365" r:id="rId59"/>
    <p:sldId id="367" r:id="rId60"/>
    <p:sldId id="368" r:id="rId61"/>
    <p:sldId id="369" r:id="rId62"/>
    <p:sldId id="371" r:id="rId63"/>
    <p:sldId id="372" r:id="rId64"/>
    <p:sldId id="373" r:id="rId65"/>
    <p:sldId id="374" r:id="rId66"/>
    <p:sldId id="262"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2F0D8"/>
    <a:srgbClr val="FFF4C5"/>
    <a:srgbClr val="B6D8B5"/>
    <a:srgbClr val="FFFFDC"/>
    <a:srgbClr val="DEF1ED"/>
    <a:srgbClr val="DAD4E2"/>
    <a:srgbClr val="EDEDF9"/>
    <a:srgbClr val="C0E0E7"/>
    <a:srgbClr val="CBE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44" autoAdjust="0"/>
    <p:restoredTop sz="94674"/>
  </p:normalViewPr>
  <p:slideViewPr>
    <p:cSldViewPr snapToGrid="0" snapToObjects="1">
      <p:cViewPr>
        <p:scale>
          <a:sx n="72" d="100"/>
          <a:sy n="72" d="100"/>
        </p:scale>
        <p:origin x="-1160" y="-22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09" d="100"/>
          <a:sy n="109" d="100"/>
        </p:scale>
        <p:origin x="4064"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notesMaster" Target="notesMasters/notesMaster1.xml" /><Relationship Id="rId7" Type="http://schemas.openxmlformats.org/officeDocument/2006/relationships/slide" Target="slides/slide6.xml" /><Relationship Id="rId71"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61" Type="http://schemas.openxmlformats.org/officeDocument/2006/relationships/slide" Target="slides/slide60.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presProps" Target="presProps.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tableStyles" Target="tableStyles.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D7FEE-C4A7-46C5-8FEF-F244080568E3}" type="doc">
      <dgm:prSet loTypeId="urn:microsoft.com/office/officeart/2005/8/layout/bList2" loCatId="picture" qsTypeId="urn:microsoft.com/office/officeart/2005/8/quickstyle/3d1" qsCatId="3D" csTypeId="urn:microsoft.com/office/officeart/2005/8/colors/accent6_4" csCatId="accent6" phldr="1"/>
      <dgm:spPr/>
    </dgm:pt>
    <dgm:pt modelId="{ECBAFBEE-4B6D-46B2-8470-D0D1B5BA7F66}">
      <dgm:prSet phldrT="[Texto]" custT="1"/>
      <dgm:spPr/>
      <dgm:t>
        <a:bodyPr/>
        <a:lstStyle/>
        <a:p>
          <a:pPr algn="l"/>
          <a:r>
            <a:rPr lang="es-CO" sz="1400" b="1" dirty="0"/>
            <a:t>Calidad alimentaria</a:t>
          </a:r>
        </a:p>
      </dgm:t>
    </dgm:pt>
    <dgm:pt modelId="{FF39B5D6-71D4-44C4-AE73-5A96FEA74CAC}" type="parTrans" cxnId="{FA902C21-EC5C-4492-8621-A4821F7208CE}">
      <dgm:prSet/>
      <dgm:spPr/>
      <dgm:t>
        <a:bodyPr/>
        <a:lstStyle/>
        <a:p>
          <a:pPr algn="l"/>
          <a:endParaRPr lang="es-CO"/>
        </a:p>
      </dgm:t>
    </dgm:pt>
    <dgm:pt modelId="{64087431-F074-4909-AFDA-63AB380F4883}" type="sibTrans" cxnId="{FA902C21-EC5C-4492-8621-A4821F7208CE}">
      <dgm:prSet/>
      <dgm:spPr/>
      <dgm:t>
        <a:bodyPr/>
        <a:lstStyle/>
        <a:p>
          <a:pPr algn="l"/>
          <a:endParaRPr lang="es-CO"/>
        </a:p>
      </dgm:t>
    </dgm:pt>
    <dgm:pt modelId="{82FBDF26-6B74-4C4C-AB45-85C430647EAE}">
      <dgm:prSet phldrT="[Texto]" custT="1"/>
      <dgm:spPr/>
      <dgm:t>
        <a:bodyPr/>
        <a:lstStyle/>
        <a:p>
          <a:pPr algn="l"/>
          <a:r>
            <a:rPr lang="es-CO" sz="1600" b="1" dirty="0">
              <a:solidFill>
                <a:schemeClr val="tx1"/>
              </a:solidFill>
            </a:rPr>
            <a:t>Fuentes renovables</a:t>
          </a:r>
        </a:p>
      </dgm:t>
    </dgm:pt>
    <dgm:pt modelId="{FCC79C24-B751-4D47-A333-8DB9501EF0D5}" type="parTrans" cxnId="{94965C4B-E0F0-4D46-B595-8383925CF6AC}">
      <dgm:prSet/>
      <dgm:spPr/>
      <dgm:t>
        <a:bodyPr/>
        <a:lstStyle/>
        <a:p>
          <a:pPr algn="l"/>
          <a:endParaRPr lang="es-CO"/>
        </a:p>
      </dgm:t>
    </dgm:pt>
    <dgm:pt modelId="{BF8327DE-38B1-4667-9A31-7C95EE45C85B}" type="sibTrans" cxnId="{94965C4B-E0F0-4D46-B595-8383925CF6AC}">
      <dgm:prSet/>
      <dgm:spPr/>
      <dgm:t>
        <a:bodyPr/>
        <a:lstStyle/>
        <a:p>
          <a:pPr algn="l"/>
          <a:endParaRPr lang="es-CO"/>
        </a:p>
      </dgm:t>
    </dgm:pt>
    <dgm:pt modelId="{9298F3B0-2A19-4B55-BF69-B346018200CB}">
      <dgm:prSet phldrT="[Texto]" custT="1"/>
      <dgm:spPr/>
      <dgm:t>
        <a:bodyPr/>
        <a:lstStyle/>
        <a:p>
          <a:pPr algn="l"/>
          <a:r>
            <a:rPr lang="es-CO" sz="1600" b="1" dirty="0">
              <a:solidFill>
                <a:schemeClr val="tx1"/>
              </a:solidFill>
            </a:rPr>
            <a:t>Oportunidades de negocio</a:t>
          </a:r>
        </a:p>
      </dgm:t>
    </dgm:pt>
    <dgm:pt modelId="{F78553D4-99BC-4BEA-8585-AF0B5341B6A0}" type="parTrans" cxnId="{C6C59A90-6DB3-451A-B990-9FA46941D026}">
      <dgm:prSet/>
      <dgm:spPr/>
      <dgm:t>
        <a:bodyPr/>
        <a:lstStyle/>
        <a:p>
          <a:pPr algn="l"/>
          <a:endParaRPr lang="es-CO"/>
        </a:p>
      </dgm:t>
    </dgm:pt>
    <dgm:pt modelId="{EDEA2E3A-79DE-48F1-AA8A-1FE46ED85EE5}" type="sibTrans" cxnId="{C6C59A90-6DB3-451A-B990-9FA46941D026}">
      <dgm:prSet/>
      <dgm:spPr/>
      <dgm:t>
        <a:bodyPr/>
        <a:lstStyle/>
        <a:p>
          <a:pPr algn="l"/>
          <a:endParaRPr lang="es-CO"/>
        </a:p>
      </dgm:t>
    </dgm:pt>
    <dgm:pt modelId="{CF2A4F3A-00B3-4C70-B071-F6A12BCE059F}">
      <dgm:prSet phldrT="[Texto]" custT="1"/>
      <dgm:spPr/>
      <dgm:t>
        <a:bodyPr/>
        <a:lstStyle/>
        <a:p>
          <a:pPr algn="l"/>
          <a:r>
            <a:rPr lang="es-CO" sz="1600" b="0" dirty="0">
              <a:solidFill>
                <a:schemeClr val="tx1"/>
              </a:solidFill>
            </a:rPr>
            <a:t>Productos de uso diario </a:t>
          </a:r>
        </a:p>
      </dgm:t>
    </dgm:pt>
    <dgm:pt modelId="{521AEDD1-0499-4643-9D03-5C5F41E5B03A}" type="parTrans" cxnId="{520B9422-7D5F-404D-B85B-45D77F5DE7EA}">
      <dgm:prSet/>
      <dgm:spPr/>
      <dgm:t>
        <a:bodyPr/>
        <a:lstStyle/>
        <a:p>
          <a:pPr algn="l"/>
          <a:endParaRPr lang="es-CO"/>
        </a:p>
      </dgm:t>
    </dgm:pt>
    <dgm:pt modelId="{8FA7F9F7-5726-43AE-AC5D-2A59DC028800}" type="sibTrans" cxnId="{520B9422-7D5F-404D-B85B-45D77F5DE7EA}">
      <dgm:prSet/>
      <dgm:spPr/>
      <dgm:t>
        <a:bodyPr/>
        <a:lstStyle/>
        <a:p>
          <a:pPr algn="l"/>
          <a:endParaRPr lang="es-CO"/>
        </a:p>
      </dgm:t>
    </dgm:pt>
    <dgm:pt modelId="{8F535241-9499-4177-B7EF-9CA2CA7E2D83}">
      <dgm:prSet phldrT="[Texto]" custT="1"/>
      <dgm:spPr/>
      <dgm:t>
        <a:bodyPr/>
        <a:lstStyle/>
        <a:p>
          <a:pPr algn="l"/>
          <a:r>
            <a:rPr lang="es-CO" sz="1600" b="1" dirty="0"/>
            <a:t>Energías alternativas</a:t>
          </a:r>
        </a:p>
      </dgm:t>
    </dgm:pt>
    <dgm:pt modelId="{3F1EB50D-2CBB-4054-9EAE-523B7108E354}" type="parTrans" cxnId="{158A7E5D-8D31-4BD3-98F5-94E34666AABE}">
      <dgm:prSet/>
      <dgm:spPr/>
      <dgm:t>
        <a:bodyPr/>
        <a:lstStyle/>
        <a:p>
          <a:pPr algn="l"/>
          <a:endParaRPr lang="es-CO"/>
        </a:p>
      </dgm:t>
    </dgm:pt>
    <dgm:pt modelId="{76F360AF-46A8-4BD5-A68C-2AB6099A57C1}" type="sibTrans" cxnId="{158A7E5D-8D31-4BD3-98F5-94E34666AABE}">
      <dgm:prSet/>
      <dgm:spPr/>
      <dgm:t>
        <a:bodyPr/>
        <a:lstStyle/>
        <a:p>
          <a:pPr algn="l"/>
          <a:endParaRPr lang="es-CO"/>
        </a:p>
      </dgm:t>
    </dgm:pt>
    <dgm:pt modelId="{4412B67E-F96A-4501-81D8-D124FD9E5B8C}">
      <dgm:prSet phldrT="[Texto]" custT="1"/>
      <dgm:spPr/>
      <dgm:t>
        <a:bodyPr/>
        <a:lstStyle/>
        <a:p>
          <a:pPr algn="l"/>
          <a:r>
            <a:rPr lang="es-CO" sz="1600" b="1" dirty="0">
              <a:solidFill>
                <a:schemeClr val="accent2"/>
              </a:solidFill>
            </a:rPr>
            <a:t>Prácticas sostenibles</a:t>
          </a:r>
        </a:p>
      </dgm:t>
    </dgm:pt>
    <dgm:pt modelId="{DBDE5DB5-1E3C-4039-B1FF-C995754D19C4}" type="parTrans" cxnId="{608BABE3-FE50-4551-BDEF-00FE1B5D294C}">
      <dgm:prSet/>
      <dgm:spPr/>
      <dgm:t>
        <a:bodyPr/>
        <a:lstStyle/>
        <a:p>
          <a:pPr algn="l"/>
          <a:endParaRPr lang="es-CO"/>
        </a:p>
      </dgm:t>
    </dgm:pt>
    <dgm:pt modelId="{1D9AEC3D-9A90-49DD-8731-2E063632A1DF}" type="sibTrans" cxnId="{608BABE3-FE50-4551-BDEF-00FE1B5D294C}">
      <dgm:prSet/>
      <dgm:spPr/>
      <dgm:t>
        <a:bodyPr/>
        <a:lstStyle/>
        <a:p>
          <a:pPr algn="l"/>
          <a:endParaRPr lang="es-CO"/>
        </a:p>
      </dgm:t>
    </dgm:pt>
    <dgm:pt modelId="{B9F6ACFC-4678-42D3-8209-88A63A828E8B}">
      <dgm:prSet phldrT="[Texto]" custT="1"/>
      <dgm:spPr/>
      <dgm:t>
        <a:bodyPr/>
        <a:lstStyle/>
        <a:p>
          <a:pPr algn="l"/>
          <a:r>
            <a:rPr lang="es-CO" sz="1800" b="1" dirty="0">
              <a:solidFill>
                <a:schemeClr val="accent2"/>
              </a:solidFill>
            </a:rPr>
            <a:t>Química verde</a:t>
          </a:r>
        </a:p>
      </dgm:t>
    </dgm:pt>
    <dgm:pt modelId="{33D7C666-99EE-40E6-9A3A-A34B89D9195B}" type="parTrans" cxnId="{652D7475-45A0-4B67-A129-4AC66F83AACA}">
      <dgm:prSet/>
      <dgm:spPr/>
      <dgm:t>
        <a:bodyPr/>
        <a:lstStyle/>
        <a:p>
          <a:pPr algn="l"/>
          <a:endParaRPr lang="es-CO"/>
        </a:p>
      </dgm:t>
    </dgm:pt>
    <dgm:pt modelId="{20CA2224-5D1B-413D-B7B5-3808239BFEE9}" type="sibTrans" cxnId="{652D7475-45A0-4B67-A129-4AC66F83AACA}">
      <dgm:prSet/>
      <dgm:spPr/>
      <dgm:t>
        <a:bodyPr/>
        <a:lstStyle/>
        <a:p>
          <a:pPr algn="l"/>
          <a:endParaRPr lang="es-CO"/>
        </a:p>
      </dgm:t>
    </dgm:pt>
    <dgm:pt modelId="{38CD7982-8544-4FF5-A8FF-0323B535BAC1}">
      <dgm:prSet phldrT="[Texto]" custT="1"/>
      <dgm:spPr/>
      <dgm:t>
        <a:bodyPr/>
        <a:lstStyle/>
        <a:p>
          <a:pPr algn="l"/>
          <a:r>
            <a:rPr lang="es-CO" sz="1600" b="1" dirty="0">
              <a:solidFill>
                <a:schemeClr val="tx1"/>
              </a:solidFill>
            </a:rPr>
            <a:t>Cambio climático</a:t>
          </a:r>
        </a:p>
      </dgm:t>
    </dgm:pt>
    <dgm:pt modelId="{5C060DD3-0760-4354-9B3B-632591FF03EB}" type="parTrans" cxnId="{0B6266BC-EB90-4522-B31E-DFBF6D640C86}">
      <dgm:prSet/>
      <dgm:spPr/>
      <dgm:t>
        <a:bodyPr/>
        <a:lstStyle/>
        <a:p>
          <a:pPr algn="l"/>
          <a:endParaRPr lang="es-CO"/>
        </a:p>
      </dgm:t>
    </dgm:pt>
    <dgm:pt modelId="{5F410ED7-0F92-497F-ACDC-7E11B6DAEFE2}" type="sibTrans" cxnId="{0B6266BC-EB90-4522-B31E-DFBF6D640C86}">
      <dgm:prSet/>
      <dgm:spPr/>
      <dgm:t>
        <a:bodyPr/>
        <a:lstStyle/>
        <a:p>
          <a:pPr algn="l"/>
          <a:endParaRPr lang="es-CO"/>
        </a:p>
      </dgm:t>
    </dgm:pt>
    <dgm:pt modelId="{00AF43AE-CDBA-4924-B2F9-75A005B4568E}">
      <dgm:prSet custT="1"/>
      <dgm:spPr/>
      <dgm:t>
        <a:bodyPr/>
        <a:lstStyle/>
        <a:p>
          <a:pPr algn="l"/>
          <a:r>
            <a:rPr lang="es-CO" sz="1400" dirty="0"/>
            <a:t>Alimentos nutritivos, saludables y seguros. </a:t>
          </a:r>
        </a:p>
      </dgm:t>
    </dgm:pt>
    <dgm:pt modelId="{9C9FCB4E-7CA0-416B-9979-7173D1BD9733}" type="parTrans" cxnId="{1CCB4E1C-D0C6-42E6-A01B-DB89C636850B}">
      <dgm:prSet/>
      <dgm:spPr/>
      <dgm:t>
        <a:bodyPr/>
        <a:lstStyle/>
        <a:p>
          <a:pPr algn="l"/>
          <a:endParaRPr lang="es-CO"/>
        </a:p>
      </dgm:t>
    </dgm:pt>
    <dgm:pt modelId="{C891DC33-ADFF-4D8A-8980-5B16B75D4CA1}" type="sibTrans" cxnId="{1CCB4E1C-D0C6-42E6-A01B-DB89C636850B}">
      <dgm:prSet/>
      <dgm:spPr/>
      <dgm:t>
        <a:bodyPr/>
        <a:lstStyle/>
        <a:p>
          <a:pPr algn="l"/>
          <a:endParaRPr lang="es-CO"/>
        </a:p>
      </dgm:t>
    </dgm:pt>
    <dgm:pt modelId="{7AAE3AE4-71B2-437C-AB64-D1D9F28EFDAB}">
      <dgm:prSet phldrT="[Texto]" custT="1"/>
      <dgm:spPr/>
      <dgm:t>
        <a:bodyPr/>
        <a:lstStyle/>
        <a:p>
          <a:pPr algn="l"/>
          <a:r>
            <a:rPr lang="es-CO" sz="1400" dirty="0"/>
            <a:t>Alimentación animal y humana</a:t>
          </a:r>
        </a:p>
      </dgm:t>
    </dgm:pt>
    <dgm:pt modelId="{70CD283F-5422-4CAA-B9A3-434DCD1CC061}" type="parTrans" cxnId="{D0339844-AB5E-4522-A8CE-C97F0A68E67F}">
      <dgm:prSet/>
      <dgm:spPr/>
      <dgm:t>
        <a:bodyPr/>
        <a:lstStyle/>
        <a:p>
          <a:pPr algn="l"/>
          <a:endParaRPr lang="es-CO"/>
        </a:p>
      </dgm:t>
    </dgm:pt>
    <dgm:pt modelId="{4812A7D5-9AE1-4794-AD84-004DD8BA085E}" type="sibTrans" cxnId="{D0339844-AB5E-4522-A8CE-C97F0A68E67F}">
      <dgm:prSet/>
      <dgm:spPr/>
      <dgm:t>
        <a:bodyPr/>
        <a:lstStyle/>
        <a:p>
          <a:pPr algn="l"/>
          <a:endParaRPr lang="es-CO"/>
        </a:p>
      </dgm:t>
    </dgm:pt>
    <dgm:pt modelId="{B1441FE0-4A84-4939-ACEE-36FD126FCDD9}">
      <dgm:prSet phldrT="[Texto]" custT="1"/>
      <dgm:spPr/>
      <dgm:t>
        <a:bodyPr/>
        <a:lstStyle/>
        <a:p>
          <a:pPr algn="l"/>
          <a:r>
            <a:rPr lang="es-CO" sz="1400" dirty="0"/>
            <a:t>suplementos nutricionales</a:t>
          </a:r>
        </a:p>
      </dgm:t>
    </dgm:pt>
    <dgm:pt modelId="{4231573A-B700-496C-8217-EE933C43A667}" type="parTrans" cxnId="{875C14BF-68E4-4F22-AB69-807372FAA89B}">
      <dgm:prSet/>
      <dgm:spPr/>
      <dgm:t>
        <a:bodyPr/>
        <a:lstStyle/>
        <a:p>
          <a:pPr algn="l"/>
          <a:endParaRPr lang="es-CO"/>
        </a:p>
      </dgm:t>
    </dgm:pt>
    <dgm:pt modelId="{D9609D95-74D3-40E9-9664-77724B008F9C}" type="sibTrans" cxnId="{875C14BF-68E4-4F22-AB69-807372FAA89B}">
      <dgm:prSet/>
      <dgm:spPr/>
      <dgm:t>
        <a:bodyPr/>
        <a:lstStyle/>
        <a:p>
          <a:pPr algn="l"/>
          <a:endParaRPr lang="es-CO"/>
        </a:p>
      </dgm:t>
    </dgm:pt>
    <dgm:pt modelId="{EFB0400E-A515-4141-8C74-F83840C2A35E}">
      <dgm:prSet custT="1"/>
      <dgm:spPr/>
      <dgm:t>
        <a:bodyPr/>
        <a:lstStyle/>
        <a:p>
          <a:pPr algn="l"/>
          <a:r>
            <a:rPr lang="es-CO" sz="1400" dirty="0"/>
            <a:t>Productos químicos </a:t>
          </a:r>
        </a:p>
      </dgm:t>
    </dgm:pt>
    <dgm:pt modelId="{3A694151-4C40-4FD9-A41A-57663DB30BF3}" type="parTrans" cxnId="{B76E0042-CA95-47B5-95E2-20D3FA2BE130}">
      <dgm:prSet/>
      <dgm:spPr/>
      <dgm:t>
        <a:bodyPr/>
        <a:lstStyle/>
        <a:p>
          <a:pPr algn="l"/>
          <a:endParaRPr lang="es-CO"/>
        </a:p>
      </dgm:t>
    </dgm:pt>
    <dgm:pt modelId="{2E898E6F-7B85-4BB1-81BB-E29F122DD8F0}" type="sibTrans" cxnId="{B76E0042-CA95-47B5-95E2-20D3FA2BE130}">
      <dgm:prSet/>
      <dgm:spPr/>
      <dgm:t>
        <a:bodyPr/>
        <a:lstStyle/>
        <a:p>
          <a:pPr algn="l"/>
          <a:endParaRPr lang="es-CO"/>
        </a:p>
      </dgm:t>
    </dgm:pt>
    <dgm:pt modelId="{D8FA59D9-FB03-4019-A3A3-5B8371957AAD}">
      <dgm:prSet phldrT="[Texto]" custT="1"/>
      <dgm:spPr/>
      <dgm:t>
        <a:bodyPr/>
        <a:lstStyle/>
        <a:p>
          <a:pPr algn="l"/>
          <a:r>
            <a:rPr lang="es-CO" sz="1400" dirty="0"/>
            <a:t>Bloques de construcción</a:t>
          </a:r>
        </a:p>
      </dgm:t>
    </dgm:pt>
    <dgm:pt modelId="{E4B3C610-CFD9-4E8E-B4E2-6B4F21547DFB}" type="parTrans" cxnId="{4CE46CFE-C66A-430E-B542-98DCAC5DC846}">
      <dgm:prSet/>
      <dgm:spPr/>
      <dgm:t>
        <a:bodyPr/>
        <a:lstStyle/>
        <a:p>
          <a:pPr algn="l"/>
          <a:endParaRPr lang="es-CO"/>
        </a:p>
      </dgm:t>
    </dgm:pt>
    <dgm:pt modelId="{68D4F85E-3210-45E9-AD96-6C285166A5BE}" type="sibTrans" cxnId="{4CE46CFE-C66A-430E-B542-98DCAC5DC846}">
      <dgm:prSet/>
      <dgm:spPr/>
      <dgm:t>
        <a:bodyPr/>
        <a:lstStyle/>
        <a:p>
          <a:pPr algn="l"/>
          <a:endParaRPr lang="es-CO"/>
        </a:p>
      </dgm:t>
    </dgm:pt>
    <dgm:pt modelId="{03803FF9-6CF1-4F04-B4A2-8F1A35D326B4}">
      <dgm:prSet phldrT="[Texto]" custT="1"/>
      <dgm:spPr/>
      <dgm:t>
        <a:bodyPr/>
        <a:lstStyle/>
        <a:p>
          <a:pPr algn="l"/>
          <a:r>
            <a:rPr lang="es-CO" sz="1400" dirty="0" err="1"/>
            <a:t>Biopolimeros</a:t>
          </a:r>
          <a:r>
            <a:rPr lang="es-CO" sz="1400" dirty="0"/>
            <a:t> </a:t>
          </a:r>
        </a:p>
      </dgm:t>
    </dgm:pt>
    <dgm:pt modelId="{A23A3003-8370-46BB-882F-73D2DFBFDF44}" type="parTrans" cxnId="{4BAFEE34-97E4-4EE3-B9FB-DFC12FC2D493}">
      <dgm:prSet/>
      <dgm:spPr/>
      <dgm:t>
        <a:bodyPr/>
        <a:lstStyle/>
        <a:p>
          <a:pPr algn="l"/>
          <a:endParaRPr lang="es-CO"/>
        </a:p>
      </dgm:t>
    </dgm:pt>
    <dgm:pt modelId="{9397CFE5-7176-461B-8557-EB2545783782}" type="sibTrans" cxnId="{4BAFEE34-97E4-4EE3-B9FB-DFC12FC2D493}">
      <dgm:prSet/>
      <dgm:spPr/>
      <dgm:t>
        <a:bodyPr/>
        <a:lstStyle/>
        <a:p>
          <a:pPr algn="l"/>
          <a:endParaRPr lang="es-CO"/>
        </a:p>
      </dgm:t>
    </dgm:pt>
    <dgm:pt modelId="{59162AF7-386E-406C-8A3A-4050C6293CF3}">
      <dgm:prSet phldrT="[Texto]" custT="1"/>
      <dgm:spPr/>
      <dgm:t>
        <a:bodyPr/>
        <a:lstStyle/>
        <a:p>
          <a:pPr algn="l"/>
          <a:r>
            <a:rPr lang="es-CO" sz="1400" dirty="0"/>
            <a:t>Funcionalidad y nuevas características</a:t>
          </a:r>
          <a:r>
            <a:rPr lang="es-CO" sz="1200" dirty="0"/>
            <a:t>.</a:t>
          </a:r>
        </a:p>
      </dgm:t>
    </dgm:pt>
    <dgm:pt modelId="{A2361860-2ACE-408B-A14B-EE204BA89499}" type="parTrans" cxnId="{8A396B84-45FD-497B-B5C7-B6115CE1031D}">
      <dgm:prSet/>
      <dgm:spPr/>
      <dgm:t>
        <a:bodyPr/>
        <a:lstStyle/>
        <a:p>
          <a:pPr algn="l"/>
          <a:endParaRPr lang="es-CO"/>
        </a:p>
      </dgm:t>
    </dgm:pt>
    <dgm:pt modelId="{028FED4A-DD57-40A0-8FB6-A6A46BB0FBB3}" type="sibTrans" cxnId="{8A396B84-45FD-497B-B5C7-B6115CE1031D}">
      <dgm:prSet/>
      <dgm:spPr/>
      <dgm:t>
        <a:bodyPr/>
        <a:lstStyle/>
        <a:p>
          <a:pPr algn="l"/>
          <a:endParaRPr lang="es-CO"/>
        </a:p>
      </dgm:t>
    </dgm:pt>
    <dgm:pt modelId="{11078ED8-4840-4691-9AE5-AF8BA5F91369}">
      <dgm:prSet custT="1"/>
      <dgm:spPr/>
      <dgm:t>
        <a:bodyPr/>
        <a:lstStyle/>
        <a:p>
          <a:pPr algn="l"/>
          <a:r>
            <a:rPr lang="es-CO" sz="1600" dirty="0"/>
            <a:t>Bioenergía</a:t>
          </a:r>
          <a:r>
            <a:rPr lang="es-CO" sz="1200" dirty="0"/>
            <a:t> </a:t>
          </a:r>
        </a:p>
      </dgm:t>
    </dgm:pt>
    <dgm:pt modelId="{824AE120-63BF-4EB3-ABB7-75A390F4EAC1}" type="parTrans" cxnId="{34E09E90-12AA-47B0-8F10-49FF3B401378}">
      <dgm:prSet/>
      <dgm:spPr/>
      <dgm:t>
        <a:bodyPr/>
        <a:lstStyle/>
        <a:p>
          <a:pPr algn="l"/>
          <a:endParaRPr lang="es-CO"/>
        </a:p>
      </dgm:t>
    </dgm:pt>
    <dgm:pt modelId="{2B859DBF-9199-40A8-8BDA-1EA9B9B95EF5}" type="sibTrans" cxnId="{34E09E90-12AA-47B0-8F10-49FF3B401378}">
      <dgm:prSet/>
      <dgm:spPr/>
      <dgm:t>
        <a:bodyPr/>
        <a:lstStyle/>
        <a:p>
          <a:pPr algn="l"/>
          <a:endParaRPr lang="es-CO"/>
        </a:p>
      </dgm:t>
    </dgm:pt>
    <dgm:pt modelId="{5F74DA80-A08C-4BBB-A6FB-32B237A64165}">
      <dgm:prSet custT="1"/>
      <dgm:spPr/>
      <dgm:t>
        <a:bodyPr/>
        <a:lstStyle/>
        <a:p>
          <a:pPr algn="l"/>
          <a:r>
            <a:rPr lang="es-CO" sz="1600" dirty="0" err="1"/>
            <a:t>Bioprocesamiento</a:t>
          </a:r>
          <a:endParaRPr lang="es-CO" sz="1600" dirty="0"/>
        </a:p>
      </dgm:t>
    </dgm:pt>
    <dgm:pt modelId="{7B2BCF08-C9AE-445F-B5C1-FABB777F66F2}" type="parTrans" cxnId="{0A5C9788-B3C4-454F-B0DA-E9AB08F1E828}">
      <dgm:prSet/>
      <dgm:spPr/>
      <dgm:t>
        <a:bodyPr/>
        <a:lstStyle/>
        <a:p>
          <a:pPr algn="l"/>
          <a:endParaRPr lang="es-CO"/>
        </a:p>
      </dgm:t>
    </dgm:pt>
    <dgm:pt modelId="{3F3B74AD-E982-44C4-AE54-A140958152A4}" type="sibTrans" cxnId="{0A5C9788-B3C4-454F-B0DA-E9AB08F1E828}">
      <dgm:prSet/>
      <dgm:spPr/>
      <dgm:t>
        <a:bodyPr/>
        <a:lstStyle/>
        <a:p>
          <a:pPr algn="l"/>
          <a:endParaRPr lang="es-CO"/>
        </a:p>
      </dgm:t>
    </dgm:pt>
    <dgm:pt modelId="{20CFCD7A-31A7-4C9F-B51F-B512B793636F}">
      <dgm:prSet phldrT="[Texto]" custT="1"/>
      <dgm:spPr/>
      <dgm:t>
        <a:bodyPr/>
        <a:lstStyle/>
        <a:p>
          <a:pPr algn="l"/>
          <a:r>
            <a:rPr lang="es-CO" sz="1600" dirty="0" err="1"/>
            <a:t>Biorefínerias</a:t>
          </a:r>
          <a:endParaRPr lang="es-CO" sz="1600" dirty="0"/>
        </a:p>
      </dgm:t>
    </dgm:pt>
    <dgm:pt modelId="{47E986AF-2753-4C31-8D89-FD6084AC38F3}" type="parTrans" cxnId="{40DAA950-2E8F-4AA8-A07D-6BFA79ABDC66}">
      <dgm:prSet/>
      <dgm:spPr/>
      <dgm:t>
        <a:bodyPr/>
        <a:lstStyle/>
        <a:p>
          <a:pPr algn="l"/>
          <a:endParaRPr lang="es-CO"/>
        </a:p>
      </dgm:t>
    </dgm:pt>
    <dgm:pt modelId="{9AF4AC27-4DBA-4780-A242-243CDDDC3438}" type="sibTrans" cxnId="{40DAA950-2E8F-4AA8-A07D-6BFA79ABDC66}">
      <dgm:prSet/>
      <dgm:spPr/>
      <dgm:t>
        <a:bodyPr/>
        <a:lstStyle/>
        <a:p>
          <a:pPr algn="l"/>
          <a:endParaRPr lang="es-CO"/>
        </a:p>
      </dgm:t>
    </dgm:pt>
    <dgm:pt modelId="{3846F025-9C22-4AB1-87D9-B92D28D10FE3}">
      <dgm:prSet phldrT="[Texto]" custT="1"/>
      <dgm:spPr/>
      <dgm:t>
        <a:bodyPr/>
        <a:lstStyle/>
        <a:p>
          <a:pPr algn="l"/>
          <a:r>
            <a:rPr lang="es-CO" sz="1600" dirty="0"/>
            <a:t>Biotecnología industrial</a:t>
          </a:r>
        </a:p>
      </dgm:t>
    </dgm:pt>
    <dgm:pt modelId="{BEA4DC91-A715-453F-9862-9DD46EBF75E4}" type="parTrans" cxnId="{F441218E-A749-4328-855D-7B8B041E6AB4}">
      <dgm:prSet/>
      <dgm:spPr/>
      <dgm:t>
        <a:bodyPr/>
        <a:lstStyle/>
        <a:p>
          <a:pPr algn="l"/>
          <a:endParaRPr lang="es-CO"/>
        </a:p>
      </dgm:t>
    </dgm:pt>
    <dgm:pt modelId="{CD2FECD6-F978-492D-A25F-F420DC892182}" type="sibTrans" cxnId="{F441218E-A749-4328-855D-7B8B041E6AB4}">
      <dgm:prSet/>
      <dgm:spPr/>
      <dgm:t>
        <a:bodyPr/>
        <a:lstStyle/>
        <a:p>
          <a:pPr algn="l"/>
          <a:endParaRPr lang="es-CO"/>
        </a:p>
      </dgm:t>
    </dgm:pt>
    <dgm:pt modelId="{FF5DDD6B-4403-4D51-B73C-98D97F88DD8A}">
      <dgm:prSet custT="1"/>
      <dgm:spPr/>
      <dgm:t>
        <a:bodyPr/>
        <a:lstStyle/>
        <a:p>
          <a:pPr algn="l"/>
          <a:r>
            <a:rPr lang="es-CO" sz="1600" dirty="0"/>
            <a:t>Soluciones sostenibles para el desarrollo de insumos químicos</a:t>
          </a:r>
        </a:p>
      </dgm:t>
    </dgm:pt>
    <dgm:pt modelId="{D5719B29-BC3E-40FE-9983-EC83D92E2DDC}" type="parTrans" cxnId="{BE29C882-2DBD-4A64-859E-416CA8D69AD7}">
      <dgm:prSet/>
      <dgm:spPr/>
      <dgm:t>
        <a:bodyPr/>
        <a:lstStyle/>
        <a:p>
          <a:pPr algn="l"/>
          <a:endParaRPr lang="es-CO"/>
        </a:p>
      </dgm:t>
    </dgm:pt>
    <dgm:pt modelId="{9B2670CC-D59B-407B-8AB4-B519DBBCA014}" type="sibTrans" cxnId="{BE29C882-2DBD-4A64-859E-416CA8D69AD7}">
      <dgm:prSet/>
      <dgm:spPr/>
      <dgm:t>
        <a:bodyPr/>
        <a:lstStyle/>
        <a:p>
          <a:pPr algn="l"/>
          <a:endParaRPr lang="es-CO"/>
        </a:p>
      </dgm:t>
    </dgm:pt>
    <dgm:pt modelId="{2715EBC3-87FB-4CBA-9619-9501C4AF6B07}">
      <dgm:prSet custT="1"/>
      <dgm:spPr/>
      <dgm:t>
        <a:bodyPr/>
        <a:lstStyle/>
        <a:p>
          <a:pPr algn="l"/>
          <a:r>
            <a:rPr lang="es-CO" sz="1600" dirty="0"/>
            <a:t>Sustitución de </a:t>
          </a:r>
          <a:r>
            <a:rPr lang="es-CO" sz="1600" dirty="0" err="1"/>
            <a:t>petroquímcios</a:t>
          </a:r>
          <a:endParaRPr lang="es-CO" sz="1600" dirty="0"/>
        </a:p>
      </dgm:t>
    </dgm:pt>
    <dgm:pt modelId="{20ABF745-DC7F-4B8B-A21E-BBD06DFF25F6}" type="parTrans" cxnId="{494C1E46-6D64-4939-B656-33A10EF3964E}">
      <dgm:prSet/>
      <dgm:spPr/>
      <dgm:t>
        <a:bodyPr/>
        <a:lstStyle/>
        <a:p>
          <a:pPr algn="l"/>
          <a:endParaRPr lang="es-CO"/>
        </a:p>
      </dgm:t>
    </dgm:pt>
    <dgm:pt modelId="{AD82C518-3D99-442A-8E90-ACDEB113B16D}" type="sibTrans" cxnId="{494C1E46-6D64-4939-B656-33A10EF3964E}">
      <dgm:prSet/>
      <dgm:spPr/>
      <dgm:t>
        <a:bodyPr/>
        <a:lstStyle/>
        <a:p>
          <a:pPr algn="l"/>
          <a:endParaRPr lang="es-CO"/>
        </a:p>
      </dgm:t>
    </dgm:pt>
    <dgm:pt modelId="{06717666-AF2B-4F89-8CCA-7449BF54C91F}">
      <dgm:prSet phldrT="[Texto]" custT="1"/>
      <dgm:spPr/>
      <dgm:t>
        <a:bodyPr/>
        <a:lstStyle/>
        <a:p>
          <a:pPr algn="l"/>
          <a:r>
            <a:rPr lang="es-CO" sz="1600" dirty="0"/>
            <a:t>Reducción de GEI</a:t>
          </a:r>
        </a:p>
      </dgm:t>
    </dgm:pt>
    <dgm:pt modelId="{CFB2CA7D-52F8-4436-96BB-0D287804EE07}" type="parTrans" cxnId="{596D98A7-1219-466F-A8A5-1187357AD474}">
      <dgm:prSet/>
      <dgm:spPr/>
      <dgm:t>
        <a:bodyPr/>
        <a:lstStyle/>
        <a:p>
          <a:pPr algn="l"/>
          <a:endParaRPr lang="es-CO"/>
        </a:p>
      </dgm:t>
    </dgm:pt>
    <dgm:pt modelId="{B1777200-A073-4F81-A4F4-BB52FA597771}" type="sibTrans" cxnId="{596D98A7-1219-466F-A8A5-1187357AD474}">
      <dgm:prSet/>
      <dgm:spPr/>
      <dgm:t>
        <a:bodyPr/>
        <a:lstStyle/>
        <a:p>
          <a:pPr algn="l"/>
          <a:endParaRPr lang="es-CO"/>
        </a:p>
      </dgm:t>
    </dgm:pt>
    <dgm:pt modelId="{FC0EE310-4802-4952-AB7C-F1F29A08EE2E}">
      <dgm:prSet phldrT="[Texto]" custT="1"/>
      <dgm:spPr/>
      <dgm:t>
        <a:bodyPr/>
        <a:lstStyle/>
        <a:p>
          <a:pPr algn="l"/>
          <a:r>
            <a:rPr lang="es-CO" sz="1600" dirty="0"/>
            <a:t>captura de emisiones de CO</a:t>
          </a:r>
          <a:r>
            <a:rPr lang="es-CO" sz="1600" baseline="-25000" dirty="0"/>
            <a:t>2 </a:t>
          </a:r>
          <a:r>
            <a:rPr lang="es-CO" sz="1600" baseline="0" dirty="0"/>
            <a:t>y Metano</a:t>
          </a:r>
          <a:endParaRPr lang="es-CO" sz="1600" dirty="0"/>
        </a:p>
      </dgm:t>
    </dgm:pt>
    <dgm:pt modelId="{344FA2DE-C4C2-4657-8D47-AEE7B5AF1D51}" type="parTrans" cxnId="{3DC81047-163B-4D13-8741-AF7278B8ABA7}">
      <dgm:prSet/>
      <dgm:spPr/>
      <dgm:t>
        <a:bodyPr/>
        <a:lstStyle/>
        <a:p>
          <a:pPr algn="l"/>
          <a:endParaRPr lang="es-CO"/>
        </a:p>
      </dgm:t>
    </dgm:pt>
    <dgm:pt modelId="{1CFA1B02-8382-4B41-AFBE-E18A1FE79A1F}" type="sibTrans" cxnId="{3DC81047-163B-4D13-8741-AF7278B8ABA7}">
      <dgm:prSet/>
      <dgm:spPr/>
      <dgm:t>
        <a:bodyPr/>
        <a:lstStyle/>
        <a:p>
          <a:pPr algn="l"/>
          <a:endParaRPr lang="es-CO"/>
        </a:p>
      </dgm:t>
    </dgm:pt>
    <dgm:pt modelId="{D15A001F-9A57-4905-9BF1-63DC51F807D6}">
      <dgm:prSet custT="1"/>
      <dgm:spPr/>
      <dgm:t>
        <a:bodyPr/>
        <a:lstStyle/>
        <a:p>
          <a:pPr algn="l"/>
          <a:r>
            <a:rPr lang="es-CO" sz="1600" dirty="0"/>
            <a:t>Biomasa como fuente renovable de carbón. </a:t>
          </a:r>
        </a:p>
      </dgm:t>
    </dgm:pt>
    <dgm:pt modelId="{18B4D4C8-035B-4D64-B0D6-938C65FE516C}" type="parTrans" cxnId="{FFE35FC2-A110-4A27-929B-0EB4BC68B1DE}">
      <dgm:prSet/>
      <dgm:spPr/>
      <dgm:t>
        <a:bodyPr/>
        <a:lstStyle/>
        <a:p>
          <a:pPr algn="l"/>
          <a:endParaRPr lang="es-CO"/>
        </a:p>
      </dgm:t>
    </dgm:pt>
    <dgm:pt modelId="{C5A03638-4ED8-4820-AE8A-1C05FA409DE1}" type="sibTrans" cxnId="{FFE35FC2-A110-4A27-929B-0EB4BC68B1DE}">
      <dgm:prSet/>
      <dgm:spPr/>
      <dgm:t>
        <a:bodyPr/>
        <a:lstStyle/>
        <a:p>
          <a:pPr algn="l"/>
          <a:endParaRPr lang="es-CO"/>
        </a:p>
      </dgm:t>
    </dgm:pt>
    <dgm:pt modelId="{4C7D55B0-203E-4611-9601-CD1C7E1FC4D9}">
      <dgm:prSet custT="1"/>
      <dgm:spPr/>
      <dgm:t>
        <a:bodyPr/>
        <a:lstStyle/>
        <a:p>
          <a:pPr algn="l"/>
          <a:r>
            <a:rPr lang="es-CO" sz="1600" dirty="0"/>
            <a:t>Generación de empleos</a:t>
          </a:r>
        </a:p>
      </dgm:t>
    </dgm:pt>
    <dgm:pt modelId="{4566932D-0D3C-4590-B03B-29C2BA2BD93C}" type="parTrans" cxnId="{F9FA1A90-D559-465A-9AC9-4DAA21625AFE}">
      <dgm:prSet/>
      <dgm:spPr/>
      <dgm:t>
        <a:bodyPr/>
        <a:lstStyle/>
        <a:p>
          <a:pPr algn="l"/>
          <a:endParaRPr lang="es-CO"/>
        </a:p>
      </dgm:t>
    </dgm:pt>
    <dgm:pt modelId="{719C46F7-5A9B-4A98-9404-326ABFC0F944}" type="sibTrans" cxnId="{F9FA1A90-D559-465A-9AC9-4DAA21625AFE}">
      <dgm:prSet/>
      <dgm:spPr/>
      <dgm:t>
        <a:bodyPr/>
        <a:lstStyle/>
        <a:p>
          <a:pPr algn="l"/>
          <a:endParaRPr lang="es-CO"/>
        </a:p>
      </dgm:t>
    </dgm:pt>
    <dgm:pt modelId="{C76A1129-E155-44E1-901D-BBB7A167FB77}">
      <dgm:prSet phldrT="[Texto]" custT="1"/>
      <dgm:spPr/>
      <dgm:t>
        <a:bodyPr/>
        <a:lstStyle/>
        <a:p>
          <a:pPr algn="l"/>
          <a:r>
            <a:rPr lang="es-CO" sz="1600" dirty="0"/>
            <a:t>Nuevos nichos de mercado</a:t>
          </a:r>
        </a:p>
      </dgm:t>
    </dgm:pt>
    <dgm:pt modelId="{0577C02A-3DAA-4D6F-BE21-62A5CD496B20}" type="parTrans" cxnId="{AC348707-2205-4457-9573-4EDC5654BC31}">
      <dgm:prSet/>
      <dgm:spPr/>
      <dgm:t>
        <a:bodyPr/>
        <a:lstStyle/>
        <a:p>
          <a:pPr algn="l"/>
          <a:endParaRPr lang="es-CO"/>
        </a:p>
      </dgm:t>
    </dgm:pt>
    <dgm:pt modelId="{E57068B0-3302-4702-BD7A-148D30C8AFB0}" type="sibTrans" cxnId="{AC348707-2205-4457-9573-4EDC5654BC31}">
      <dgm:prSet/>
      <dgm:spPr/>
      <dgm:t>
        <a:bodyPr/>
        <a:lstStyle/>
        <a:p>
          <a:pPr algn="l"/>
          <a:endParaRPr lang="es-CO"/>
        </a:p>
      </dgm:t>
    </dgm:pt>
    <dgm:pt modelId="{DD39AF94-0AF6-4917-B7BF-DDC9D5F7BFDE}" type="pres">
      <dgm:prSet presAssocID="{BD0D7FEE-C4A7-46C5-8FEF-F244080568E3}" presName="diagram" presStyleCnt="0">
        <dgm:presLayoutVars>
          <dgm:dir/>
          <dgm:animLvl val="lvl"/>
          <dgm:resizeHandles val="exact"/>
        </dgm:presLayoutVars>
      </dgm:prSet>
      <dgm:spPr/>
    </dgm:pt>
    <dgm:pt modelId="{A7E1044C-3E3D-40BD-BEA7-37319685F6B5}" type="pres">
      <dgm:prSet presAssocID="{ECBAFBEE-4B6D-46B2-8470-D0D1B5BA7F66}" presName="compNode" presStyleCnt="0"/>
      <dgm:spPr/>
    </dgm:pt>
    <dgm:pt modelId="{8781450E-D0F7-4106-B7B8-C01D2F215110}" type="pres">
      <dgm:prSet presAssocID="{ECBAFBEE-4B6D-46B2-8470-D0D1B5BA7F66}" presName="childRect" presStyleLbl="bgAcc1" presStyleIdx="0" presStyleCnt="8" custScaleX="149662" custScaleY="155069" custLinFactNeighborX="-8696" custLinFactNeighborY="-50962">
        <dgm:presLayoutVars>
          <dgm:bulletEnabled val="1"/>
        </dgm:presLayoutVars>
      </dgm:prSet>
      <dgm:spPr/>
    </dgm:pt>
    <dgm:pt modelId="{6EA69283-C077-49A6-A412-07620EE11892}" type="pres">
      <dgm:prSet presAssocID="{ECBAFBEE-4B6D-46B2-8470-D0D1B5BA7F66}" presName="parentText" presStyleLbl="node1" presStyleIdx="0" presStyleCnt="0">
        <dgm:presLayoutVars>
          <dgm:chMax val="0"/>
          <dgm:bulletEnabled val="1"/>
        </dgm:presLayoutVars>
      </dgm:prSet>
      <dgm:spPr/>
    </dgm:pt>
    <dgm:pt modelId="{73D51450-FCE9-43CD-A72F-58D968E10A50}" type="pres">
      <dgm:prSet presAssocID="{ECBAFBEE-4B6D-46B2-8470-D0D1B5BA7F66}" presName="parentRect" presStyleLbl="alignNode1" presStyleIdx="0" presStyleCnt="8" custLinFactNeighborX="-14267" custLinFactNeighborY="-28595"/>
      <dgm:spPr/>
    </dgm:pt>
    <dgm:pt modelId="{CEEA6ADF-45E7-4622-9A5E-3B2F7DC10354}" type="pres">
      <dgm:prSet presAssocID="{ECBAFBEE-4B6D-46B2-8470-D0D1B5BA7F66}" presName="adorn" presStyleLbl="fgAccFollowNode1" presStyleIdx="0" presStyleCnt="8"/>
      <dgm:spPr/>
    </dgm:pt>
    <dgm:pt modelId="{88D9455B-3788-4103-ABE3-13032C18D8F1}" type="pres">
      <dgm:prSet presAssocID="{64087431-F074-4909-AFDA-63AB380F4883}" presName="sibTrans" presStyleLbl="sibTrans2D1" presStyleIdx="0" presStyleCnt="0"/>
      <dgm:spPr/>
    </dgm:pt>
    <dgm:pt modelId="{DEBD6B13-63CB-4A88-B7F6-A1E1AAA905DB}" type="pres">
      <dgm:prSet presAssocID="{CF2A4F3A-00B3-4C70-B071-F6A12BCE059F}" presName="compNode" presStyleCnt="0"/>
      <dgm:spPr/>
    </dgm:pt>
    <dgm:pt modelId="{07128631-7BF9-43C7-B9B9-A112E59EC180}" type="pres">
      <dgm:prSet presAssocID="{CF2A4F3A-00B3-4C70-B071-F6A12BCE059F}" presName="childRect" presStyleLbl="bgAcc1" presStyleIdx="1" presStyleCnt="8" custScaleX="132134" custScaleY="164454" custLinFactNeighborX="2889" custLinFactNeighborY="-52049">
        <dgm:presLayoutVars>
          <dgm:bulletEnabled val="1"/>
        </dgm:presLayoutVars>
      </dgm:prSet>
      <dgm:spPr/>
    </dgm:pt>
    <dgm:pt modelId="{EC941C0F-8EF2-4F43-AE72-82D7CEBB82E9}" type="pres">
      <dgm:prSet presAssocID="{CF2A4F3A-00B3-4C70-B071-F6A12BCE059F}" presName="parentText" presStyleLbl="node1" presStyleIdx="0" presStyleCnt="0">
        <dgm:presLayoutVars>
          <dgm:chMax val="0"/>
          <dgm:bulletEnabled val="1"/>
        </dgm:presLayoutVars>
      </dgm:prSet>
      <dgm:spPr/>
    </dgm:pt>
    <dgm:pt modelId="{7FF51E40-70F6-49DD-B01E-DD1FCE67F5E3}" type="pres">
      <dgm:prSet presAssocID="{CF2A4F3A-00B3-4C70-B071-F6A12BCE059F}" presName="parentRect" presStyleLbl="alignNode1" presStyleIdx="1" presStyleCnt="8" custScaleX="123082" custLinFactNeighborX="-242" custLinFactNeighborY="-26541"/>
      <dgm:spPr/>
    </dgm:pt>
    <dgm:pt modelId="{C03061BE-2C56-4B05-910A-B8C782ADE624}" type="pres">
      <dgm:prSet presAssocID="{CF2A4F3A-00B3-4C70-B071-F6A12BCE059F}" presName="adorn" presStyleLbl="fgAccFollowNode1" presStyleIdx="1" presStyleCnt="8"/>
      <dgm:spPr/>
    </dgm:pt>
    <dgm:pt modelId="{905E9055-8DF2-47F1-A959-FEB64027BEE8}" type="pres">
      <dgm:prSet presAssocID="{8FA7F9F7-5726-43AE-AC5D-2A59DC028800}" presName="sibTrans" presStyleLbl="sibTrans2D1" presStyleIdx="0" presStyleCnt="0"/>
      <dgm:spPr/>
    </dgm:pt>
    <dgm:pt modelId="{70273717-F65C-451F-9D26-912B606E1110}" type="pres">
      <dgm:prSet presAssocID="{8F535241-9499-4177-B7EF-9CA2CA7E2D83}" presName="compNode" presStyleCnt="0"/>
      <dgm:spPr/>
    </dgm:pt>
    <dgm:pt modelId="{CD5B7EC7-41ED-4361-A798-67F068FABE52}" type="pres">
      <dgm:prSet presAssocID="{8F535241-9499-4177-B7EF-9CA2CA7E2D83}" presName="childRect" presStyleLbl="bgAcc1" presStyleIdx="2" presStyleCnt="8" custScaleY="145187" custLinFactNeighborX="1949" custLinFactNeighborY="-44396">
        <dgm:presLayoutVars>
          <dgm:bulletEnabled val="1"/>
        </dgm:presLayoutVars>
      </dgm:prSet>
      <dgm:spPr/>
    </dgm:pt>
    <dgm:pt modelId="{BCDEDA19-6F7A-4671-A691-689747FDDF5D}" type="pres">
      <dgm:prSet presAssocID="{8F535241-9499-4177-B7EF-9CA2CA7E2D83}" presName="parentText" presStyleLbl="node1" presStyleIdx="0" presStyleCnt="0">
        <dgm:presLayoutVars>
          <dgm:chMax val="0"/>
          <dgm:bulletEnabled val="1"/>
        </dgm:presLayoutVars>
      </dgm:prSet>
      <dgm:spPr/>
    </dgm:pt>
    <dgm:pt modelId="{6B183DCE-D00B-4A3A-AF31-2DCD0E14ACF6}" type="pres">
      <dgm:prSet presAssocID="{8F535241-9499-4177-B7EF-9CA2CA7E2D83}" presName="parentRect" presStyleLbl="alignNode1" presStyleIdx="2" presStyleCnt="8" custScaleX="116270" custScaleY="197210" custLinFactNeighborX="1759" custLinFactNeighborY="-23105"/>
      <dgm:spPr/>
    </dgm:pt>
    <dgm:pt modelId="{3986A766-46BF-4EA5-AF4E-C52E8E9BE2A2}" type="pres">
      <dgm:prSet presAssocID="{8F535241-9499-4177-B7EF-9CA2CA7E2D83}" presName="adorn" presStyleLbl="fgAccFollowNode1" presStyleIdx="2" presStyleCnt="8"/>
      <dgm:spPr/>
    </dgm:pt>
    <dgm:pt modelId="{9B65E6AA-9531-43F9-B46B-2E423717368B}" type="pres">
      <dgm:prSet presAssocID="{76F360AF-46A8-4BD5-A68C-2AB6099A57C1}" presName="sibTrans" presStyleLbl="sibTrans2D1" presStyleIdx="0" presStyleCnt="0"/>
      <dgm:spPr/>
    </dgm:pt>
    <dgm:pt modelId="{CC6E7FC8-CC94-44F9-B3E1-2D6D50D830A5}" type="pres">
      <dgm:prSet presAssocID="{4412B67E-F96A-4501-81D8-D124FD9E5B8C}" presName="compNode" presStyleCnt="0"/>
      <dgm:spPr/>
    </dgm:pt>
    <dgm:pt modelId="{E09B8D0D-0E09-4BBC-8FEA-82A49259EE1A}" type="pres">
      <dgm:prSet presAssocID="{4412B67E-F96A-4501-81D8-D124FD9E5B8C}" presName="childRect" presStyleLbl="bgAcc1" presStyleIdx="3" presStyleCnt="8" custScaleX="155548" custScaleY="139010" custLinFactNeighborX="-2924" custLinFactNeighborY="-45702">
        <dgm:presLayoutVars>
          <dgm:bulletEnabled val="1"/>
        </dgm:presLayoutVars>
      </dgm:prSet>
      <dgm:spPr/>
    </dgm:pt>
    <dgm:pt modelId="{D5835AC5-E199-4248-B531-7EBDC839DE38}" type="pres">
      <dgm:prSet presAssocID="{4412B67E-F96A-4501-81D8-D124FD9E5B8C}" presName="parentText" presStyleLbl="node1" presStyleIdx="0" presStyleCnt="0">
        <dgm:presLayoutVars>
          <dgm:chMax val="0"/>
          <dgm:bulletEnabled val="1"/>
        </dgm:presLayoutVars>
      </dgm:prSet>
      <dgm:spPr/>
    </dgm:pt>
    <dgm:pt modelId="{395691B9-D055-4760-9022-22DD64FFF593}" type="pres">
      <dgm:prSet presAssocID="{4412B67E-F96A-4501-81D8-D124FD9E5B8C}" presName="parentRect" presStyleLbl="alignNode1" presStyleIdx="3" presStyleCnt="8" custScaleX="122088" custLinFactNeighborX="-12868" custLinFactNeighborY="-75335"/>
      <dgm:spPr/>
    </dgm:pt>
    <dgm:pt modelId="{D519345E-E5B8-4DD5-B0B8-0728FB619BF2}" type="pres">
      <dgm:prSet presAssocID="{4412B67E-F96A-4501-81D8-D124FD9E5B8C}" presName="adorn" presStyleLbl="fgAccFollowNode1" presStyleIdx="3" presStyleCnt="8"/>
      <dgm:spPr/>
    </dgm:pt>
    <dgm:pt modelId="{4BEEDA67-F642-48CA-93CC-2F0AF7F57851}" type="pres">
      <dgm:prSet presAssocID="{1D9AEC3D-9A90-49DD-8731-2E063632A1DF}" presName="sibTrans" presStyleLbl="sibTrans2D1" presStyleIdx="0" presStyleCnt="0"/>
      <dgm:spPr/>
    </dgm:pt>
    <dgm:pt modelId="{326EB8C2-36C0-4C56-A652-4A6E8B0892B1}" type="pres">
      <dgm:prSet presAssocID="{B9F6ACFC-4678-42D3-8209-88A63A828E8B}" presName="compNode" presStyleCnt="0"/>
      <dgm:spPr/>
    </dgm:pt>
    <dgm:pt modelId="{02649A99-FB53-4AFA-A5A1-73F4466F4906}" type="pres">
      <dgm:prSet presAssocID="{B9F6ACFC-4678-42D3-8209-88A63A828E8B}" presName="childRect" presStyleLbl="bgAcc1" presStyleIdx="4" presStyleCnt="8" custScaleX="109373" custScaleY="146397" custLinFactNeighborX="-2008" custLinFactNeighborY="-30542">
        <dgm:presLayoutVars>
          <dgm:bulletEnabled val="1"/>
        </dgm:presLayoutVars>
      </dgm:prSet>
      <dgm:spPr/>
    </dgm:pt>
    <dgm:pt modelId="{CD9DB53F-C7B6-499F-A8DB-B0ACE7CB9235}" type="pres">
      <dgm:prSet presAssocID="{B9F6ACFC-4678-42D3-8209-88A63A828E8B}" presName="parentText" presStyleLbl="node1" presStyleIdx="0" presStyleCnt="0">
        <dgm:presLayoutVars>
          <dgm:chMax val="0"/>
          <dgm:bulletEnabled val="1"/>
        </dgm:presLayoutVars>
      </dgm:prSet>
      <dgm:spPr/>
    </dgm:pt>
    <dgm:pt modelId="{56425606-800F-4FE1-8E17-41B14404DB24}" type="pres">
      <dgm:prSet presAssocID="{B9F6ACFC-4678-42D3-8209-88A63A828E8B}" presName="parentRect" presStyleLbl="alignNode1" presStyleIdx="4" presStyleCnt="8" custScaleX="111134" custLinFactNeighborX="1510" custLinFactNeighborY="18326"/>
      <dgm:spPr/>
    </dgm:pt>
    <dgm:pt modelId="{F553B5F1-54F4-4577-AA4B-036AC3E343BF}" type="pres">
      <dgm:prSet presAssocID="{B9F6ACFC-4678-42D3-8209-88A63A828E8B}" presName="adorn" presStyleLbl="fgAccFollowNode1" presStyleIdx="4" presStyleCnt="8"/>
      <dgm:spPr/>
    </dgm:pt>
    <dgm:pt modelId="{3100C389-CEB0-412D-9A6B-5D8F831DEC64}" type="pres">
      <dgm:prSet presAssocID="{20CA2224-5D1B-413D-B7B5-3808239BFEE9}" presName="sibTrans" presStyleLbl="sibTrans2D1" presStyleIdx="0" presStyleCnt="0"/>
      <dgm:spPr/>
    </dgm:pt>
    <dgm:pt modelId="{8C45D959-41FF-4E61-BC6F-3EE9F3666411}" type="pres">
      <dgm:prSet presAssocID="{38CD7982-8544-4FF5-A8FF-0323B535BAC1}" presName="compNode" presStyleCnt="0"/>
      <dgm:spPr/>
    </dgm:pt>
    <dgm:pt modelId="{422A5F4C-83D5-4773-AF34-DF79418E5499}" type="pres">
      <dgm:prSet presAssocID="{38CD7982-8544-4FF5-A8FF-0323B535BAC1}" presName="childRect" presStyleLbl="bgAcc1" presStyleIdx="5" presStyleCnt="8" custScaleX="116165" custScaleY="170961" custLinFactNeighborX="10307" custLinFactNeighborY="-28841">
        <dgm:presLayoutVars>
          <dgm:bulletEnabled val="1"/>
        </dgm:presLayoutVars>
      </dgm:prSet>
      <dgm:spPr/>
    </dgm:pt>
    <dgm:pt modelId="{0E1DCADA-B11A-4DC2-858D-B3FFCEBFCD92}" type="pres">
      <dgm:prSet presAssocID="{38CD7982-8544-4FF5-A8FF-0323B535BAC1}" presName="parentText" presStyleLbl="node1" presStyleIdx="0" presStyleCnt="0">
        <dgm:presLayoutVars>
          <dgm:chMax val="0"/>
          <dgm:bulletEnabled val="1"/>
        </dgm:presLayoutVars>
      </dgm:prSet>
      <dgm:spPr/>
    </dgm:pt>
    <dgm:pt modelId="{DB3DCF56-4B51-4CF1-8670-C408AE5FF5AF}" type="pres">
      <dgm:prSet presAssocID="{38CD7982-8544-4FF5-A8FF-0323B535BAC1}" presName="parentRect" presStyleLbl="alignNode1" presStyleIdx="5" presStyleCnt="8" custScaleX="129184" custScaleY="120381" custLinFactNeighborX="16846" custLinFactNeighborY="39638"/>
      <dgm:spPr/>
    </dgm:pt>
    <dgm:pt modelId="{4BA94EE0-1776-44BB-AB87-1F0DB0807498}" type="pres">
      <dgm:prSet presAssocID="{38CD7982-8544-4FF5-A8FF-0323B535BAC1}" presName="adorn" presStyleLbl="fgAccFollowNode1" presStyleIdx="5" presStyleCnt="8"/>
      <dgm:spPr/>
    </dgm:pt>
    <dgm:pt modelId="{2F60C7A3-F6F7-45E3-9D9C-1FA082BD9A76}" type="pres">
      <dgm:prSet presAssocID="{5F410ED7-0F92-497F-ACDC-7E11B6DAEFE2}" presName="sibTrans" presStyleLbl="sibTrans2D1" presStyleIdx="0" presStyleCnt="0"/>
      <dgm:spPr/>
    </dgm:pt>
    <dgm:pt modelId="{FA0C9219-A3D7-47C1-8321-722C214873DE}" type="pres">
      <dgm:prSet presAssocID="{82FBDF26-6B74-4C4C-AB45-85C430647EAE}" presName="compNode" presStyleCnt="0"/>
      <dgm:spPr/>
    </dgm:pt>
    <dgm:pt modelId="{7C8AC54F-840E-4D22-8973-0A589F73CA30}" type="pres">
      <dgm:prSet presAssocID="{82FBDF26-6B74-4C4C-AB45-85C430647EAE}" presName="childRect" presStyleLbl="bgAcc1" presStyleIdx="6" presStyleCnt="8" custScaleX="141154" custScaleY="113470" custLinFactNeighborX="2699" custLinFactNeighborY="-40805">
        <dgm:presLayoutVars>
          <dgm:bulletEnabled val="1"/>
        </dgm:presLayoutVars>
      </dgm:prSet>
      <dgm:spPr/>
    </dgm:pt>
    <dgm:pt modelId="{2FB58321-B98E-470F-A2A6-91AF697860A1}" type="pres">
      <dgm:prSet presAssocID="{82FBDF26-6B74-4C4C-AB45-85C430647EAE}" presName="parentText" presStyleLbl="node1" presStyleIdx="0" presStyleCnt="0">
        <dgm:presLayoutVars>
          <dgm:chMax val="0"/>
          <dgm:bulletEnabled val="1"/>
        </dgm:presLayoutVars>
      </dgm:prSet>
      <dgm:spPr/>
    </dgm:pt>
    <dgm:pt modelId="{C426B323-FD4F-44CC-9EB9-5A0716864204}" type="pres">
      <dgm:prSet presAssocID="{82FBDF26-6B74-4C4C-AB45-85C430647EAE}" presName="parentRect" presStyleLbl="alignNode1" presStyleIdx="6" presStyleCnt="8" custScaleX="134689" custScaleY="150850" custLinFactNeighborX="-534" custLinFactNeighborY="-42832"/>
      <dgm:spPr/>
    </dgm:pt>
    <dgm:pt modelId="{95FA924E-DCCE-4C29-9895-E1FB1409A660}" type="pres">
      <dgm:prSet presAssocID="{82FBDF26-6B74-4C4C-AB45-85C430647EAE}" presName="adorn" presStyleLbl="fgAccFollowNode1" presStyleIdx="6" presStyleCnt="8"/>
      <dgm:spPr/>
    </dgm:pt>
    <dgm:pt modelId="{E8F0A497-C480-4947-A904-6019CBED0AE2}" type="pres">
      <dgm:prSet presAssocID="{BF8327DE-38B1-4667-9A31-7C95EE45C85B}" presName="sibTrans" presStyleLbl="sibTrans2D1" presStyleIdx="0" presStyleCnt="0"/>
      <dgm:spPr/>
    </dgm:pt>
    <dgm:pt modelId="{1A60D7A9-2786-4309-9DDA-9C2AA6CF4574}" type="pres">
      <dgm:prSet presAssocID="{9298F3B0-2A19-4B55-BF69-B346018200CB}" presName="compNode" presStyleCnt="0"/>
      <dgm:spPr/>
    </dgm:pt>
    <dgm:pt modelId="{6F0E54D7-A17F-4BD7-A472-31251F5D5BE0}" type="pres">
      <dgm:prSet presAssocID="{9298F3B0-2A19-4B55-BF69-B346018200CB}" presName="childRect" presStyleLbl="bgAcc1" presStyleIdx="7" presStyleCnt="8" custScaleX="132336" custScaleY="106420" custLinFactNeighborX="-1491" custLinFactNeighborY="-45960">
        <dgm:presLayoutVars>
          <dgm:bulletEnabled val="1"/>
        </dgm:presLayoutVars>
      </dgm:prSet>
      <dgm:spPr/>
    </dgm:pt>
    <dgm:pt modelId="{4EA9BA22-097B-458A-BD37-11B1D812580F}" type="pres">
      <dgm:prSet presAssocID="{9298F3B0-2A19-4B55-BF69-B346018200CB}" presName="parentText" presStyleLbl="node1" presStyleIdx="0" presStyleCnt="0">
        <dgm:presLayoutVars>
          <dgm:chMax val="0"/>
          <dgm:bulletEnabled val="1"/>
        </dgm:presLayoutVars>
      </dgm:prSet>
      <dgm:spPr/>
    </dgm:pt>
    <dgm:pt modelId="{6C134F51-92E5-4E0C-8DB0-2669764C3344}" type="pres">
      <dgm:prSet presAssocID="{9298F3B0-2A19-4B55-BF69-B346018200CB}" presName="parentRect" presStyleLbl="alignNode1" presStyleIdx="7" presStyleCnt="8" custScaleX="144426" custScaleY="213672" custLinFactNeighborX="7963" custLinFactNeighborY="-52720"/>
      <dgm:spPr/>
    </dgm:pt>
    <dgm:pt modelId="{59A8FF28-A6E6-4EFC-8EA3-F3D69FAE9243}" type="pres">
      <dgm:prSet presAssocID="{9298F3B0-2A19-4B55-BF69-B346018200CB}" presName="adorn" presStyleLbl="fgAccFollowNode1" presStyleIdx="7" presStyleCnt="8"/>
      <dgm:spPr/>
    </dgm:pt>
  </dgm:ptLst>
  <dgm:cxnLst>
    <dgm:cxn modelId="{A1CAE202-53C7-F84A-BC91-872B1267C169}" type="presOf" srcId="{1D9AEC3D-9A90-49DD-8731-2E063632A1DF}" destId="{4BEEDA67-F642-48CA-93CC-2F0AF7F57851}" srcOrd="0" destOrd="0" presId="urn:microsoft.com/office/officeart/2005/8/layout/bList2"/>
    <dgm:cxn modelId="{A595E106-5F5E-1947-B9F3-3A20FFF6DB89}" type="presOf" srcId="{D8FA59D9-FB03-4019-A3A3-5B8371957AAD}" destId="{07128631-7BF9-43C7-B9B9-A112E59EC180}" srcOrd="0" destOrd="1" presId="urn:microsoft.com/office/officeart/2005/8/layout/bList2"/>
    <dgm:cxn modelId="{AC348707-2205-4457-9573-4EDC5654BC31}" srcId="{9298F3B0-2A19-4B55-BF69-B346018200CB}" destId="{C76A1129-E155-44E1-901D-BBB7A167FB77}" srcOrd="1" destOrd="0" parTransId="{0577C02A-3DAA-4D6F-BE21-62A5CD496B20}" sibTransId="{E57068B0-3302-4702-BD7A-148D30C8AFB0}"/>
    <dgm:cxn modelId="{104AB908-7BF7-B44F-94AB-CB1EC3B4C4A8}" type="presOf" srcId="{64087431-F074-4909-AFDA-63AB380F4883}" destId="{88D9455B-3788-4103-ABE3-13032C18D8F1}" srcOrd="0" destOrd="0" presId="urn:microsoft.com/office/officeart/2005/8/layout/bList2"/>
    <dgm:cxn modelId="{C9B6450E-9263-BE42-8F2A-C560FD3976BF}" type="presOf" srcId="{B9F6ACFC-4678-42D3-8209-88A63A828E8B}" destId="{56425606-800F-4FE1-8E17-41B14404DB24}" srcOrd="1" destOrd="0" presId="urn:microsoft.com/office/officeart/2005/8/layout/bList2"/>
    <dgm:cxn modelId="{1C1EEA10-B75F-F04D-9E3B-E0403B2A9488}" type="presOf" srcId="{03803FF9-6CF1-4F04-B4A2-8F1A35D326B4}" destId="{07128631-7BF9-43C7-B9B9-A112E59EC180}" srcOrd="0" destOrd="2" presId="urn:microsoft.com/office/officeart/2005/8/layout/bList2"/>
    <dgm:cxn modelId="{E1489312-96FA-694C-B580-D49789C07CB9}" type="presOf" srcId="{5F410ED7-0F92-497F-ACDC-7E11B6DAEFE2}" destId="{2F60C7A3-F6F7-45E3-9D9C-1FA082BD9A76}" srcOrd="0" destOrd="0" presId="urn:microsoft.com/office/officeart/2005/8/layout/bList2"/>
    <dgm:cxn modelId="{1CCB4E1C-D0C6-42E6-A01B-DB89C636850B}" srcId="{ECBAFBEE-4B6D-46B2-8470-D0D1B5BA7F66}" destId="{00AF43AE-CDBA-4924-B2F9-75A005B4568E}" srcOrd="0" destOrd="0" parTransId="{9C9FCB4E-7CA0-416B-9979-7173D1BD9733}" sibTransId="{C891DC33-ADFF-4D8A-8980-5B16B75D4CA1}"/>
    <dgm:cxn modelId="{2D57AA1E-991D-E94B-B798-EA2F1A0D0756}" type="presOf" srcId="{76F360AF-46A8-4BD5-A68C-2AB6099A57C1}" destId="{9B65E6AA-9531-43F9-B46B-2E423717368B}" srcOrd="0" destOrd="0" presId="urn:microsoft.com/office/officeart/2005/8/layout/bList2"/>
    <dgm:cxn modelId="{FA902C21-EC5C-4492-8621-A4821F7208CE}" srcId="{BD0D7FEE-C4A7-46C5-8FEF-F244080568E3}" destId="{ECBAFBEE-4B6D-46B2-8470-D0D1B5BA7F66}" srcOrd="0" destOrd="0" parTransId="{FF39B5D6-71D4-44C4-AE73-5A96FEA74CAC}" sibTransId="{64087431-F074-4909-AFDA-63AB380F4883}"/>
    <dgm:cxn modelId="{520B9422-7D5F-404D-B85B-45D77F5DE7EA}" srcId="{BD0D7FEE-C4A7-46C5-8FEF-F244080568E3}" destId="{CF2A4F3A-00B3-4C70-B071-F6A12BCE059F}" srcOrd="1" destOrd="0" parTransId="{521AEDD1-0499-4643-9D03-5C5F41E5B03A}" sibTransId="{8FA7F9F7-5726-43AE-AC5D-2A59DC028800}"/>
    <dgm:cxn modelId="{6A106B25-D25A-054C-A5EE-1AD71D0352FD}" type="presOf" srcId="{CF2A4F3A-00B3-4C70-B071-F6A12BCE059F}" destId="{7FF51E40-70F6-49DD-B01E-DD1FCE67F5E3}" srcOrd="1" destOrd="0" presId="urn:microsoft.com/office/officeart/2005/8/layout/bList2"/>
    <dgm:cxn modelId="{94E12E2D-3B52-354A-9542-52CA9BD3735D}" type="presOf" srcId="{9298F3B0-2A19-4B55-BF69-B346018200CB}" destId="{6C134F51-92E5-4E0C-8DB0-2669764C3344}" srcOrd="1" destOrd="0" presId="urn:microsoft.com/office/officeart/2005/8/layout/bList2"/>
    <dgm:cxn modelId="{8E20D82E-6C7F-7742-AF9C-542E53FBA1F0}" type="presOf" srcId="{4C7D55B0-203E-4611-9601-CD1C7E1FC4D9}" destId="{6F0E54D7-A17F-4BD7-A472-31251F5D5BE0}" srcOrd="0" destOrd="0" presId="urn:microsoft.com/office/officeart/2005/8/layout/bList2"/>
    <dgm:cxn modelId="{4BAFEE34-97E4-4EE3-B9FB-DFC12FC2D493}" srcId="{CF2A4F3A-00B3-4C70-B071-F6A12BCE059F}" destId="{03803FF9-6CF1-4F04-B4A2-8F1A35D326B4}" srcOrd="2" destOrd="0" parTransId="{A23A3003-8370-46BB-882F-73D2DFBFDF44}" sibTransId="{9397CFE5-7176-461B-8557-EB2545783782}"/>
    <dgm:cxn modelId="{19581E36-70F1-164C-9730-AD64143C593F}" type="presOf" srcId="{EFB0400E-A515-4141-8C74-F83840C2A35E}" destId="{07128631-7BF9-43C7-B9B9-A112E59EC180}" srcOrd="0" destOrd="0" presId="urn:microsoft.com/office/officeart/2005/8/layout/bList2"/>
    <dgm:cxn modelId="{932D1A37-33AC-024B-A620-A21E7300CD3D}" type="presOf" srcId="{ECBAFBEE-4B6D-46B2-8470-D0D1B5BA7F66}" destId="{6EA69283-C077-49A6-A412-07620EE11892}" srcOrd="0" destOrd="0" presId="urn:microsoft.com/office/officeart/2005/8/layout/bList2"/>
    <dgm:cxn modelId="{158A7E5D-8D31-4BD3-98F5-94E34666AABE}" srcId="{BD0D7FEE-C4A7-46C5-8FEF-F244080568E3}" destId="{8F535241-9499-4177-B7EF-9CA2CA7E2D83}" srcOrd="2" destOrd="0" parTransId="{3F1EB50D-2CBB-4054-9EAE-523B7108E354}" sibTransId="{76F360AF-46A8-4BD5-A68C-2AB6099A57C1}"/>
    <dgm:cxn modelId="{3229E55D-9ECB-2C44-B831-0B46ECF5581E}" type="presOf" srcId="{4412B67E-F96A-4501-81D8-D124FD9E5B8C}" destId="{395691B9-D055-4760-9022-22DD64FFF593}" srcOrd="1" destOrd="0" presId="urn:microsoft.com/office/officeart/2005/8/layout/bList2"/>
    <dgm:cxn modelId="{B76E0042-CA95-47B5-95E2-20D3FA2BE130}" srcId="{CF2A4F3A-00B3-4C70-B071-F6A12BCE059F}" destId="{EFB0400E-A515-4141-8C74-F83840C2A35E}" srcOrd="0" destOrd="0" parTransId="{3A694151-4C40-4FD9-A41A-57663DB30BF3}" sibTransId="{2E898E6F-7B85-4BB1-81BB-E29F122DD8F0}"/>
    <dgm:cxn modelId="{D0339844-AB5E-4522-A8CE-C97F0A68E67F}" srcId="{ECBAFBEE-4B6D-46B2-8470-D0D1B5BA7F66}" destId="{7AAE3AE4-71B2-437C-AB64-D1D9F28EFDAB}" srcOrd="1" destOrd="0" parTransId="{70CD283F-5422-4CAA-B9A3-434DCD1CC061}" sibTransId="{4812A7D5-9AE1-4794-AD84-004DD8BA085E}"/>
    <dgm:cxn modelId="{494C1E46-6D64-4939-B656-33A10EF3964E}" srcId="{38CD7982-8544-4FF5-A8FF-0323B535BAC1}" destId="{2715EBC3-87FB-4CBA-9619-9501C4AF6B07}" srcOrd="0" destOrd="0" parTransId="{20ABF745-DC7F-4B8B-A21E-BBD06DFF25F6}" sibTransId="{AD82C518-3D99-442A-8E90-ACDEB113B16D}"/>
    <dgm:cxn modelId="{3DC81047-163B-4D13-8741-AF7278B8ABA7}" srcId="{38CD7982-8544-4FF5-A8FF-0323B535BAC1}" destId="{FC0EE310-4802-4952-AB7C-F1F29A08EE2E}" srcOrd="2" destOrd="0" parTransId="{344FA2DE-C4C2-4657-8D47-AEE7B5AF1D51}" sibTransId="{1CFA1B02-8382-4B41-AFBE-E18A1FE79A1F}"/>
    <dgm:cxn modelId="{94965C4B-E0F0-4D46-B595-8383925CF6AC}" srcId="{BD0D7FEE-C4A7-46C5-8FEF-F244080568E3}" destId="{82FBDF26-6B74-4C4C-AB45-85C430647EAE}" srcOrd="6" destOrd="0" parTransId="{FCC79C24-B751-4D47-A333-8DB9501EF0D5}" sibTransId="{BF8327DE-38B1-4667-9A31-7C95EE45C85B}"/>
    <dgm:cxn modelId="{5FD0454C-CAD2-5949-9C1C-76F246397393}" type="presOf" srcId="{7AAE3AE4-71B2-437C-AB64-D1D9F28EFDAB}" destId="{8781450E-D0F7-4106-B7B8-C01D2F215110}" srcOrd="0" destOrd="1" presId="urn:microsoft.com/office/officeart/2005/8/layout/bList2"/>
    <dgm:cxn modelId="{7AF9716C-7E77-324F-879B-43AA4F290344}" type="presOf" srcId="{ECBAFBEE-4B6D-46B2-8470-D0D1B5BA7F66}" destId="{73D51450-FCE9-43CD-A72F-58D968E10A50}" srcOrd="1" destOrd="0" presId="urn:microsoft.com/office/officeart/2005/8/layout/bList2"/>
    <dgm:cxn modelId="{F9AC4B4F-EC21-BC4F-B764-00BABD18B6DC}" type="presOf" srcId="{8FA7F9F7-5726-43AE-AC5D-2A59DC028800}" destId="{905E9055-8DF2-47F1-A959-FEB64027BEE8}" srcOrd="0" destOrd="0" presId="urn:microsoft.com/office/officeart/2005/8/layout/bList2"/>
    <dgm:cxn modelId="{40DAA950-2E8F-4AA8-A07D-6BFA79ABDC66}" srcId="{4412B67E-F96A-4501-81D8-D124FD9E5B8C}" destId="{20CFCD7A-31A7-4C9F-B51F-B512B793636F}" srcOrd="1" destOrd="0" parTransId="{47E986AF-2753-4C31-8D89-FD6084AC38F3}" sibTransId="{9AF4AC27-4DBA-4780-A242-243CDDDC3438}"/>
    <dgm:cxn modelId="{B78BCF50-AA95-314E-B849-8E40C68CE0A0}" type="presOf" srcId="{11078ED8-4840-4691-9AE5-AF8BA5F91369}" destId="{CD5B7EC7-41ED-4361-A798-67F068FABE52}" srcOrd="0" destOrd="0" presId="urn:microsoft.com/office/officeart/2005/8/layout/bList2"/>
    <dgm:cxn modelId="{57731752-EA33-5644-B1CF-AFFDB326726B}" type="presOf" srcId="{38CD7982-8544-4FF5-A8FF-0323B535BAC1}" destId="{DB3DCF56-4B51-4CF1-8670-C408AE5FF5AF}" srcOrd="1" destOrd="0" presId="urn:microsoft.com/office/officeart/2005/8/layout/bList2"/>
    <dgm:cxn modelId="{F4A9D373-A9B1-704F-AD37-BF3CFDD74068}" type="presOf" srcId="{3846F025-9C22-4AB1-87D9-B92D28D10FE3}" destId="{E09B8D0D-0E09-4BBC-8FEA-82A49259EE1A}" srcOrd="0" destOrd="2" presId="urn:microsoft.com/office/officeart/2005/8/layout/bList2"/>
    <dgm:cxn modelId="{652D7475-45A0-4B67-A129-4AC66F83AACA}" srcId="{BD0D7FEE-C4A7-46C5-8FEF-F244080568E3}" destId="{B9F6ACFC-4678-42D3-8209-88A63A828E8B}" srcOrd="4" destOrd="0" parTransId="{33D7C666-99EE-40E6-9A3A-A34B89D9195B}" sibTransId="{20CA2224-5D1B-413D-B7B5-3808239BFEE9}"/>
    <dgm:cxn modelId="{027EED78-8D37-174F-9B9F-80388DF555B2}" type="presOf" srcId="{B9F6ACFC-4678-42D3-8209-88A63A828E8B}" destId="{CD9DB53F-C7B6-499F-A8DB-B0ACE7CB9235}" srcOrd="0" destOrd="0" presId="urn:microsoft.com/office/officeart/2005/8/layout/bList2"/>
    <dgm:cxn modelId="{BE29C882-2DBD-4A64-859E-416CA8D69AD7}" srcId="{B9F6ACFC-4678-42D3-8209-88A63A828E8B}" destId="{FF5DDD6B-4403-4D51-B73C-98D97F88DD8A}" srcOrd="0" destOrd="0" parTransId="{D5719B29-BC3E-40FE-9983-EC83D92E2DDC}" sibTransId="{9B2670CC-D59B-407B-8AB4-B519DBBCA014}"/>
    <dgm:cxn modelId="{8A396B84-45FD-497B-B5C7-B6115CE1031D}" srcId="{CF2A4F3A-00B3-4C70-B071-F6A12BCE059F}" destId="{59162AF7-386E-406C-8A3A-4050C6293CF3}" srcOrd="3" destOrd="0" parTransId="{A2361860-2ACE-408B-A14B-EE204BA89499}" sibTransId="{028FED4A-DD57-40A0-8FB6-A6A46BB0FBB3}"/>
    <dgm:cxn modelId="{0A5C9788-B3C4-454F-B0DA-E9AB08F1E828}" srcId="{4412B67E-F96A-4501-81D8-D124FD9E5B8C}" destId="{5F74DA80-A08C-4BBB-A6FB-32B237A64165}" srcOrd="0" destOrd="0" parTransId="{7B2BCF08-C9AE-445F-B5C1-FABB777F66F2}" sibTransId="{3F3B74AD-E982-44C4-AE54-A140958152A4}"/>
    <dgm:cxn modelId="{F441218E-A749-4328-855D-7B8B041E6AB4}" srcId="{4412B67E-F96A-4501-81D8-D124FD9E5B8C}" destId="{3846F025-9C22-4AB1-87D9-B92D28D10FE3}" srcOrd="2" destOrd="0" parTransId="{BEA4DC91-A715-453F-9862-9DD46EBF75E4}" sibTransId="{CD2FECD6-F978-492D-A25F-F420DC892182}"/>
    <dgm:cxn modelId="{F9FA1A90-D559-465A-9AC9-4DAA21625AFE}" srcId="{9298F3B0-2A19-4B55-BF69-B346018200CB}" destId="{4C7D55B0-203E-4611-9601-CD1C7E1FC4D9}" srcOrd="0" destOrd="0" parTransId="{4566932D-0D3C-4590-B03B-29C2BA2BD93C}" sibTransId="{719C46F7-5A9B-4A98-9404-326ABFC0F944}"/>
    <dgm:cxn modelId="{C6C59A90-6DB3-451A-B990-9FA46941D026}" srcId="{BD0D7FEE-C4A7-46C5-8FEF-F244080568E3}" destId="{9298F3B0-2A19-4B55-BF69-B346018200CB}" srcOrd="7" destOrd="0" parTransId="{F78553D4-99BC-4BEA-8585-AF0B5341B6A0}" sibTransId="{EDEA2E3A-79DE-48F1-AA8A-1FE46ED85EE5}"/>
    <dgm:cxn modelId="{34E09E90-12AA-47B0-8F10-49FF3B401378}" srcId="{8F535241-9499-4177-B7EF-9CA2CA7E2D83}" destId="{11078ED8-4840-4691-9AE5-AF8BA5F91369}" srcOrd="0" destOrd="0" parTransId="{824AE120-63BF-4EB3-ABB7-75A390F4EAC1}" sibTransId="{2B859DBF-9199-40A8-8BDA-1EA9B9B95EF5}"/>
    <dgm:cxn modelId="{99E096A3-B046-E647-BF8C-476B184F2316}" type="presOf" srcId="{9298F3B0-2A19-4B55-BF69-B346018200CB}" destId="{4EA9BA22-097B-458A-BD37-11B1D812580F}" srcOrd="0" destOrd="0" presId="urn:microsoft.com/office/officeart/2005/8/layout/bList2"/>
    <dgm:cxn modelId="{619E6CA4-86BD-AF4A-89D9-23E249702591}" type="presOf" srcId="{2715EBC3-87FB-4CBA-9619-9501C4AF6B07}" destId="{422A5F4C-83D5-4773-AF34-DF79418E5499}" srcOrd="0" destOrd="0" presId="urn:microsoft.com/office/officeart/2005/8/layout/bList2"/>
    <dgm:cxn modelId="{596D98A7-1219-466F-A8A5-1187357AD474}" srcId="{38CD7982-8544-4FF5-A8FF-0323B535BAC1}" destId="{06717666-AF2B-4F89-8CCA-7449BF54C91F}" srcOrd="1" destOrd="0" parTransId="{CFB2CA7D-52F8-4436-96BB-0D287804EE07}" sibTransId="{B1777200-A073-4F81-A4F4-BB52FA597771}"/>
    <dgm:cxn modelId="{220AF4AD-B3D0-9B42-9B12-462D7BBF16B0}" type="presOf" srcId="{82FBDF26-6B74-4C4C-AB45-85C430647EAE}" destId="{2FB58321-B98E-470F-A2A6-91AF697860A1}" srcOrd="0" destOrd="0" presId="urn:microsoft.com/office/officeart/2005/8/layout/bList2"/>
    <dgm:cxn modelId="{FA6AC1AF-CA8C-7148-90C4-BE1B5B29A639}" type="presOf" srcId="{8F535241-9499-4177-B7EF-9CA2CA7E2D83}" destId="{BCDEDA19-6F7A-4671-A691-689747FDDF5D}" srcOrd="0" destOrd="0" presId="urn:microsoft.com/office/officeart/2005/8/layout/bList2"/>
    <dgm:cxn modelId="{BBDFD0B9-AA63-014D-A84F-9F3A95B0A07C}" type="presOf" srcId="{FF5DDD6B-4403-4D51-B73C-98D97F88DD8A}" destId="{02649A99-FB53-4AFA-A5A1-73F4466F4906}" srcOrd="0" destOrd="0" presId="urn:microsoft.com/office/officeart/2005/8/layout/bList2"/>
    <dgm:cxn modelId="{0B6266BC-EB90-4522-B31E-DFBF6D640C86}" srcId="{BD0D7FEE-C4A7-46C5-8FEF-F244080568E3}" destId="{38CD7982-8544-4FF5-A8FF-0323B535BAC1}" srcOrd="5" destOrd="0" parTransId="{5C060DD3-0760-4354-9B3B-632591FF03EB}" sibTransId="{5F410ED7-0F92-497F-ACDC-7E11B6DAEFE2}"/>
    <dgm:cxn modelId="{875C14BF-68E4-4F22-AB69-807372FAA89B}" srcId="{ECBAFBEE-4B6D-46B2-8470-D0D1B5BA7F66}" destId="{B1441FE0-4A84-4939-ACEE-36FD126FCDD9}" srcOrd="2" destOrd="0" parTransId="{4231573A-B700-496C-8217-EE933C43A667}" sibTransId="{D9609D95-74D3-40E9-9664-77724B008F9C}"/>
    <dgm:cxn modelId="{FFE35FC2-A110-4A27-929B-0EB4BC68B1DE}" srcId="{82FBDF26-6B74-4C4C-AB45-85C430647EAE}" destId="{D15A001F-9A57-4905-9BF1-63DC51F807D6}" srcOrd="0" destOrd="0" parTransId="{18B4D4C8-035B-4D64-B0D6-938C65FE516C}" sibTransId="{C5A03638-4ED8-4820-AE8A-1C05FA409DE1}"/>
    <dgm:cxn modelId="{5532CFC3-3B08-6041-868C-800B938AA92F}" type="presOf" srcId="{38CD7982-8544-4FF5-A8FF-0323B535BAC1}" destId="{0E1DCADA-B11A-4DC2-858D-B3FFCEBFCD92}" srcOrd="0" destOrd="0" presId="urn:microsoft.com/office/officeart/2005/8/layout/bList2"/>
    <dgm:cxn modelId="{AED089CF-36EC-C443-80AE-D8C8D87B0D06}" type="presOf" srcId="{06717666-AF2B-4F89-8CCA-7449BF54C91F}" destId="{422A5F4C-83D5-4773-AF34-DF79418E5499}" srcOrd="0" destOrd="1" presId="urn:microsoft.com/office/officeart/2005/8/layout/bList2"/>
    <dgm:cxn modelId="{BEC066D1-A9C6-8F44-8F1A-D31A6E552C05}" type="presOf" srcId="{20CFCD7A-31A7-4C9F-B51F-B512B793636F}" destId="{E09B8D0D-0E09-4BBC-8FEA-82A49259EE1A}" srcOrd="0" destOrd="1" presId="urn:microsoft.com/office/officeart/2005/8/layout/bList2"/>
    <dgm:cxn modelId="{90EAEED4-AB53-8A42-8B32-A2B660E7BCEA}" type="presOf" srcId="{C76A1129-E155-44E1-901D-BBB7A167FB77}" destId="{6F0E54D7-A17F-4BD7-A472-31251F5D5BE0}" srcOrd="0" destOrd="1" presId="urn:microsoft.com/office/officeart/2005/8/layout/bList2"/>
    <dgm:cxn modelId="{EBFCC9D7-EA59-5644-8680-06CAF10F8314}" type="presOf" srcId="{CF2A4F3A-00B3-4C70-B071-F6A12BCE059F}" destId="{EC941C0F-8EF2-4F43-AE72-82D7CEBB82E9}" srcOrd="0" destOrd="0" presId="urn:microsoft.com/office/officeart/2005/8/layout/bList2"/>
    <dgm:cxn modelId="{417988DF-D8A2-5C41-8292-EEB5698FDE44}" type="presOf" srcId="{82FBDF26-6B74-4C4C-AB45-85C430647EAE}" destId="{C426B323-FD4F-44CC-9EB9-5A0716864204}" srcOrd="1" destOrd="0" presId="urn:microsoft.com/office/officeart/2005/8/layout/bList2"/>
    <dgm:cxn modelId="{23A2ECE2-AE4D-8645-AC56-41BCE0F11A26}" type="presOf" srcId="{BD0D7FEE-C4A7-46C5-8FEF-F244080568E3}" destId="{DD39AF94-0AF6-4917-B7BF-DDC9D5F7BFDE}" srcOrd="0" destOrd="0" presId="urn:microsoft.com/office/officeart/2005/8/layout/bList2"/>
    <dgm:cxn modelId="{608BABE3-FE50-4551-BDEF-00FE1B5D294C}" srcId="{BD0D7FEE-C4A7-46C5-8FEF-F244080568E3}" destId="{4412B67E-F96A-4501-81D8-D124FD9E5B8C}" srcOrd="3" destOrd="0" parTransId="{DBDE5DB5-1E3C-4039-B1FF-C995754D19C4}" sibTransId="{1D9AEC3D-9A90-49DD-8731-2E063632A1DF}"/>
    <dgm:cxn modelId="{A424B1E5-E563-2F42-B08E-97CC5E1412C8}" type="presOf" srcId="{00AF43AE-CDBA-4924-B2F9-75A005B4568E}" destId="{8781450E-D0F7-4106-B7B8-C01D2F215110}" srcOrd="0" destOrd="0" presId="urn:microsoft.com/office/officeart/2005/8/layout/bList2"/>
    <dgm:cxn modelId="{AFDFFEE8-4938-344D-A4C9-00B8FB496700}" type="presOf" srcId="{59162AF7-386E-406C-8A3A-4050C6293CF3}" destId="{07128631-7BF9-43C7-B9B9-A112E59EC180}" srcOrd="0" destOrd="3" presId="urn:microsoft.com/office/officeart/2005/8/layout/bList2"/>
    <dgm:cxn modelId="{D311E3EE-DC77-7C4E-B293-11B3BD6D3187}" type="presOf" srcId="{5F74DA80-A08C-4BBB-A6FB-32B237A64165}" destId="{E09B8D0D-0E09-4BBC-8FEA-82A49259EE1A}" srcOrd="0" destOrd="0" presId="urn:microsoft.com/office/officeart/2005/8/layout/bList2"/>
    <dgm:cxn modelId="{9230B4EF-210F-1F4C-AF28-940158DF8DFC}" type="presOf" srcId="{FC0EE310-4802-4952-AB7C-F1F29A08EE2E}" destId="{422A5F4C-83D5-4773-AF34-DF79418E5499}" srcOrd="0" destOrd="2" presId="urn:microsoft.com/office/officeart/2005/8/layout/bList2"/>
    <dgm:cxn modelId="{80EAABF1-160C-F843-952E-7F1B36183596}" type="presOf" srcId="{4412B67E-F96A-4501-81D8-D124FD9E5B8C}" destId="{D5835AC5-E199-4248-B531-7EBDC839DE38}" srcOrd="0" destOrd="0" presId="urn:microsoft.com/office/officeart/2005/8/layout/bList2"/>
    <dgm:cxn modelId="{48319FF3-E38D-764A-A1BD-451928D308E9}" type="presOf" srcId="{8F535241-9499-4177-B7EF-9CA2CA7E2D83}" destId="{6B183DCE-D00B-4A3A-AF31-2DCD0E14ACF6}" srcOrd="1" destOrd="0" presId="urn:microsoft.com/office/officeart/2005/8/layout/bList2"/>
    <dgm:cxn modelId="{C883CFF4-B8F0-B949-86E0-DFBA53058855}" type="presOf" srcId="{BF8327DE-38B1-4667-9A31-7C95EE45C85B}" destId="{E8F0A497-C480-4947-A904-6019CBED0AE2}" srcOrd="0" destOrd="0" presId="urn:microsoft.com/office/officeart/2005/8/layout/bList2"/>
    <dgm:cxn modelId="{6D2E3BF5-0368-A640-8F4A-A9BC2072F19E}" type="presOf" srcId="{20CA2224-5D1B-413D-B7B5-3808239BFEE9}" destId="{3100C389-CEB0-412D-9A6B-5D8F831DEC64}" srcOrd="0" destOrd="0" presId="urn:microsoft.com/office/officeart/2005/8/layout/bList2"/>
    <dgm:cxn modelId="{E82D37FA-C8B9-1F4C-93C5-FE087F5A1273}" type="presOf" srcId="{B1441FE0-4A84-4939-ACEE-36FD126FCDD9}" destId="{8781450E-D0F7-4106-B7B8-C01D2F215110}" srcOrd="0" destOrd="2" presId="urn:microsoft.com/office/officeart/2005/8/layout/bList2"/>
    <dgm:cxn modelId="{4690A3FD-3DE2-AF4B-98A3-66253B859E8E}" type="presOf" srcId="{D15A001F-9A57-4905-9BF1-63DC51F807D6}" destId="{7C8AC54F-840E-4D22-8973-0A589F73CA30}" srcOrd="0" destOrd="0" presId="urn:microsoft.com/office/officeart/2005/8/layout/bList2"/>
    <dgm:cxn modelId="{4CE46CFE-C66A-430E-B542-98DCAC5DC846}" srcId="{CF2A4F3A-00B3-4C70-B071-F6A12BCE059F}" destId="{D8FA59D9-FB03-4019-A3A3-5B8371957AAD}" srcOrd="1" destOrd="0" parTransId="{E4B3C610-CFD9-4E8E-B4E2-6B4F21547DFB}" sibTransId="{68D4F85E-3210-45E9-AD96-6C285166A5BE}"/>
    <dgm:cxn modelId="{EC6A54F2-689D-0942-AE2C-D99404B31063}" type="presParOf" srcId="{DD39AF94-0AF6-4917-B7BF-DDC9D5F7BFDE}" destId="{A7E1044C-3E3D-40BD-BEA7-37319685F6B5}" srcOrd="0" destOrd="0" presId="urn:microsoft.com/office/officeart/2005/8/layout/bList2"/>
    <dgm:cxn modelId="{671535F1-7D5C-A04D-8BC4-F329DB0EF4C3}" type="presParOf" srcId="{A7E1044C-3E3D-40BD-BEA7-37319685F6B5}" destId="{8781450E-D0F7-4106-B7B8-C01D2F215110}" srcOrd="0" destOrd="0" presId="urn:microsoft.com/office/officeart/2005/8/layout/bList2"/>
    <dgm:cxn modelId="{A50BC384-D830-FC40-B69C-B51EA19565F8}" type="presParOf" srcId="{A7E1044C-3E3D-40BD-BEA7-37319685F6B5}" destId="{6EA69283-C077-49A6-A412-07620EE11892}" srcOrd="1" destOrd="0" presId="urn:microsoft.com/office/officeart/2005/8/layout/bList2"/>
    <dgm:cxn modelId="{D802DECB-5384-BE4F-8C0C-96349B92EED8}" type="presParOf" srcId="{A7E1044C-3E3D-40BD-BEA7-37319685F6B5}" destId="{73D51450-FCE9-43CD-A72F-58D968E10A50}" srcOrd="2" destOrd="0" presId="urn:microsoft.com/office/officeart/2005/8/layout/bList2"/>
    <dgm:cxn modelId="{96099731-45D3-484C-B210-2202CFA7CF23}" type="presParOf" srcId="{A7E1044C-3E3D-40BD-BEA7-37319685F6B5}" destId="{CEEA6ADF-45E7-4622-9A5E-3B2F7DC10354}" srcOrd="3" destOrd="0" presId="urn:microsoft.com/office/officeart/2005/8/layout/bList2"/>
    <dgm:cxn modelId="{88F44D57-FD0D-0D42-B11C-EF1EB3AD951C}" type="presParOf" srcId="{DD39AF94-0AF6-4917-B7BF-DDC9D5F7BFDE}" destId="{88D9455B-3788-4103-ABE3-13032C18D8F1}" srcOrd="1" destOrd="0" presId="urn:microsoft.com/office/officeart/2005/8/layout/bList2"/>
    <dgm:cxn modelId="{AABEAD18-5DF8-2841-B2FA-FBE3C0225B18}" type="presParOf" srcId="{DD39AF94-0AF6-4917-B7BF-DDC9D5F7BFDE}" destId="{DEBD6B13-63CB-4A88-B7F6-A1E1AAA905DB}" srcOrd="2" destOrd="0" presId="urn:microsoft.com/office/officeart/2005/8/layout/bList2"/>
    <dgm:cxn modelId="{D57C871D-7E0E-C947-9D74-C83BFFA9322A}" type="presParOf" srcId="{DEBD6B13-63CB-4A88-B7F6-A1E1AAA905DB}" destId="{07128631-7BF9-43C7-B9B9-A112E59EC180}" srcOrd="0" destOrd="0" presId="urn:microsoft.com/office/officeart/2005/8/layout/bList2"/>
    <dgm:cxn modelId="{92B89061-131A-A34F-8D0E-92298ED2B6A6}" type="presParOf" srcId="{DEBD6B13-63CB-4A88-B7F6-A1E1AAA905DB}" destId="{EC941C0F-8EF2-4F43-AE72-82D7CEBB82E9}" srcOrd="1" destOrd="0" presId="urn:microsoft.com/office/officeart/2005/8/layout/bList2"/>
    <dgm:cxn modelId="{4B7AD301-64CA-DC4C-BB4D-A893C802EAA8}" type="presParOf" srcId="{DEBD6B13-63CB-4A88-B7F6-A1E1AAA905DB}" destId="{7FF51E40-70F6-49DD-B01E-DD1FCE67F5E3}" srcOrd="2" destOrd="0" presId="urn:microsoft.com/office/officeart/2005/8/layout/bList2"/>
    <dgm:cxn modelId="{63E7204E-8718-3C42-B95C-3293C375118C}" type="presParOf" srcId="{DEBD6B13-63CB-4A88-B7F6-A1E1AAA905DB}" destId="{C03061BE-2C56-4B05-910A-B8C782ADE624}" srcOrd="3" destOrd="0" presId="urn:microsoft.com/office/officeart/2005/8/layout/bList2"/>
    <dgm:cxn modelId="{FFA339D5-A6EE-5C4C-8773-89E6F98FD3D9}" type="presParOf" srcId="{DD39AF94-0AF6-4917-B7BF-DDC9D5F7BFDE}" destId="{905E9055-8DF2-47F1-A959-FEB64027BEE8}" srcOrd="3" destOrd="0" presId="urn:microsoft.com/office/officeart/2005/8/layout/bList2"/>
    <dgm:cxn modelId="{817FFE69-5CCC-5C45-833D-072B67AC14EE}" type="presParOf" srcId="{DD39AF94-0AF6-4917-B7BF-DDC9D5F7BFDE}" destId="{70273717-F65C-451F-9D26-912B606E1110}" srcOrd="4" destOrd="0" presId="urn:microsoft.com/office/officeart/2005/8/layout/bList2"/>
    <dgm:cxn modelId="{B8C000E2-98B6-FD44-BD84-1C14526CB236}" type="presParOf" srcId="{70273717-F65C-451F-9D26-912B606E1110}" destId="{CD5B7EC7-41ED-4361-A798-67F068FABE52}" srcOrd="0" destOrd="0" presId="urn:microsoft.com/office/officeart/2005/8/layout/bList2"/>
    <dgm:cxn modelId="{152617FB-5869-7548-9EF6-46AFEE2F6318}" type="presParOf" srcId="{70273717-F65C-451F-9D26-912B606E1110}" destId="{BCDEDA19-6F7A-4671-A691-689747FDDF5D}" srcOrd="1" destOrd="0" presId="urn:microsoft.com/office/officeart/2005/8/layout/bList2"/>
    <dgm:cxn modelId="{62E45746-8FD0-5442-B6E5-8365C32DC66A}" type="presParOf" srcId="{70273717-F65C-451F-9D26-912B606E1110}" destId="{6B183DCE-D00B-4A3A-AF31-2DCD0E14ACF6}" srcOrd="2" destOrd="0" presId="urn:microsoft.com/office/officeart/2005/8/layout/bList2"/>
    <dgm:cxn modelId="{84758023-7349-8E4C-BA32-D62380AB471C}" type="presParOf" srcId="{70273717-F65C-451F-9D26-912B606E1110}" destId="{3986A766-46BF-4EA5-AF4E-C52E8E9BE2A2}" srcOrd="3" destOrd="0" presId="urn:microsoft.com/office/officeart/2005/8/layout/bList2"/>
    <dgm:cxn modelId="{B90CDBAF-48DB-664E-AFFC-909F46D40E7B}" type="presParOf" srcId="{DD39AF94-0AF6-4917-B7BF-DDC9D5F7BFDE}" destId="{9B65E6AA-9531-43F9-B46B-2E423717368B}" srcOrd="5" destOrd="0" presId="urn:microsoft.com/office/officeart/2005/8/layout/bList2"/>
    <dgm:cxn modelId="{7661D01D-E2DD-6742-89D5-6EFF4180588E}" type="presParOf" srcId="{DD39AF94-0AF6-4917-B7BF-DDC9D5F7BFDE}" destId="{CC6E7FC8-CC94-44F9-B3E1-2D6D50D830A5}" srcOrd="6" destOrd="0" presId="urn:microsoft.com/office/officeart/2005/8/layout/bList2"/>
    <dgm:cxn modelId="{B298D9FD-DC18-E640-BEC2-C624F7DE9B95}" type="presParOf" srcId="{CC6E7FC8-CC94-44F9-B3E1-2D6D50D830A5}" destId="{E09B8D0D-0E09-4BBC-8FEA-82A49259EE1A}" srcOrd="0" destOrd="0" presId="urn:microsoft.com/office/officeart/2005/8/layout/bList2"/>
    <dgm:cxn modelId="{76F92B6A-150C-894D-8E60-E6F5B739235E}" type="presParOf" srcId="{CC6E7FC8-CC94-44F9-B3E1-2D6D50D830A5}" destId="{D5835AC5-E199-4248-B531-7EBDC839DE38}" srcOrd="1" destOrd="0" presId="urn:microsoft.com/office/officeart/2005/8/layout/bList2"/>
    <dgm:cxn modelId="{12C86412-16F9-034F-B3A1-1A91EAFB212C}" type="presParOf" srcId="{CC6E7FC8-CC94-44F9-B3E1-2D6D50D830A5}" destId="{395691B9-D055-4760-9022-22DD64FFF593}" srcOrd="2" destOrd="0" presId="urn:microsoft.com/office/officeart/2005/8/layout/bList2"/>
    <dgm:cxn modelId="{65340861-B676-CF41-8C4F-A905060F3B7B}" type="presParOf" srcId="{CC6E7FC8-CC94-44F9-B3E1-2D6D50D830A5}" destId="{D519345E-E5B8-4DD5-B0B8-0728FB619BF2}" srcOrd="3" destOrd="0" presId="urn:microsoft.com/office/officeart/2005/8/layout/bList2"/>
    <dgm:cxn modelId="{24B77ABF-56CC-934B-99FA-98A30DED947E}" type="presParOf" srcId="{DD39AF94-0AF6-4917-B7BF-DDC9D5F7BFDE}" destId="{4BEEDA67-F642-48CA-93CC-2F0AF7F57851}" srcOrd="7" destOrd="0" presId="urn:microsoft.com/office/officeart/2005/8/layout/bList2"/>
    <dgm:cxn modelId="{C39DD8A4-A60D-BE41-AA87-A219A34B5DB9}" type="presParOf" srcId="{DD39AF94-0AF6-4917-B7BF-DDC9D5F7BFDE}" destId="{326EB8C2-36C0-4C56-A652-4A6E8B0892B1}" srcOrd="8" destOrd="0" presId="urn:microsoft.com/office/officeart/2005/8/layout/bList2"/>
    <dgm:cxn modelId="{0EA89398-B30B-0342-95F5-CF977484A7EF}" type="presParOf" srcId="{326EB8C2-36C0-4C56-A652-4A6E8B0892B1}" destId="{02649A99-FB53-4AFA-A5A1-73F4466F4906}" srcOrd="0" destOrd="0" presId="urn:microsoft.com/office/officeart/2005/8/layout/bList2"/>
    <dgm:cxn modelId="{381FF701-53BF-4B45-A6D1-FA403E918304}" type="presParOf" srcId="{326EB8C2-36C0-4C56-A652-4A6E8B0892B1}" destId="{CD9DB53F-C7B6-499F-A8DB-B0ACE7CB9235}" srcOrd="1" destOrd="0" presId="urn:microsoft.com/office/officeart/2005/8/layout/bList2"/>
    <dgm:cxn modelId="{96869CE7-0F1C-DD40-9EFE-54A6CD3D452B}" type="presParOf" srcId="{326EB8C2-36C0-4C56-A652-4A6E8B0892B1}" destId="{56425606-800F-4FE1-8E17-41B14404DB24}" srcOrd="2" destOrd="0" presId="urn:microsoft.com/office/officeart/2005/8/layout/bList2"/>
    <dgm:cxn modelId="{F74EA51E-A701-774C-B649-CC23B7AF1D12}" type="presParOf" srcId="{326EB8C2-36C0-4C56-A652-4A6E8B0892B1}" destId="{F553B5F1-54F4-4577-AA4B-036AC3E343BF}" srcOrd="3" destOrd="0" presId="urn:microsoft.com/office/officeart/2005/8/layout/bList2"/>
    <dgm:cxn modelId="{50A13270-6C85-2445-82FF-98A5C7B6AFDC}" type="presParOf" srcId="{DD39AF94-0AF6-4917-B7BF-DDC9D5F7BFDE}" destId="{3100C389-CEB0-412D-9A6B-5D8F831DEC64}" srcOrd="9" destOrd="0" presId="urn:microsoft.com/office/officeart/2005/8/layout/bList2"/>
    <dgm:cxn modelId="{20165798-BB8C-5946-969A-8C0EDBB42F80}" type="presParOf" srcId="{DD39AF94-0AF6-4917-B7BF-DDC9D5F7BFDE}" destId="{8C45D959-41FF-4E61-BC6F-3EE9F3666411}" srcOrd="10" destOrd="0" presId="urn:microsoft.com/office/officeart/2005/8/layout/bList2"/>
    <dgm:cxn modelId="{9CF1C849-04C4-D74B-8218-BB8FD0024CE2}" type="presParOf" srcId="{8C45D959-41FF-4E61-BC6F-3EE9F3666411}" destId="{422A5F4C-83D5-4773-AF34-DF79418E5499}" srcOrd="0" destOrd="0" presId="urn:microsoft.com/office/officeart/2005/8/layout/bList2"/>
    <dgm:cxn modelId="{2A4A5FAB-E457-E447-B1A3-556743292424}" type="presParOf" srcId="{8C45D959-41FF-4E61-BC6F-3EE9F3666411}" destId="{0E1DCADA-B11A-4DC2-858D-B3FFCEBFCD92}" srcOrd="1" destOrd="0" presId="urn:microsoft.com/office/officeart/2005/8/layout/bList2"/>
    <dgm:cxn modelId="{8A835CA6-8412-AD4B-A4D9-2410B083B55B}" type="presParOf" srcId="{8C45D959-41FF-4E61-BC6F-3EE9F3666411}" destId="{DB3DCF56-4B51-4CF1-8670-C408AE5FF5AF}" srcOrd="2" destOrd="0" presId="urn:microsoft.com/office/officeart/2005/8/layout/bList2"/>
    <dgm:cxn modelId="{C4EA7029-1FCE-074C-880F-CAF6E0017290}" type="presParOf" srcId="{8C45D959-41FF-4E61-BC6F-3EE9F3666411}" destId="{4BA94EE0-1776-44BB-AB87-1F0DB0807498}" srcOrd="3" destOrd="0" presId="urn:microsoft.com/office/officeart/2005/8/layout/bList2"/>
    <dgm:cxn modelId="{B8F6764B-CA38-7149-94CF-9D8213BFC1D0}" type="presParOf" srcId="{DD39AF94-0AF6-4917-B7BF-DDC9D5F7BFDE}" destId="{2F60C7A3-F6F7-45E3-9D9C-1FA082BD9A76}" srcOrd="11" destOrd="0" presId="urn:microsoft.com/office/officeart/2005/8/layout/bList2"/>
    <dgm:cxn modelId="{997219D6-981A-0B41-8D94-42B495042752}" type="presParOf" srcId="{DD39AF94-0AF6-4917-B7BF-DDC9D5F7BFDE}" destId="{FA0C9219-A3D7-47C1-8321-722C214873DE}" srcOrd="12" destOrd="0" presId="urn:microsoft.com/office/officeart/2005/8/layout/bList2"/>
    <dgm:cxn modelId="{E9E2EA80-96C2-0E46-9910-817B15EB7752}" type="presParOf" srcId="{FA0C9219-A3D7-47C1-8321-722C214873DE}" destId="{7C8AC54F-840E-4D22-8973-0A589F73CA30}" srcOrd="0" destOrd="0" presId="urn:microsoft.com/office/officeart/2005/8/layout/bList2"/>
    <dgm:cxn modelId="{3BEA5916-118A-1F47-8042-A14833683475}" type="presParOf" srcId="{FA0C9219-A3D7-47C1-8321-722C214873DE}" destId="{2FB58321-B98E-470F-A2A6-91AF697860A1}" srcOrd="1" destOrd="0" presId="urn:microsoft.com/office/officeart/2005/8/layout/bList2"/>
    <dgm:cxn modelId="{9EA78B77-EBAD-104F-83DD-98372A2AA5A4}" type="presParOf" srcId="{FA0C9219-A3D7-47C1-8321-722C214873DE}" destId="{C426B323-FD4F-44CC-9EB9-5A0716864204}" srcOrd="2" destOrd="0" presId="urn:microsoft.com/office/officeart/2005/8/layout/bList2"/>
    <dgm:cxn modelId="{E50010C1-5B93-A142-BEDF-B2456FA161D1}" type="presParOf" srcId="{FA0C9219-A3D7-47C1-8321-722C214873DE}" destId="{95FA924E-DCCE-4C29-9895-E1FB1409A660}" srcOrd="3" destOrd="0" presId="urn:microsoft.com/office/officeart/2005/8/layout/bList2"/>
    <dgm:cxn modelId="{C6CC476D-05BD-BC45-9823-5C91D429FAA0}" type="presParOf" srcId="{DD39AF94-0AF6-4917-B7BF-DDC9D5F7BFDE}" destId="{E8F0A497-C480-4947-A904-6019CBED0AE2}" srcOrd="13" destOrd="0" presId="urn:microsoft.com/office/officeart/2005/8/layout/bList2"/>
    <dgm:cxn modelId="{23220999-C406-544A-A32F-4001C90DBCBE}" type="presParOf" srcId="{DD39AF94-0AF6-4917-B7BF-DDC9D5F7BFDE}" destId="{1A60D7A9-2786-4309-9DDA-9C2AA6CF4574}" srcOrd="14" destOrd="0" presId="urn:microsoft.com/office/officeart/2005/8/layout/bList2"/>
    <dgm:cxn modelId="{B3B4B63B-39FF-DC44-8743-E8348F4DCE47}" type="presParOf" srcId="{1A60D7A9-2786-4309-9DDA-9C2AA6CF4574}" destId="{6F0E54D7-A17F-4BD7-A472-31251F5D5BE0}" srcOrd="0" destOrd="0" presId="urn:microsoft.com/office/officeart/2005/8/layout/bList2"/>
    <dgm:cxn modelId="{9D488927-DD3D-C843-8D52-13DB8678669D}" type="presParOf" srcId="{1A60D7A9-2786-4309-9DDA-9C2AA6CF4574}" destId="{4EA9BA22-097B-458A-BD37-11B1D812580F}" srcOrd="1" destOrd="0" presId="urn:microsoft.com/office/officeart/2005/8/layout/bList2"/>
    <dgm:cxn modelId="{7D119884-2AD1-464D-A31C-9DB77094C250}" type="presParOf" srcId="{1A60D7A9-2786-4309-9DDA-9C2AA6CF4574}" destId="{6C134F51-92E5-4E0C-8DB0-2669764C3344}" srcOrd="2" destOrd="0" presId="urn:microsoft.com/office/officeart/2005/8/layout/bList2"/>
    <dgm:cxn modelId="{B26597D3-A6DD-C94C-95DA-5D6EE36F489D}" type="presParOf" srcId="{1A60D7A9-2786-4309-9DDA-9C2AA6CF4574}" destId="{59A8FF28-A6E6-4EFC-8EA3-F3D69FAE9243}"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D8BC36-4104-46DC-A5DF-83907119A795}" type="doc">
      <dgm:prSet loTypeId="urn:microsoft.com/office/officeart/2005/8/layout/chevron1" loCatId="process" qsTypeId="urn:microsoft.com/office/officeart/2005/8/quickstyle/3d4" qsCatId="3D" csTypeId="urn:microsoft.com/office/officeart/2005/8/colors/accent1_2" csCatId="accent1" phldr="1"/>
      <dgm:spPr/>
    </dgm:pt>
    <dgm:pt modelId="{F2581A2F-A28D-46AF-8FD3-E7D38FFBF980}">
      <dgm:prSet custT="1"/>
      <dgm:spPr/>
      <dgm:t>
        <a:bodyPr/>
        <a:lstStyle/>
        <a:p>
          <a:r>
            <a:rPr lang="es-CO" sz="800" b="0" dirty="0">
              <a:solidFill>
                <a:srgbClr val="002060"/>
              </a:solidFill>
              <a:latin typeface="Agency FB" pitchFamily="34" charset="0"/>
              <a:cs typeface="Arial" pitchFamily="34" charset="0"/>
            </a:rPr>
            <a:t>Precontractual estudios y diseños</a:t>
          </a:r>
        </a:p>
        <a:p>
          <a:r>
            <a:rPr lang="es-CO" sz="800" b="0" dirty="0">
              <a:solidFill>
                <a:srgbClr val="002060"/>
              </a:solidFill>
              <a:latin typeface="Agency FB" pitchFamily="34" charset="0"/>
              <a:cs typeface="Arial" pitchFamily="34" charset="0"/>
            </a:rPr>
            <a:t>MAYO/2020</a:t>
          </a:r>
        </a:p>
      </dgm:t>
    </dgm:pt>
    <dgm:pt modelId="{B17A3394-1234-45C2-9D89-29F48773CAD1}" type="parTrans" cxnId="{4AC2C4BA-F29C-47C2-BDA9-BC61328E84BB}">
      <dgm:prSet/>
      <dgm:spPr/>
      <dgm:t>
        <a:bodyPr/>
        <a:lstStyle/>
        <a:p>
          <a:endParaRPr lang="es-CO" sz="800" b="0"/>
        </a:p>
      </dgm:t>
    </dgm:pt>
    <dgm:pt modelId="{CF6B1A14-CBB5-49EE-9B6A-30560B12CC78}" type="sibTrans" cxnId="{4AC2C4BA-F29C-47C2-BDA9-BC61328E84BB}">
      <dgm:prSet/>
      <dgm:spPr/>
      <dgm:t>
        <a:bodyPr/>
        <a:lstStyle/>
        <a:p>
          <a:endParaRPr lang="es-CO" sz="800" b="0"/>
        </a:p>
      </dgm:t>
    </dgm:pt>
    <dgm:pt modelId="{33F986E0-3038-47F0-B1EF-66DA8ECD8345}">
      <dgm:prSet custT="1"/>
      <dgm:spPr/>
      <dgm:t>
        <a:bodyPr/>
        <a:lstStyle/>
        <a:p>
          <a:r>
            <a:rPr lang="es-CO" sz="700" b="0" dirty="0">
              <a:solidFill>
                <a:srgbClr val="002060"/>
              </a:solidFill>
              <a:latin typeface="Agency FB" pitchFamily="34" charset="0"/>
              <a:cs typeface="Arial" pitchFamily="34" charset="0"/>
            </a:rPr>
            <a:t>Suscripción convenios interadministrativos para la ejecución  de las obras requeridas para los JJNN</a:t>
          </a:r>
        </a:p>
        <a:p>
          <a:r>
            <a:rPr lang="es-CO" sz="700" b="0" dirty="0">
              <a:solidFill>
                <a:srgbClr val="002060"/>
              </a:solidFill>
              <a:latin typeface="Agency FB" pitchFamily="34" charset="0"/>
              <a:cs typeface="Arial" pitchFamily="34" charset="0"/>
            </a:rPr>
            <a:t>NOVIEMBRE/2021.</a:t>
          </a:r>
        </a:p>
      </dgm:t>
    </dgm:pt>
    <dgm:pt modelId="{EF0F686E-0F45-47D5-8035-7FA7353D2986}" type="parTrans" cxnId="{EBAB5E49-0B48-4F1A-BD3D-14D89CBE470F}">
      <dgm:prSet/>
      <dgm:spPr/>
      <dgm:t>
        <a:bodyPr/>
        <a:lstStyle/>
        <a:p>
          <a:endParaRPr lang="es-CO" sz="800" b="0"/>
        </a:p>
      </dgm:t>
    </dgm:pt>
    <dgm:pt modelId="{6D30B41F-9AE1-4DFB-92BA-689D1DB383B8}" type="sibTrans" cxnId="{EBAB5E49-0B48-4F1A-BD3D-14D89CBE470F}">
      <dgm:prSet/>
      <dgm:spPr/>
      <dgm:t>
        <a:bodyPr/>
        <a:lstStyle/>
        <a:p>
          <a:endParaRPr lang="es-CO" sz="800" b="0"/>
        </a:p>
      </dgm:t>
    </dgm:pt>
    <dgm:pt modelId="{7017B81F-D7EB-41DB-BB97-2F3085C5ED42}">
      <dgm:prSet custT="1"/>
      <dgm:spPr/>
      <dgm:t>
        <a:bodyPr/>
        <a:lstStyle/>
        <a:p>
          <a:r>
            <a:rPr lang="es-ES" sz="800" b="0" dirty="0">
              <a:solidFill>
                <a:srgbClr val="002060"/>
              </a:solidFill>
              <a:latin typeface="Agency FB" pitchFamily="34" charset="0"/>
              <a:cs typeface="Arial" pitchFamily="34" charset="0"/>
            </a:rPr>
            <a:t>Inicio obras civiles</a:t>
          </a:r>
        </a:p>
        <a:p>
          <a:r>
            <a:rPr lang="es-ES" sz="800" b="0" dirty="0">
              <a:solidFill>
                <a:srgbClr val="002060"/>
              </a:solidFill>
              <a:latin typeface="Agency FB" pitchFamily="34" charset="0"/>
              <a:cs typeface="Arial" pitchFamily="34" charset="0"/>
            </a:rPr>
            <a:t>MARZO/2022</a:t>
          </a:r>
          <a:endParaRPr lang="es-CO" sz="800" b="0" dirty="0">
            <a:solidFill>
              <a:srgbClr val="002060"/>
            </a:solidFill>
            <a:latin typeface="Agency FB" pitchFamily="34" charset="0"/>
            <a:cs typeface="Arial" pitchFamily="34" charset="0"/>
          </a:endParaRPr>
        </a:p>
      </dgm:t>
    </dgm:pt>
    <dgm:pt modelId="{D2101F31-71A7-4DB5-B22A-17F7C920F923}" type="parTrans" cxnId="{9ADAC54A-0D8E-4633-8EFD-96824C08DF1B}">
      <dgm:prSet/>
      <dgm:spPr/>
      <dgm:t>
        <a:bodyPr/>
        <a:lstStyle/>
        <a:p>
          <a:endParaRPr lang="es-CO" b="0"/>
        </a:p>
      </dgm:t>
    </dgm:pt>
    <dgm:pt modelId="{666C0C49-3E56-40F1-B512-4F406F0FF66F}" type="sibTrans" cxnId="{9ADAC54A-0D8E-4633-8EFD-96824C08DF1B}">
      <dgm:prSet/>
      <dgm:spPr/>
      <dgm:t>
        <a:bodyPr/>
        <a:lstStyle/>
        <a:p>
          <a:endParaRPr lang="es-CO" b="0"/>
        </a:p>
      </dgm:t>
    </dgm:pt>
    <dgm:pt modelId="{6B7C7411-4471-4E81-9C4B-C43F10E61D61}">
      <dgm:prSet phldrT="[Texto]" custT="1"/>
      <dgm:spPr/>
      <dgm:t>
        <a:bodyPr/>
        <a:lstStyle/>
        <a:p>
          <a:r>
            <a:rPr lang="es-CO" sz="800" b="0" dirty="0">
              <a:solidFill>
                <a:srgbClr val="002060"/>
              </a:solidFill>
              <a:latin typeface="Agency FB" pitchFamily="34" charset="0"/>
              <a:cs typeface="Arial" pitchFamily="34" charset="0"/>
            </a:rPr>
            <a:t>Firma convenio estudios y diseños</a:t>
          </a:r>
        </a:p>
        <a:p>
          <a:r>
            <a:rPr lang="es-CO" sz="800" b="0" dirty="0">
              <a:solidFill>
                <a:srgbClr val="002060"/>
              </a:solidFill>
              <a:latin typeface="Agency FB" pitchFamily="34" charset="0"/>
              <a:cs typeface="Arial" pitchFamily="34" charset="0"/>
            </a:rPr>
            <a:t>MARZO/2020</a:t>
          </a:r>
        </a:p>
      </dgm:t>
    </dgm:pt>
    <dgm:pt modelId="{DC617FD4-0320-44FD-96C8-8AB85DE37AA2}" type="sibTrans" cxnId="{AEAFA41C-6195-44CF-BA08-3E9E52303A31}">
      <dgm:prSet/>
      <dgm:spPr/>
      <dgm:t>
        <a:bodyPr/>
        <a:lstStyle/>
        <a:p>
          <a:endParaRPr lang="es-CO" sz="800" b="0"/>
        </a:p>
      </dgm:t>
    </dgm:pt>
    <dgm:pt modelId="{C4FB5383-0806-4939-9F81-091D5BEEC1F1}" type="parTrans" cxnId="{AEAFA41C-6195-44CF-BA08-3E9E52303A31}">
      <dgm:prSet/>
      <dgm:spPr/>
      <dgm:t>
        <a:bodyPr/>
        <a:lstStyle/>
        <a:p>
          <a:endParaRPr lang="es-CO" sz="800" b="0"/>
        </a:p>
      </dgm:t>
    </dgm:pt>
    <dgm:pt modelId="{A6E1C149-41AE-4809-AF03-6FE36ACAE4A6}">
      <dgm:prSet/>
      <dgm:spPr>
        <a:solidFill>
          <a:srgbClr val="FFC000"/>
        </a:solidFill>
      </dgm:spPr>
      <dgm:t>
        <a:bodyPr/>
        <a:lstStyle/>
        <a:p>
          <a:r>
            <a:rPr lang="es-ES" b="0" dirty="0">
              <a:solidFill>
                <a:srgbClr val="002060"/>
              </a:solidFill>
              <a:latin typeface="Agency FB" pitchFamily="34" charset="0"/>
              <a:cs typeface="Arial" pitchFamily="34" charset="0"/>
            </a:rPr>
            <a:t>FECHA OBJETIVO</a:t>
          </a:r>
        </a:p>
        <a:p>
          <a:r>
            <a:rPr lang="es-ES" b="0" dirty="0">
              <a:solidFill>
                <a:srgbClr val="002060"/>
              </a:solidFill>
              <a:latin typeface="Agency FB" pitchFamily="34" charset="0"/>
              <a:cs typeface="Arial" pitchFamily="34" charset="0"/>
            </a:rPr>
            <a:t>JULIO /2023</a:t>
          </a:r>
          <a:endParaRPr lang="es-CO" b="0" dirty="0">
            <a:solidFill>
              <a:srgbClr val="002060"/>
            </a:solidFill>
            <a:latin typeface="Agency FB" pitchFamily="34" charset="0"/>
            <a:cs typeface="Arial" pitchFamily="34" charset="0"/>
          </a:endParaRPr>
        </a:p>
      </dgm:t>
    </dgm:pt>
    <dgm:pt modelId="{81B79A07-8517-4334-9B75-A94CCD721FF0}" type="parTrans" cxnId="{58C992E1-96BC-4A36-8D3D-CDC02C10E219}">
      <dgm:prSet/>
      <dgm:spPr/>
      <dgm:t>
        <a:bodyPr/>
        <a:lstStyle/>
        <a:p>
          <a:endParaRPr lang="es-CO" b="0"/>
        </a:p>
      </dgm:t>
    </dgm:pt>
    <dgm:pt modelId="{1F437281-3602-4DDF-8B6D-F59D21994212}" type="sibTrans" cxnId="{58C992E1-96BC-4A36-8D3D-CDC02C10E219}">
      <dgm:prSet/>
      <dgm:spPr/>
      <dgm:t>
        <a:bodyPr/>
        <a:lstStyle/>
        <a:p>
          <a:endParaRPr lang="es-CO" b="0"/>
        </a:p>
      </dgm:t>
    </dgm:pt>
    <dgm:pt modelId="{E2457EC6-1422-4185-93BD-4A74E618A954}">
      <dgm:prSet custT="1"/>
      <dgm:spPr/>
      <dgm:t>
        <a:bodyPr/>
        <a:lstStyle/>
        <a:p>
          <a:r>
            <a:rPr lang="es-CO" sz="800" b="0" dirty="0">
              <a:solidFill>
                <a:srgbClr val="002060"/>
              </a:solidFill>
              <a:latin typeface="Agency FB" pitchFamily="34" charset="0"/>
              <a:cs typeface="Arial" pitchFamily="34" charset="0"/>
            </a:rPr>
            <a:t>Diseños completos</a:t>
          </a:r>
        </a:p>
        <a:p>
          <a:r>
            <a:rPr lang="es-CO" sz="800" b="0" dirty="0">
              <a:solidFill>
                <a:srgbClr val="002060"/>
              </a:solidFill>
              <a:latin typeface="Agency FB" pitchFamily="34" charset="0"/>
              <a:cs typeface="Arial" pitchFamily="34" charset="0"/>
            </a:rPr>
            <a:t> JULIO 2021</a:t>
          </a:r>
        </a:p>
      </dgm:t>
    </dgm:pt>
    <dgm:pt modelId="{EBEFFC3E-7738-4DAD-A8B1-BE4768608BEF}" type="parTrans" cxnId="{6A2E0563-1712-4F2D-B3F3-FC3072D52DE4}">
      <dgm:prSet/>
      <dgm:spPr/>
      <dgm:t>
        <a:bodyPr/>
        <a:lstStyle/>
        <a:p>
          <a:endParaRPr lang="es-CO" b="0"/>
        </a:p>
      </dgm:t>
    </dgm:pt>
    <dgm:pt modelId="{B4BA00D2-E698-4CA7-AFE7-E1FD8C542A29}" type="sibTrans" cxnId="{6A2E0563-1712-4F2D-B3F3-FC3072D52DE4}">
      <dgm:prSet/>
      <dgm:spPr/>
      <dgm:t>
        <a:bodyPr/>
        <a:lstStyle/>
        <a:p>
          <a:endParaRPr lang="es-CO" b="0"/>
        </a:p>
      </dgm:t>
    </dgm:pt>
    <dgm:pt modelId="{2A439030-6F50-46EB-B328-2091C3E063DC}">
      <dgm:prSet custT="1"/>
      <dgm:spPr/>
      <dgm:t>
        <a:bodyPr/>
        <a:lstStyle/>
        <a:p>
          <a:r>
            <a:rPr lang="es-ES" sz="800" b="0" dirty="0">
              <a:solidFill>
                <a:srgbClr val="002060"/>
              </a:solidFill>
              <a:latin typeface="Agency FB" pitchFamily="34" charset="0"/>
              <a:cs typeface="Arial" pitchFamily="34" charset="0"/>
            </a:rPr>
            <a:t>Entrega adecuaciones</a:t>
          </a:r>
        </a:p>
        <a:p>
          <a:r>
            <a:rPr lang="es-ES" sz="800" b="0" dirty="0">
              <a:solidFill>
                <a:srgbClr val="002060"/>
              </a:solidFill>
              <a:latin typeface="Agency FB" pitchFamily="34" charset="0"/>
              <a:cs typeface="Arial" pitchFamily="34" charset="0"/>
            </a:rPr>
            <a:t>ABRIL/2023</a:t>
          </a:r>
          <a:endParaRPr lang="es-CO" sz="800" b="0" dirty="0">
            <a:solidFill>
              <a:srgbClr val="002060"/>
            </a:solidFill>
            <a:latin typeface="Agency FB" pitchFamily="34" charset="0"/>
            <a:cs typeface="Arial" pitchFamily="34" charset="0"/>
          </a:endParaRPr>
        </a:p>
      </dgm:t>
    </dgm:pt>
    <dgm:pt modelId="{3C8A5F6C-C080-4513-AB87-5DA4379A6340}" type="parTrans" cxnId="{6ACA208C-8399-4ED6-BCC9-B9F249D2C79E}">
      <dgm:prSet/>
      <dgm:spPr/>
      <dgm:t>
        <a:bodyPr/>
        <a:lstStyle/>
        <a:p>
          <a:endParaRPr lang="es-CO" b="0"/>
        </a:p>
      </dgm:t>
    </dgm:pt>
    <dgm:pt modelId="{E7CACF28-6611-43B8-904E-49BA0639ECEA}" type="sibTrans" cxnId="{6ACA208C-8399-4ED6-BCC9-B9F249D2C79E}">
      <dgm:prSet/>
      <dgm:spPr/>
      <dgm:t>
        <a:bodyPr/>
        <a:lstStyle/>
        <a:p>
          <a:endParaRPr lang="es-CO" b="0"/>
        </a:p>
      </dgm:t>
    </dgm:pt>
    <dgm:pt modelId="{6CE69E1E-70ED-46DD-8D8F-AB4C4B2D60D8}">
      <dgm:prSet/>
      <dgm:spPr>
        <a:solidFill>
          <a:srgbClr val="92D050"/>
        </a:solidFill>
      </dgm:spPr>
      <dgm:t>
        <a:bodyPr/>
        <a:lstStyle/>
        <a:p>
          <a:r>
            <a:rPr lang="es-ES" b="0" dirty="0">
              <a:solidFill>
                <a:srgbClr val="002060"/>
              </a:solidFill>
              <a:latin typeface="Agency FB" pitchFamily="34" charset="0"/>
              <a:cs typeface="Arial" pitchFamily="34" charset="0"/>
            </a:rPr>
            <a:t>INICIO JDN 2023</a:t>
          </a:r>
        </a:p>
        <a:p>
          <a:r>
            <a:rPr lang="es-ES" b="0" dirty="0">
              <a:solidFill>
                <a:srgbClr val="002060"/>
              </a:solidFill>
              <a:latin typeface="Agency FB" pitchFamily="34" charset="0"/>
              <a:cs typeface="Arial" pitchFamily="34" charset="0"/>
            </a:rPr>
            <a:t>NOVIEMBRE /2023</a:t>
          </a:r>
          <a:endParaRPr lang="es-CO" b="0" dirty="0">
            <a:solidFill>
              <a:srgbClr val="002060"/>
            </a:solidFill>
            <a:latin typeface="Agency FB" pitchFamily="34" charset="0"/>
            <a:cs typeface="Arial" pitchFamily="34" charset="0"/>
          </a:endParaRPr>
        </a:p>
      </dgm:t>
    </dgm:pt>
    <dgm:pt modelId="{60A43A10-043F-4F99-883B-B1483FD4A1D0}" type="parTrans" cxnId="{8196E17B-A4B4-48AB-B450-7CDEB418B814}">
      <dgm:prSet/>
      <dgm:spPr/>
      <dgm:t>
        <a:bodyPr/>
        <a:lstStyle/>
        <a:p>
          <a:endParaRPr lang="es-CO" b="0"/>
        </a:p>
      </dgm:t>
    </dgm:pt>
    <dgm:pt modelId="{73E41317-3B5B-451C-A965-34BE58449A68}" type="sibTrans" cxnId="{8196E17B-A4B4-48AB-B450-7CDEB418B814}">
      <dgm:prSet/>
      <dgm:spPr/>
      <dgm:t>
        <a:bodyPr/>
        <a:lstStyle/>
        <a:p>
          <a:endParaRPr lang="es-CO" b="0"/>
        </a:p>
      </dgm:t>
    </dgm:pt>
    <dgm:pt modelId="{79A4A7DE-0A37-42D7-AA29-C46F02C014DD}">
      <dgm:prSet/>
      <dgm:spPr/>
      <dgm:t>
        <a:bodyPr/>
        <a:lstStyle/>
        <a:p>
          <a:r>
            <a:rPr lang="es-ES" b="0" dirty="0">
              <a:solidFill>
                <a:srgbClr val="002060"/>
              </a:solidFill>
              <a:latin typeface="Agency FB" pitchFamily="34" charset="0"/>
              <a:cs typeface="Arial" pitchFamily="34" charset="0"/>
            </a:rPr>
            <a:t>Entrega Escenarios Nuevos</a:t>
          </a:r>
        </a:p>
        <a:p>
          <a:r>
            <a:rPr lang="es-ES" b="0" dirty="0">
              <a:solidFill>
                <a:srgbClr val="002060"/>
              </a:solidFill>
              <a:latin typeface="Agency FB" pitchFamily="34" charset="0"/>
              <a:cs typeface="Arial" pitchFamily="34" charset="0"/>
            </a:rPr>
            <a:t>JULIO/2023</a:t>
          </a:r>
          <a:endParaRPr lang="es-CO" b="0" dirty="0">
            <a:solidFill>
              <a:srgbClr val="002060"/>
            </a:solidFill>
            <a:latin typeface="Agency FB" pitchFamily="34" charset="0"/>
            <a:cs typeface="Arial" pitchFamily="34" charset="0"/>
          </a:endParaRPr>
        </a:p>
      </dgm:t>
    </dgm:pt>
    <dgm:pt modelId="{E3D32EB2-609D-4FC7-8EAD-F793CE31C380}" type="parTrans" cxnId="{9612F01E-E0CF-4202-BC7D-933D8BB5F920}">
      <dgm:prSet/>
      <dgm:spPr/>
      <dgm:t>
        <a:bodyPr/>
        <a:lstStyle/>
        <a:p>
          <a:endParaRPr lang="es-CO"/>
        </a:p>
      </dgm:t>
    </dgm:pt>
    <dgm:pt modelId="{F729C9F6-E59E-48C9-BE67-7E1E5953F789}" type="sibTrans" cxnId="{9612F01E-E0CF-4202-BC7D-933D8BB5F920}">
      <dgm:prSet/>
      <dgm:spPr/>
      <dgm:t>
        <a:bodyPr/>
        <a:lstStyle/>
        <a:p>
          <a:endParaRPr lang="es-CO"/>
        </a:p>
      </dgm:t>
    </dgm:pt>
    <dgm:pt modelId="{D009AD74-0A21-4460-88C0-F14FC752CE9E}" type="pres">
      <dgm:prSet presAssocID="{04D8BC36-4104-46DC-A5DF-83907119A795}" presName="Name0" presStyleCnt="0">
        <dgm:presLayoutVars>
          <dgm:dir/>
          <dgm:animLvl val="lvl"/>
          <dgm:resizeHandles val="exact"/>
        </dgm:presLayoutVars>
      </dgm:prSet>
      <dgm:spPr/>
    </dgm:pt>
    <dgm:pt modelId="{97DABA23-5C6A-4079-BC72-AA552AD3B525}" type="pres">
      <dgm:prSet presAssocID="{6B7C7411-4471-4E81-9C4B-C43F10E61D61}" presName="parTxOnly" presStyleLbl="node1" presStyleIdx="0" presStyleCnt="9" custLinFactY="-37111" custLinFactNeighborY="-100000">
        <dgm:presLayoutVars>
          <dgm:chMax val="0"/>
          <dgm:chPref val="0"/>
          <dgm:bulletEnabled val="1"/>
        </dgm:presLayoutVars>
      </dgm:prSet>
      <dgm:spPr/>
    </dgm:pt>
    <dgm:pt modelId="{4AC636BA-7ECA-4378-94E6-CFDABF6FD6EF}" type="pres">
      <dgm:prSet presAssocID="{DC617FD4-0320-44FD-96C8-8AB85DE37AA2}" presName="parTxOnlySpace" presStyleCnt="0"/>
      <dgm:spPr/>
    </dgm:pt>
    <dgm:pt modelId="{F4FA0D92-BC7D-42DA-8983-93706AB32745}" type="pres">
      <dgm:prSet presAssocID="{F2581A2F-A28D-46AF-8FD3-E7D38FFBF980}" presName="parTxOnly" presStyleLbl="node1" presStyleIdx="1" presStyleCnt="9" custLinFactY="-36041" custLinFactNeighborX="-18987" custLinFactNeighborY="-100000">
        <dgm:presLayoutVars>
          <dgm:chMax val="0"/>
          <dgm:chPref val="0"/>
          <dgm:bulletEnabled val="1"/>
        </dgm:presLayoutVars>
      </dgm:prSet>
      <dgm:spPr/>
    </dgm:pt>
    <dgm:pt modelId="{52DCAD1F-C240-421D-B6F8-A2621A5F6A10}" type="pres">
      <dgm:prSet presAssocID="{CF6B1A14-CBB5-49EE-9B6A-30560B12CC78}" presName="parTxOnlySpace" presStyleCnt="0"/>
      <dgm:spPr/>
    </dgm:pt>
    <dgm:pt modelId="{8D42A23A-5821-4424-914C-5C84F50B306A}" type="pres">
      <dgm:prSet presAssocID="{E2457EC6-1422-4185-93BD-4A74E618A954}" presName="parTxOnly" presStyleLbl="node1" presStyleIdx="2" presStyleCnt="9" custLinFactY="-38161" custLinFactNeighborX="-32170" custLinFactNeighborY="-100000">
        <dgm:presLayoutVars>
          <dgm:chMax val="0"/>
          <dgm:chPref val="0"/>
          <dgm:bulletEnabled val="1"/>
        </dgm:presLayoutVars>
      </dgm:prSet>
      <dgm:spPr/>
    </dgm:pt>
    <dgm:pt modelId="{267E96E3-2C56-4FAF-ACCC-48C93EF8BCEE}" type="pres">
      <dgm:prSet presAssocID="{B4BA00D2-E698-4CA7-AFE7-E1FD8C542A29}" presName="parTxOnlySpace" presStyleCnt="0"/>
      <dgm:spPr/>
    </dgm:pt>
    <dgm:pt modelId="{C0AB3A13-875D-4B16-BC04-A24E937C1A83}" type="pres">
      <dgm:prSet presAssocID="{33F986E0-3038-47F0-B1EF-66DA8ECD8345}" presName="parTxOnly" presStyleLbl="node1" presStyleIdx="3" presStyleCnt="9" custLinFactY="-38161" custLinFactNeighborX="12721" custLinFactNeighborY="-100000">
        <dgm:presLayoutVars>
          <dgm:chMax val="0"/>
          <dgm:chPref val="0"/>
          <dgm:bulletEnabled val="1"/>
        </dgm:presLayoutVars>
      </dgm:prSet>
      <dgm:spPr/>
    </dgm:pt>
    <dgm:pt modelId="{39A32C3E-9B74-4CA8-A41C-B6F0EFDF3BD4}" type="pres">
      <dgm:prSet presAssocID="{6D30B41F-9AE1-4DFB-92BA-689D1DB383B8}" presName="parTxOnlySpace" presStyleCnt="0"/>
      <dgm:spPr/>
    </dgm:pt>
    <dgm:pt modelId="{8C79AD89-49C1-4BCD-BAC6-CCCCAEF809C1}" type="pres">
      <dgm:prSet presAssocID="{7017B81F-D7EB-41DB-BB97-2F3085C5ED42}" presName="parTxOnly" presStyleLbl="node1" presStyleIdx="4" presStyleCnt="9" custLinFactY="-38161" custLinFactNeighborX="6111" custLinFactNeighborY="-100000">
        <dgm:presLayoutVars>
          <dgm:chMax val="0"/>
          <dgm:chPref val="0"/>
          <dgm:bulletEnabled val="1"/>
        </dgm:presLayoutVars>
      </dgm:prSet>
      <dgm:spPr/>
    </dgm:pt>
    <dgm:pt modelId="{B1EC7A0B-80AC-428D-A480-BC22E885419E}" type="pres">
      <dgm:prSet presAssocID="{666C0C49-3E56-40F1-B512-4F406F0FF66F}" presName="parTxOnlySpace" presStyleCnt="0"/>
      <dgm:spPr/>
    </dgm:pt>
    <dgm:pt modelId="{E1C41831-65AE-4108-9A6A-F4E66CBF0855}" type="pres">
      <dgm:prSet presAssocID="{2A439030-6F50-46EB-B328-2091C3E063DC}" presName="parTxOnly" presStyleLbl="node1" presStyleIdx="5" presStyleCnt="9" custLinFactX="-371899" custLinFactNeighborX="-400000" custLinFactNeighborY="15523">
        <dgm:presLayoutVars>
          <dgm:chMax val="0"/>
          <dgm:chPref val="0"/>
          <dgm:bulletEnabled val="1"/>
        </dgm:presLayoutVars>
      </dgm:prSet>
      <dgm:spPr/>
    </dgm:pt>
    <dgm:pt modelId="{5456145D-EFBF-4E11-B1C1-3D03BD7CA679}" type="pres">
      <dgm:prSet presAssocID="{E7CACF28-6611-43B8-904E-49BA0639ECEA}" presName="parTxOnlySpace" presStyleCnt="0"/>
      <dgm:spPr/>
    </dgm:pt>
    <dgm:pt modelId="{58B73704-0EBB-40DC-8A89-CB10C3CC70D6}" type="pres">
      <dgm:prSet presAssocID="{79A4A7DE-0A37-42D7-AA29-C46F02C014DD}" presName="parTxOnly" presStyleLbl="node1" presStyleIdx="6" presStyleCnt="9" custLinFactX="-368427" custLinFactNeighborX="-400000" custLinFactNeighborY="15523">
        <dgm:presLayoutVars>
          <dgm:chMax val="0"/>
          <dgm:chPref val="0"/>
          <dgm:bulletEnabled val="1"/>
        </dgm:presLayoutVars>
      </dgm:prSet>
      <dgm:spPr/>
    </dgm:pt>
    <dgm:pt modelId="{E362516C-04D7-444D-935D-BFF944540736}" type="pres">
      <dgm:prSet presAssocID="{F729C9F6-E59E-48C9-BE67-7E1E5953F789}" presName="parTxOnlySpace" presStyleCnt="0"/>
      <dgm:spPr/>
    </dgm:pt>
    <dgm:pt modelId="{9F1CB7B2-6ADD-4A3D-952A-EB3AD6424DFD}" type="pres">
      <dgm:prSet presAssocID="{A6E1C149-41AE-4809-AF03-6FE36ACAE4A6}" presName="parTxOnly" presStyleLbl="node1" presStyleIdx="7" presStyleCnt="9" custScaleY="178566" custLinFactX="-380384" custLinFactNeighborX="-400000" custLinFactNeighborY="12935">
        <dgm:presLayoutVars>
          <dgm:chMax val="0"/>
          <dgm:chPref val="0"/>
          <dgm:bulletEnabled val="1"/>
        </dgm:presLayoutVars>
      </dgm:prSet>
      <dgm:spPr/>
    </dgm:pt>
    <dgm:pt modelId="{A59A59A2-E681-4EF1-84D2-F840765113AE}" type="pres">
      <dgm:prSet presAssocID="{1F437281-3602-4DDF-8B6D-F59D21994212}" presName="parTxOnlySpace" presStyleCnt="0"/>
      <dgm:spPr/>
    </dgm:pt>
    <dgm:pt modelId="{43AD0CAE-4734-4A08-89EC-B1CC431D0846}" type="pres">
      <dgm:prSet presAssocID="{6CE69E1E-70ED-46DD-8D8F-AB4C4B2D60D8}" presName="parTxOnly" presStyleLbl="node1" presStyleIdx="8" presStyleCnt="9" custLinFactX="-377037" custLinFactNeighborX="-400000" custLinFactNeighborY="10348">
        <dgm:presLayoutVars>
          <dgm:chMax val="0"/>
          <dgm:chPref val="0"/>
          <dgm:bulletEnabled val="1"/>
        </dgm:presLayoutVars>
      </dgm:prSet>
      <dgm:spPr/>
    </dgm:pt>
  </dgm:ptLst>
  <dgm:cxnLst>
    <dgm:cxn modelId="{AEAFA41C-6195-44CF-BA08-3E9E52303A31}" srcId="{04D8BC36-4104-46DC-A5DF-83907119A795}" destId="{6B7C7411-4471-4E81-9C4B-C43F10E61D61}" srcOrd="0" destOrd="0" parTransId="{C4FB5383-0806-4939-9F81-091D5BEEC1F1}" sibTransId="{DC617FD4-0320-44FD-96C8-8AB85DE37AA2}"/>
    <dgm:cxn modelId="{9A8FCB1C-DED2-4CE9-9CB4-8BF59FC9189A}" type="presOf" srcId="{33F986E0-3038-47F0-B1EF-66DA8ECD8345}" destId="{C0AB3A13-875D-4B16-BC04-A24E937C1A83}" srcOrd="0" destOrd="0" presId="urn:microsoft.com/office/officeart/2005/8/layout/chevron1"/>
    <dgm:cxn modelId="{9612F01E-E0CF-4202-BC7D-933D8BB5F920}" srcId="{04D8BC36-4104-46DC-A5DF-83907119A795}" destId="{79A4A7DE-0A37-42D7-AA29-C46F02C014DD}" srcOrd="6" destOrd="0" parTransId="{E3D32EB2-609D-4FC7-8EAD-F793CE31C380}" sibTransId="{F729C9F6-E59E-48C9-BE67-7E1E5953F789}"/>
    <dgm:cxn modelId="{6A2E0563-1712-4F2D-B3F3-FC3072D52DE4}" srcId="{04D8BC36-4104-46DC-A5DF-83907119A795}" destId="{E2457EC6-1422-4185-93BD-4A74E618A954}" srcOrd="2" destOrd="0" parTransId="{EBEFFC3E-7738-4DAD-A8B1-BE4768608BEF}" sibTransId="{B4BA00D2-E698-4CA7-AFE7-E1FD8C542A29}"/>
    <dgm:cxn modelId="{EF615144-2201-4309-96DF-42B4AF716B96}" type="presOf" srcId="{E2457EC6-1422-4185-93BD-4A74E618A954}" destId="{8D42A23A-5821-4424-914C-5C84F50B306A}" srcOrd="0" destOrd="0" presId="urn:microsoft.com/office/officeart/2005/8/layout/chevron1"/>
    <dgm:cxn modelId="{EBAB5E49-0B48-4F1A-BD3D-14D89CBE470F}" srcId="{04D8BC36-4104-46DC-A5DF-83907119A795}" destId="{33F986E0-3038-47F0-B1EF-66DA8ECD8345}" srcOrd="3" destOrd="0" parTransId="{EF0F686E-0F45-47D5-8035-7FA7353D2986}" sibTransId="{6D30B41F-9AE1-4DFB-92BA-689D1DB383B8}"/>
    <dgm:cxn modelId="{9ADAC54A-0D8E-4633-8EFD-96824C08DF1B}" srcId="{04D8BC36-4104-46DC-A5DF-83907119A795}" destId="{7017B81F-D7EB-41DB-BB97-2F3085C5ED42}" srcOrd="4" destOrd="0" parTransId="{D2101F31-71A7-4DB5-B22A-17F7C920F923}" sibTransId="{666C0C49-3E56-40F1-B512-4F406F0FF66F}"/>
    <dgm:cxn modelId="{525C714B-5C77-415F-BE46-3AA597618945}" type="presOf" srcId="{A6E1C149-41AE-4809-AF03-6FE36ACAE4A6}" destId="{9F1CB7B2-6ADD-4A3D-952A-EB3AD6424DFD}" srcOrd="0" destOrd="0" presId="urn:microsoft.com/office/officeart/2005/8/layout/chevron1"/>
    <dgm:cxn modelId="{8196E17B-A4B4-48AB-B450-7CDEB418B814}" srcId="{04D8BC36-4104-46DC-A5DF-83907119A795}" destId="{6CE69E1E-70ED-46DD-8D8F-AB4C4B2D60D8}" srcOrd="8" destOrd="0" parTransId="{60A43A10-043F-4F99-883B-B1483FD4A1D0}" sibTransId="{73E41317-3B5B-451C-A965-34BE58449A68}"/>
    <dgm:cxn modelId="{F1C66781-E960-4F43-8A29-5DA5EA6351FB}" type="presOf" srcId="{79A4A7DE-0A37-42D7-AA29-C46F02C014DD}" destId="{58B73704-0EBB-40DC-8A89-CB10C3CC70D6}" srcOrd="0" destOrd="0" presId="urn:microsoft.com/office/officeart/2005/8/layout/chevron1"/>
    <dgm:cxn modelId="{C1219382-66E1-43DE-969F-70EA44FD606E}" type="presOf" srcId="{7017B81F-D7EB-41DB-BB97-2F3085C5ED42}" destId="{8C79AD89-49C1-4BCD-BAC6-CCCCAEF809C1}" srcOrd="0" destOrd="0" presId="urn:microsoft.com/office/officeart/2005/8/layout/chevron1"/>
    <dgm:cxn modelId="{6ACA208C-8399-4ED6-BCC9-B9F249D2C79E}" srcId="{04D8BC36-4104-46DC-A5DF-83907119A795}" destId="{2A439030-6F50-46EB-B328-2091C3E063DC}" srcOrd="5" destOrd="0" parTransId="{3C8A5F6C-C080-4513-AB87-5DA4379A6340}" sibTransId="{E7CACF28-6611-43B8-904E-49BA0639ECEA}"/>
    <dgm:cxn modelId="{13F1B193-05BD-4F5C-BFA5-69AE674E9F39}" type="presOf" srcId="{6B7C7411-4471-4E81-9C4B-C43F10E61D61}" destId="{97DABA23-5C6A-4079-BC72-AA552AD3B525}" srcOrd="0" destOrd="0" presId="urn:microsoft.com/office/officeart/2005/8/layout/chevron1"/>
    <dgm:cxn modelId="{5B832B9D-8E30-4A1A-AE7E-4D2D7A6B61D7}" type="presOf" srcId="{6CE69E1E-70ED-46DD-8D8F-AB4C4B2D60D8}" destId="{43AD0CAE-4734-4A08-89EC-B1CC431D0846}" srcOrd="0" destOrd="0" presId="urn:microsoft.com/office/officeart/2005/8/layout/chevron1"/>
    <dgm:cxn modelId="{88168EB4-8451-4461-9E34-DB545396F7EE}" type="presOf" srcId="{2A439030-6F50-46EB-B328-2091C3E063DC}" destId="{E1C41831-65AE-4108-9A6A-F4E66CBF0855}" srcOrd="0" destOrd="0" presId="urn:microsoft.com/office/officeart/2005/8/layout/chevron1"/>
    <dgm:cxn modelId="{4AC2C4BA-F29C-47C2-BDA9-BC61328E84BB}" srcId="{04D8BC36-4104-46DC-A5DF-83907119A795}" destId="{F2581A2F-A28D-46AF-8FD3-E7D38FFBF980}" srcOrd="1" destOrd="0" parTransId="{B17A3394-1234-45C2-9D89-29F48773CAD1}" sibTransId="{CF6B1A14-CBB5-49EE-9B6A-30560B12CC78}"/>
    <dgm:cxn modelId="{58C992E1-96BC-4A36-8D3D-CDC02C10E219}" srcId="{04D8BC36-4104-46DC-A5DF-83907119A795}" destId="{A6E1C149-41AE-4809-AF03-6FE36ACAE4A6}" srcOrd="7" destOrd="0" parTransId="{81B79A07-8517-4334-9B75-A94CCD721FF0}" sibTransId="{1F437281-3602-4DDF-8B6D-F59D21994212}"/>
    <dgm:cxn modelId="{CF51B3F3-8E6D-4EEC-8E69-52F883BFD2AB}" type="presOf" srcId="{04D8BC36-4104-46DC-A5DF-83907119A795}" destId="{D009AD74-0A21-4460-88C0-F14FC752CE9E}" srcOrd="0" destOrd="0" presId="urn:microsoft.com/office/officeart/2005/8/layout/chevron1"/>
    <dgm:cxn modelId="{B63E00FF-3890-469A-86B1-0C2394F53735}" type="presOf" srcId="{F2581A2F-A28D-46AF-8FD3-E7D38FFBF980}" destId="{F4FA0D92-BC7D-42DA-8983-93706AB32745}" srcOrd="0" destOrd="0" presId="urn:microsoft.com/office/officeart/2005/8/layout/chevron1"/>
    <dgm:cxn modelId="{11B5FABA-D732-454B-BAB1-75531A15A2C9}" type="presParOf" srcId="{D009AD74-0A21-4460-88C0-F14FC752CE9E}" destId="{97DABA23-5C6A-4079-BC72-AA552AD3B525}" srcOrd="0" destOrd="0" presId="urn:microsoft.com/office/officeart/2005/8/layout/chevron1"/>
    <dgm:cxn modelId="{05677EF8-0EA6-487F-A602-C4F0B0F97689}" type="presParOf" srcId="{D009AD74-0A21-4460-88C0-F14FC752CE9E}" destId="{4AC636BA-7ECA-4378-94E6-CFDABF6FD6EF}" srcOrd="1" destOrd="0" presId="urn:microsoft.com/office/officeart/2005/8/layout/chevron1"/>
    <dgm:cxn modelId="{BB79F5C7-82DE-4D9E-BF98-77421ADE58E6}" type="presParOf" srcId="{D009AD74-0A21-4460-88C0-F14FC752CE9E}" destId="{F4FA0D92-BC7D-42DA-8983-93706AB32745}" srcOrd="2" destOrd="0" presId="urn:microsoft.com/office/officeart/2005/8/layout/chevron1"/>
    <dgm:cxn modelId="{F9144DEC-CBB2-4946-B369-572B010E07E3}" type="presParOf" srcId="{D009AD74-0A21-4460-88C0-F14FC752CE9E}" destId="{52DCAD1F-C240-421D-B6F8-A2621A5F6A10}" srcOrd="3" destOrd="0" presId="urn:microsoft.com/office/officeart/2005/8/layout/chevron1"/>
    <dgm:cxn modelId="{DE87E3E4-19E7-4798-83F7-2D273F11281E}" type="presParOf" srcId="{D009AD74-0A21-4460-88C0-F14FC752CE9E}" destId="{8D42A23A-5821-4424-914C-5C84F50B306A}" srcOrd="4" destOrd="0" presId="urn:microsoft.com/office/officeart/2005/8/layout/chevron1"/>
    <dgm:cxn modelId="{8D64133F-D7D1-4D42-A81B-93426AE34B35}" type="presParOf" srcId="{D009AD74-0A21-4460-88C0-F14FC752CE9E}" destId="{267E96E3-2C56-4FAF-ACCC-48C93EF8BCEE}" srcOrd="5" destOrd="0" presId="urn:microsoft.com/office/officeart/2005/8/layout/chevron1"/>
    <dgm:cxn modelId="{0E8A30E4-82BC-4445-9565-91677283F010}" type="presParOf" srcId="{D009AD74-0A21-4460-88C0-F14FC752CE9E}" destId="{C0AB3A13-875D-4B16-BC04-A24E937C1A83}" srcOrd="6" destOrd="0" presId="urn:microsoft.com/office/officeart/2005/8/layout/chevron1"/>
    <dgm:cxn modelId="{DA7876EC-24E9-4864-925D-179F2D71F52C}" type="presParOf" srcId="{D009AD74-0A21-4460-88C0-F14FC752CE9E}" destId="{39A32C3E-9B74-4CA8-A41C-B6F0EFDF3BD4}" srcOrd="7" destOrd="0" presId="urn:microsoft.com/office/officeart/2005/8/layout/chevron1"/>
    <dgm:cxn modelId="{BF5D7383-C54E-43E2-B41A-D11CE7A402FB}" type="presParOf" srcId="{D009AD74-0A21-4460-88C0-F14FC752CE9E}" destId="{8C79AD89-49C1-4BCD-BAC6-CCCCAEF809C1}" srcOrd="8" destOrd="0" presId="urn:microsoft.com/office/officeart/2005/8/layout/chevron1"/>
    <dgm:cxn modelId="{97E4640D-712A-4B70-8E78-49581D23B46E}" type="presParOf" srcId="{D009AD74-0A21-4460-88C0-F14FC752CE9E}" destId="{B1EC7A0B-80AC-428D-A480-BC22E885419E}" srcOrd="9" destOrd="0" presId="urn:microsoft.com/office/officeart/2005/8/layout/chevron1"/>
    <dgm:cxn modelId="{B4F69155-33A5-4BAF-9141-A24E3E38934A}" type="presParOf" srcId="{D009AD74-0A21-4460-88C0-F14FC752CE9E}" destId="{E1C41831-65AE-4108-9A6A-F4E66CBF0855}" srcOrd="10" destOrd="0" presId="urn:microsoft.com/office/officeart/2005/8/layout/chevron1"/>
    <dgm:cxn modelId="{8ADB7501-FC68-4FA3-851C-A1FC81E3CB63}" type="presParOf" srcId="{D009AD74-0A21-4460-88C0-F14FC752CE9E}" destId="{5456145D-EFBF-4E11-B1C1-3D03BD7CA679}" srcOrd="11" destOrd="0" presId="urn:microsoft.com/office/officeart/2005/8/layout/chevron1"/>
    <dgm:cxn modelId="{3605B357-A02A-4902-ACF3-2278991797EA}" type="presParOf" srcId="{D009AD74-0A21-4460-88C0-F14FC752CE9E}" destId="{58B73704-0EBB-40DC-8A89-CB10C3CC70D6}" srcOrd="12" destOrd="0" presId="urn:microsoft.com/office/officeart/2005/8/layout/chevron1"/>
    <dgm:cxn modelId="{72F36393-EC84-4307-9CFF-E8F9844A466A}" type="presParOf" srcId="{D009AD74-0A21-4460-88C0-F14FC752CE9E}" destId="{E362516C-04D7-444D-935D-BFF944540736}" srcOrd="13" destOrd="0" presId="urn:microsoft.com/office/officeart/2005/8/layout/chevron1"/>
    <dgm:cxn modelId="{A4CE0387-D60B-470E-985C-DE4652093777}" type="presParOf" srcId="{D009AD74-0A21-4460-88C0-F14FC752CE9E}" destId="{9F1CB7B2-6ADD-4A3D-952A-EB3AD6424DFD}" srcOrd="14" destOrd="0" presId="urn:microsoft.com/office/officeart/2005/8/layout/chevron1"/>
    <dgm:cxn modelId="{1848AAA6-B10F-4FE1-A62C-291A08E01D9D}" type="presParOf" srcId="{D009AD74-0A21-4460-88C0-F14FC752CE9E}" destId="{A59A59A2-E681-4EF1-84D2-F840765113AE}" srcOrd="15" destOrd="0" presId="urn:microsoft.com/office/officeart/2005/8/layout/chevron1"/>
    <dgm:cxn modelId="{F4FDB8D6-16B4-4790-922B-9D03638BCFFC}" type="presParOf" srcId="{D009AD74-0A21-4460-88C0-F14FC752CE9E}" destId="{43AD0CAE-4734-4A08-89EC-B1CC431D0846}" srcOrd="16" destOrd="0" presId="urn:microsoft.com/office/officeart/2005/8/layout/chevron1"/>
  </dgm:cxnLst>
  <dgm:bg>
    <a:effect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D8BC36-4104-46DC-A5DF-83907119A795}" type="doc">
      <dgm:prSet loTypeId="urn:microsoft.com/office/officeart/2005/8/layout/chevron1" loCatId="process" qsTypeId="urn:microsoft.com/office/officeart/2005/8/quickstyle/3d4" qsCatId="3D" csTypeId="urn:microsoft.com/office/officeart/2005/8/colors/accent1_2" csCatId="accent1" phldr="1"/>
      <dgm:spPr/>
    </dgm:pt>
    <dgm:pt modelId="{F2581A2F-A28D-46AF-8FD3-E7D38FFBF980}">
      <dgm:prSet custT="1"/>
      <dgm:spPr/>
      <dgm:t>
        <a:bodyPr/>
        <a:lstStyle/>
        <a:p>
          <a:r>
            <a:rPr lang="es-CO" sz="800" b="0" dirty="0">
              <a:solidFill>
                <a:srgbClr val="002060"/>
              </a:solidFill>
              <a:latin typeface="Agency FB" pitchFamily="34" charset="0"/>
              <a:cs typeface="Arial" pitchFamily="34" charset="0"/>
            </a:rPr>
            <a:t>Firma convenio específico Fondo Mixto</a:t>
          </a:r>
        </a:p>
        <a:p>
          <a:r>
            <a:rPr lang="es-CO" sz="800" b="0" dirty="0">
              <a:solidFill>
                <a:srgbClr val="002060"/>
              </a:solidFill>
              <a:latin typeface="Agency FB" pitchFamily="34" charset="0"/>
              <a:cs typeface="Arial" pitchFamily="34" charset="0"/>
            </a:rPr>
            <a:t>OCTUBRE/2020</a:t>
          </a:r>
        </a:p>
      </dgm:t>
    </dgm:pt>
    <dgm:pt modelId="{B17A3394-1234-45C2-9D89-29F48773CAD1}" type="parTrans" cxnId="{4AC2C4BA-F29C-47C2-BDA9-BC61328E84BB}">
      <dgm:prSet/>
      <dgm:spPr/>
      <dgm:t>
        <a:bodyPr/>
        <a:lstStyle/>
        <a:p>
          <a:endParaRPr lang="es-CO" sz="800" b="0"/>
        </a:p>
      </dgm:t>
    </dgm:pt>
    <dgm:pt modelId="{CF6B1A14-CBB5-49EE-9B6A-30560B12CC78}" type="sibTrans" cxnId="{4AC2C4BA-F29C-47C2-BDA9-BC61328E84BB}">
      <dgm:prSet/>
      <dgm:spPr/>
      <dgm:t>
        <a:bodyPr/>
        <a:lstStyle/>
        <a:p>
          <a:endParaRPr lang="es-CO" sz="800" b="0"/>
        </a:p>
      </dgm:t>
    </dgm:pt>
    <dgm:pt modelId="{17EBC010-A889-4413-A5F2-959DB5ED662C}">
      <dgm:prSet custT="1"/>
      <dgm:spPr/>
      <dgm:t>
        <a:bodyPr/>
        <a:lstStyle/>
        <a:p>
          <a:r>
            <a:rPr lang="es-CO" sz="800" b="0" dirty="0">
              <a:solidFill>
                <a:srgbClr val="002060"/>
              </a:solidFill>
              <a:latin typeface="Agency FB" pitchFamily="34" charset="0"/>
              <a:cs typeface="Arial" pitchFamily="34" charset="0"/>
            </a:rPr>
            <a:t>Diseños completos</a:t>
          </a:r>
        </a:p>
        <a:p>
          <a:r>
            <a:rPr lang="es-CO" sz="800" b="0" dirty="0">
              <a:solidFill>
                <a:srgbClr val="002060"/>
              </a:solidFill>
              <a:latin typeface="Agency FB" pitchFamily="34" charset="0"/>
              <a:cs typeface="Arial" pitchFamily="34" charset="0"/>
            </a:rPr>
            <a:t>ABRIL /2022</a:t>
          </a:r>
        </a:p>
      </dgm:t>
    </dgm:pt>
    <dgm:pt modelId="{9AD35997-8A32-4375-BBBB-2393B7C9381D}" type="parTrans" cxnId="{01687B56-FD43-4374-9FB3-7F45A0D40D73}">
      <dgm:prSet/>
      <dgm:spPr/>
      <dgm:t>
        <a:bodyPr/>
        <a:lstStyle/>
        <a:p>
          <a:endParaRPr lang="es-CO" sz="800" b="0"/>
        </a:p>
      </dgm:t>
    </dgm:pt>
    <dgm:pt modelId="{E4FFC4BD-7627-446A-B2BD-F37D391CF8DC}" type="sibTrans" cxnId="{01687B56-FD43-4374-9FB3-7F45A0D40D73}">
      <dgm:prSet/>
      <dgm:spPr/>
      <dgm:t>
        <a:bodyPr/>
        <a:lstStyle/>
        <a:p>
          <a:endParaRPr lang="es-CO" sz="800" b="0"/>
        </a:p>
      </dgm:t>
    </dgm:pt>
    <dgm:pt modelId="{33F986E0-3038-47F0-B1EF-66DA8ECD8345}">
      <dgm:prSet custT="1"/>
      <dgm:spPr/>
      <dgm:t>
        <a:bodyPr/>
        <a:lstStyle/>
        <a:p>
          <a:r>
            <a:rPr lang="es-CO" sz="700" b="0" dirty="0">
              <a:solidFill>
                <a:srgbClr val="002060"/>
              </a:solidFill>
              <a:latin typeface="Agency FB" pitchFamily="34" charset="0"/>
              <a:cs typeface="Arial" pitchFamily="34" charset="0"/>
            </a:rPr>
            <a:t>Suscripción convenios interadministrativos para la ejecución  de las obras requeridas para los JJNN</a:t>
          </a:r>
        </a:p>
        <a:p>
          <a:r>
            <a:rPr lang="es-CO" sz="700" b="0" dirty="0">
              <a:solidFill>
                <a:srgbClr val="002060"/>
              </a:solidFill>
              <a:latin typeface="Agency FB" pitchFamily="34" charset="0"/>
              <a:cs typeface="Arial" pitchFamily="34" charset="0"/>
            </a:rPr>
            <a:t>AGOSTO/2022.</a:t>
          </a:r>
        </a:p>
      </dgm:t>
    </dgm:pt>
    <dgm:pt modelId="{EF0F686E-0F45-47D5-8035-7FA7353D2986}" type="parTrans" cxnId="{EBAB5E49-0B48-4F1A-BD3D-14D89CBE470F}">
      <dgm:prSet/>
      <dgm:spPr/>
      <dgm:t>
        <a:bodyPr/>
        <a:lstStyle/>
        <a:p>
          <a:endParaRPr lang="es-CO" sz="800" b="0"/>
        </a:p>
      </dgm:t>
    </dgm:pt>
    <dgm:pt modelId="{6D30B41F-9AE1-4DFB-92BA-689D1DB383B8}" type="sibTrans" cxnId="{EBAB5E49-0B48-4F1A-BD3D-14D89CBE470F}">
      <dgm:prSet/>
      <dgm:spPr/>
      <dgm:t>
        <a:bodyPr/>
        <a:lstStyle/>
        <a:p>
          <a:endParaRPr lang="es-CO" sz="800" b="0"/>
        </a:p>
      </dgm:t>
    </dgm:pt>
    <dgm:pt modelId="{7017B81F-D7EB-41DB-BB97-2F3085C5ED42}">
      <dgm:prSet custT="1"/>
      <dgm:spPr/>
      <dgm:t>
        <a:bodyPr/>
        <a:lstStyle/>
        <a:p>
          <a:r>
            <a:rPr lang="es-ES" sz="800" b="0" dirty="0">
              <a:solidFill>
                <a:srgbClr val="002060"/>
              </a:solidFill>
              <a:latin typeface="Agency FB" pitchFamily="34" charset="0"/>
              <a:cs typeface="Arial" pitchFamily="34" charset="0"/>
            </a:rPr>
            <a:t>Inicio obras civiles</a:t>
          </a:r>
        </a:p>
        <a:p>
          <a:r>
            <a:rPr lang="es-ES" sz="800" b="0" dirty="0">
              <a:solidFill>
                <a:srgbClr val="002060"/>
              </a:solidFill>
              <a:latin typeface="Agency FB" pitchFamily="34" charset="0"/>
              <a:cs typeface="Arial" pitchFamily="34" charset="0"/>
            </a:rPr>
            <a:t>OCTUBRE /2022</a:t>
          </a:r>
          <a:endParaRPr lang="es-CO" sz="800" b="0" dirty="0">
            <a:solidFill>
              <a:srgbClr val="002060"/>
            </a:solidFill>
            <a:latin typeface="Agency FB" pitchFamily="34" charset="0"/>
            <a:cs typeface="Arial" pitchFamily="34" charset="0"/>
          </a:endParaRPr>
        </a:p>
      </dgm:t>
    </dgm:pt>
    <dgm:pt modelId="{D2101F31-71A7-4DB5-B22A-17F7C920F923}" type="parTrans" cxnId="{9ADAC54A-0D8E-4633-8EFD-96824C08DF1B}">
      <dgm:prSet/>
      <dgm:spPr/>
      <dgm:t>
        <a:bodyPr/>
        <a:lstStyle/>
        <a:p>
          <a:endParaRPr lang="es-CO" b="0"/>
        </a:p>
      </dgm:t>
    </dgm:pt>
    <dgm:pt modelId="{666C0C49-3E56-40F1-B512-4F406F0FF66F}" type="sibTrans" cxnId="{9ADAC54A-0D8E-4633-8EFD-96824C08DF1B}">
      <dgm:prSet/>
      <dgm:spPr/>
      <dgm:t>
        <a:bodyPr/>
        <a:lstStyle/>
        <a:p>
          <a:endParaRPr lang="es-CO" b="0"/>
        </a:p>
      </dgm:t>
    </dgm:pt>
    <dgm:pt modelId="{6B7C7411-4471-4E81-9C4B-C43F10E61D61}">
      <dgm:prSet phldrT="[Texto]" custT="1"/>
      <dgm:spPr/>
      <dgm:t>
        <a:bodyPr/>
        <a:lstStyle/>
        <a:p>
          <a:r>
            <a:rPr lang="es-CO" sz="800" b="0" dirty="0">
              <a:solidFill>
                <a:srgbClr val="002060"/>
              </a:solidFill>
              <a:latin typeface="Agency FB" pitchFamily="34" charset="0"/>
              <a:cs typeface="Arial" pitchFamily="34" charset="0"/>
            </a:rPr>
            <a:t>Revisión convenio Marco </a:t>
          </a:r>
        </a:p>
        <a:p>
          <a:r>
            <a:rPr lang="es-CO" sz="800" b="0" dirty="0">
              <a:solidFill>
                <a:srgbClr val="002060"/>
              </a:solidFill>
              <a:latin typeface="Agency FB" pitchFamily="34" charset="0"/>
              <a:cs typeface="Arial" pitchFamily="34" charset="0"/>
            </a:rPr>
            <a:t>JULIO/2020</a:t>
          </a:r>
        </a:p>
      </dgm:t>
    </dgm:pt>
    <dgm:pt modelId="{DC617FD4-0320-44FD-96C8-8AB85DE37AA2}" type="sibTrans" cxnId="{AEAFA41C-6195-44CF-BA08-3E9E52303A31}">
      <dgm:prSet/>
      <dgm:spPr/>
      <dgm:t>
        <a:bodyPr/>
        <a:lstStyle/>
        <a:p>
          <a:endParaRPr lang="es-CO" sz="800" b="0"/>
        </a:p>
      </dgm:t>
    </dgm:pt>
    <dgm:pt modelId="{C4FB5383-0806-4939-9F81-091D5BEEC1F1}" type="parTrans" cxnId="{AEAFA41C-6195-44CF-BA08-3E9E52303A31}">
      <dgm:prSet/>
      <dgm:spPr/>
      <dgm:t>
        <a:bodyPr/>
        <a:lstStyle/>
        <a:p>
          <a:endParaRPr lang="es-CO" sz="800" b="0"/>
        </a:p>
      </dgm:t>
    </dgm:pt>
    <dgm:pt modelId="{A6E1C149-41AE-4809-AF03-6FE36ACAE4A6}">
      <dgm:prSet/>
      <dgm:spPr>
        <a:solidFill>
          <a:srgbClr val="FFC000"/>
        </a:solidFill>
      </dgm:spPr>
      <dgm:t>
        <a:bodyPr/>
        <a:lstStyle/>
        <a:p>
          <a:r>
            <a:rPr lang="es-ES" b="0" dirty="0">
              <a:solidFill>
                <a:srgbClr val="002060"/>
              </a:solidFill>
              <a:latin typeface="Agency FB" pitchFamily="34" charset="0"/>
              <a:cs typeface="Arial" pitchFamily="34" charset="0"/>
            </a:rPr>
            <a:t>FECHA OBJETIVO</a:t>
          </a:r>
        </a:p>
        <a:p>
          <a:r>
            <a:rPr lang="es-ES" b="0" dirty="0">
              <a:solidFill>
                <a:srgbClr val="002060"/>
              </a:solidFill>
              <a:latin typeface="Agency FB" pitchFamily="34" charset="0"/>
              <a:cs typeface="Arial" pitchFamily="34" charset="0"/>
            </a:rPr>
            <a:t>JULIO /2023</a:t>
          </a:r>
          <a:endParaRPr lang="es-CO" b="0" dirty="0">
            <a:solidFill>
              <a:srgbClr val="002060"/>
            </a:solidFill>
            <a:latin typeface="Agency FB" pitchFamily="34" charset="0"/>
            <a:cs typeface="Arial" pitchFamily="34" charset="0"/>
          </a:endParaRPr>
        </a:p>
      </dgm:t>
    </dgm:pt>
    <dgm:pt modelId="{81B79A07-8517-4334-9B75-A94CCD721FF0}" type="parTrans" cxnId="{58C992E1-96BC-4A36-8D3D-CDC02C10E219}">
      <dgm:prSet/>
      <dgm:spPr/>
      <dgm:t>
        <a:bodyPr/>
        <a:lstStyle/>
        <a:p>
          <a:endParaRPr lang="es-CO" b="0"/>
        </a:p>
      </dgm:t>
    </dgm:pt>
    <dgm:pt modelId="{1F437281-3602-4DDF-8B6D-F59D21994212}" type="sibTrans" cxnId="{58C992E1-96BC-4A36-8D3D-CDC02C10E219}">
      <dgm:prSet/>
      <dgm:spPr/>
      <dgm:t>
        <a:bodyPr/>
        <a:lstStyle/>
        <a:p>
          <a:endParaRPr lang="es-CO" b="0"/>
        </a:p>
      </dgm:t>
    </dgm:pt>
    <dgm:pt modelId="{E2457EC6-1422-4185-93BD-4A74E618A954}">
      <dgm:prSet custT="1"/>
      <dgm:spPr/>
      <dgm:t>
        <a:bodyPr/>
        <a:lstStyle/>
        <a:p>
          <a:r>
            <a:rPr lang="es-CO" sz="800" b="0" dirty="0">
              <a:solidFill>
                <a:srgbClr val="002060"/>
              </a:solidFill>
              <a:latin typeface="Agency FB" pitchFamily="34" charset="0"/>
              <a:cs typeface="Arial" pitchFamily="34" charset="0"/>
            </a:rPr>
            <a:t>Entrega </a:t>
          </a:r>
          <a:r>
            <a:rPr lang="es-CO" sz="800" b="0" dirty="0" err="1">
              <a:solidFill>
                <a:srgbClr val="002060"/>
              </a:solidFill>
              <a:latin typeface="Agency FB" pitchFamily="34" charset="0"/>
              <a:cs typeface="Arial" pitchFamily="34" charset="0"/>
            </a:rPr>
            <a:t>diágnóstico</a:t>
          </a:r>
          <a:r>
            <a:rPr lang="es-CO" sz="800" b="0" dirty="0">
              <a:solidFill>
                <a:srgbClr val="002060"/>
              </a:solidFill>
              <a:latin typeface="Agency FB" pitchFamily="34" charset="0"/>
              <a:cs typeface="Arial" pitchFamily="34" charset="0"/>
            </a:rPr>
            <a:t> Fondo Mixto MARZO 2021</a:t>
          </a:r>
        </a:p>
      </dgm:t>
    </dgm:pt>
    <dgm:pt modelId="{EBEFFC3E-7738-4DAD-A8B1-BE4768608BEF}" type="parTrans" cxnId="{6A2E0563-1712-4F2D-B3F3-FC3072D52DE4}">
      <dgm:prSet/>
      <dgm:spPr/>
      <dgm:t>
        <a:bodyPr/>
        <a:lstStyle/>
        <a:p>
          <a:endParaRPr lang="es-CO" b="0"/>
        </a:p>
      </dgm:t>
    </dgm:pt>
    <dgm:pt modelId="{B4BA00D2-E698-4CA7-AFE7-E1FD8C542A29}" type="sibTrans" cxnId="{6A2E0563-1712-4F2D-B3F3-FC3072D52DE4}">
      <dgm:prSet/>
      <dgm:spPr/>
      <dgm:t>
        <a:bodyPr/>
        <a:lstStyle/>
        <a:p>
          <a:endParaRPr lang="es-CO" b="0"/>
        </a:p>
      </dgm:t>
    </dgm:pt>
    <dgm:pt modelId="{2A439030-6F50-46EB-B328-2091C3E063DC}">
      <dgm:prSet custT="1"/>
      <dgm:spPr/>
      <dgm:t>
        <a:bodyPr/>
        <a:lstStyle/>
        <a:p>
          <a:r>
            <a:rPr lang="es-ES" sz="800" b="0" dirty="0">
              <a:solidFill>
                <a:srgbClr val="002060"/>
              </a:solidFill>
              <a:latin typeface="Agency FB" pitchFamily="34" charset="0"/>
              <a:cs typeface="Arial" pitchFamily="34" charset="0"/>
            </a:rPr>
            <a:t>Entrega adecuaciones</a:t>
          </a:r>
        </a:p>
        <a:p>
          <a:r>
            <a:rPr lang="es-ES" sz="800" b="0" dirty="0">
              <a:solidFill>
                <a:srgbClr val="002060"/>
              </a:solidFill>
              <a:latin typeface="Agency FB" pitchFamily="34" charset="0"/>
              <a:cs typeface="Arial" pitchFamily="34" charset="0"/>
            </a:rPr>
            <a:t>JUNIO /2023</a:t>
          </a:r>
          <a:endParaRPr lang="es-CO" sz="800" b="0" dirty="0">
            <a:solidFill>
              <a:srgbClr val="002060"/>
            </a:solidFill>
            <a:latin typeface="Agency FB" pitchFamily="34" charset="0"/>
            <a:cs typeface="Arial" pitchFamily="34" charset="0"/>
          </a:endParaRPr>
        </a:p>
      </dgm:t>
    </dgm:pt>
    <dgm:pt modelId="{3C8A5F6C-C080-4513-AB87-5DA4379A6340}" type="parTrans" cxnId="{6ACA208C-8399-4ED6-BCC9-B9F249D2C79E}">
      <dgm:prSet/>
      <dgm:spPr/>
      <dgm:t>
        <a:bodyPr/>
        <a:lstStyle/>
        <a:p>
          <a:endParaRPr lang="es-CO" b="0"/>
        </a:p>
      </dgm:t>
    </dgm:pt>
    <dgm:pt modelId="{E7CACF28-6611-43B8-904E-49BA0639ECEA}" type="sibTrans" cxnId="{6ACA208C-8399-4ED6-BCC9-B9F249D2C79E}">
      <dgm:prSet/>
      <dgm:spPr/>
      <dgm:t>
        <a:bodyPr/>
        <a:lstStyle/>
        <a:p>
          <a:endParaRPr lang="es-CO" b="0"/>
        </a:p>
      </dgm:t>
    </dgm:pt>
    <dgm:pt modelId="{B02ACB35-40E2-460D-BF79-5EC618A261C9}">
      <dgm:prSet/>
      <dgm:spPr>
        <a:solidFill>
          <a:srgbClr val="FF0000"/>
        </a:solidFill>
      </dgm:spPr>
      <dgm:t>
        <a:bodyPr/>
        <a:lstStyle/>
        <a:p>
          <a:r>
            <a:rPr lang="es-ES" b="0" dirty="0">
              <a:solidFill>
                <a:srgbClr val="002060"/>
              </a:solidFill>
              <a:latin typeface="Agency FB" pitchFamily="34" charset="0"/>
              <a:cs typeface="Arial" pitchFamily="34" charset="0"/>
            </a:rPr>
            <a:t>ENTREGA ESCENARIOS NUEVOS</a:t>
          </a:r>
        </a:p>
        <a:p>
          <a:r>
            <a:rPr lang="es-ES" b="0" dirty="0">
              <a:solidFill>
                <a:srgbClr val="002060"/>
              </a:solidFill>
              <a:latin typeface="Agency FB" pitchFamily="34" charset="0"/>
              <a:cs typeface="Arial" pitchFamily="34" charset="0"/>
            </a:rPr>
            <a:t>OCTUBRE /2023</a:t>
          </a:r>
          <a:endParaRPr lang="es-CO" b="0" dirty="0">
            <a:solidFill>
              <a:srgbClr val="002060"/>
            </a:solidFill>
            <a:latin typeface="Agency FB" pitchFamily="34" charset="0"/>
            <a:cs typeface="Arial" pitchFamily="34" charset="0"/>
          </a:endParaRPr>
        </a:p>
      </dgm:t>
    </dgm:pt>
    <dgm:pt modelId="{B010FA6E-3055-4AE3-A98C-0586F01912C4}" type="parTrans" cxnId="{F2C2FF9B-70CF-4D82-B73D-AD80A5E32F77}">
      <dgm:prSet/>
      <dgm:spPr/>
      <dgm:t>
        <a:bodyPr/>
        <a:lstStyle/>
        <a:p>
          <a:endParaRPr lang="es-CO" b="0"/>
        </a:p>
      </dgm:t>
    </dgm:pt>
    <dgm:pt modelId="{31A14F4B-C583-429D-8C98-0B8227AAB04D}" type="sibTrans" cxnId="{F2C2FF9B-70CF-4D82-B73D-AD80A5E32F77}">
      <dgm:prSet/>
      <dgm:spPr/>
      <dgm:t>
        <a:bodyPr/>
        <a:lstStyle/>
        <a:p>
          <a:endParaRPr lang="es-CO" b="0"/>
        </a:p>
      </dgm:t>
    </dgm:pt>
    <dgm:pt modelId="{6CE69E1E-70ED-46DD-8D8F-AB4C4B2D60D8}">
      <dgm:prSet/>
      <dgm:spPr>
        <a:solidFill>
          <a:srgbClr val="92D050"/>
        </a:solidFill>
      </dgm:spPr>
      <dgm:t>
        <a:bodyPr/>
        <a:lstStyle/>
        <a:p>
          <a:r>
            <a:rPr lang="es-ES" b="0" dirty="0">
              <a:solidFill>
                <a:srgbClr val="002060"/>
              </a:solidFill>
              <a:latin typeface="Agency FB" pitchFamily="34" charset="0"/>
              <a:cs typeface="Arial" pitchFamily="34" charset="0"/>
            </a:rPr>
            <a:t>INICIO JDN 2023</a:t>
          </a:r>
        </a:p>
        <a:p>
          <a:r>
            <a:rPr lang="es-ES" b="0" dirty="0">
              <a:solidFill>
                <a:srgbClr val="002060"/>
              </a:solidFill>
              <a:latin typeface="Agency FB" pitchFamily="34" charset="0"/>
              <a:cs typeface="Arial" pitchFamily="34" charset="0"/>
            </a:rPr>
            <a:t>NOVIEMBRE /2023</a:t>
          </a:r>
          <a:endParaRPr lang="es-CO" b="0" dirty="0">
            <a:solidFill>
              <a:srgbClr val="002060"/>
            </a:solidFill>
            <a:latin typeface="Agency FB" pitchFamily="34" charset="0"/>
            <a:cs typeface="Arial" pitchFamily="34" charset="0"/>
          </a:endParaRPr>
        </a:p>
      </dgm:t>
    </dgm:pt>
    <dgm:pt modelId="{60A43A10-043F-4F99-883B-B1483FD4A1D0}" type="parTrans" cxnId="{8196E17B-A4B4-48AB-B450-7CDEB418B814}">
      <dgm:prSet/>
      <dgm:spPr/>
      <dgm:t>
        <a:bodyPr/>
        <a:lstStyle/>
        <a:p>
          <a:endParaRPr lang="es-CO" b="0"/>
        </a:p>
      </dgm:t>
    </dgm:pt>
    <dgm:pt modelId="{73E41317-3B5B-451C-A965-34BE58449A68}" type="sibTrans" cxnId="{8196E17B-A4B4-48AB-B450-7CDEB418B814}">
      <dgm:prSet/>
      <dgm:spPr/>
      <dgm:t>
        <a:bodyPr/>
        <a:lstStyle/>
        <a:p>
          <a:endParaRPr lang="es-CO" b="0"/>
        </a:p>
      </dgm:t>
    </dgm:pt>
    <dgm:pt modelId="{D009AD74-0A21-4460-88C0-F14FC752CE9E}" type="pres">
      <dgm:prSet presAssocID="{04D8BC36-4104-46DC-A5DF-83907119A795}" presName="Name0" presStyleCnt="0">
        <dgm:presLayoutVars>
          <dgm:dir/>
          <dgm:animLvl val="lvl"/>
          <dgm:resizeHandles val="exact"/>
        </dgm:presLayoutVars>
      </dgm:prSet>
      <dgm:spPr/>
    </dgm:pt>
    <dgm:pt modelId="{97DABA23-5C6A-4079-BC72-AA552AD3B525}" type="pres">
      <dgm:prSet presAssocID="{6B7C7411-4471-4E81-9C4B-C43F10E61D61}" presName="parTxOnly" presStyleLbl="node1" presStyleIdx="0" presStyleCnt="10">
        <dgm:presLayoutVars>
          <dgm:chMax val="0"/>
          <dgm:chPref val="0"/>
          <dgm:bulletEnabled val="1"/>
        </dgm:presLayoutVars>
      </dgm:prSet>
      <dgm:spPr/>
    </dgm:pt>
    <dgm:pt modelId="{4AC636BA-7ECA-4378-94E6-CFDABF6FD6EF}" type="pres">
      <dgm:prSet presAssocID="{DC617FD4-0320-44FD-96C8-8AB85DE37AA2}" presName="parTxOnlySpace" presStyleCnt="0"/>
      <dgm:spPr/>
    </dgm:pt>
    <dgm:pt modelId="{F4FA0D92-BC7D-42DA-8983-93706AB32745}" type="pres">
      <dgm:prSet presAssocID="{F2581A2F-A28D-46AF-8FD3-E7D38FFBF980}" presName="parTxOnly" presStyleLbl="node1" presStyleIdx="1" presStyleCnt="10">
        <dgm:presLayoutVars>
          <dgm:chMax val="0"/>
          <dgm:chPref val="0"/>
          <dgm:bulletEnabled val="1"/>
        </dgm:presLayoutVars>
      </dgm:prSet>
      <dgm:spPr/>
    </dgm:pt>
    <dgm:pt modelId="{52DCAD1F-C240-421D-B6F8-A2621A5F6A10}" type="pres">
      <dgm:prSet presAssocID="{CF6B1A14-CBB5-49EE-9B6A-30560B12CC78}" presName="parTxOnlySpace" presStyleCnt="0"/>
      <dgm:spPr/>
    </dgm:pt>
    <dgm:pt modelId="{8D42A23A-5821-4424-914C-5C84F50B306A}" type="pres">
      <dgm:prSet presAssocID="{E2457EC6-1422-4185-93BD-4A74E618A954}" presName="parTxOnly" presStyleLbl="node1" presStyleIdx="2" presStyleCnt="10">
        <dgm:presLayoutVars>
          <dgm:chMax val="0"/>
          <dgm:chPref val="0"/>
          <dgm:bulletEnabled val="1"/>
        </dgm:presLayoutVars>
      </dgm:prSet>
      <dgm:spPr/>
    </dgm:pt>
    <dgm:pt modelId="{267E96E3-2C56-4FAF-ACCC-48C93EF8BCEE}" type="pres">
      <dgm:prSet presAssocID="{B4BA00D2-E698-4CA7-AFE7-E1FD8C542A29}" presName="parTxOnlySpace" presStyleCnt="0"/>
      <dgm:spPr/>
    </dgm:pt>
    <dgm:pt modelId="{147436FE-B69F-4E3E-89F5-06D9DB4DEEDE}" type="pres">
      <dgm:prSet presAssocID="{17EBC010-A889-4413-A5F2-959DB5ED662C}" presName="parTxOnly" presStyleLbl="node1" presStyleIdx="3" presStyleCnt="10">
        <dgm:presLayoutVars>
          <dgm:chMax val="0"/>
          <dgm:chPref val="0"/>
          <dgm:bulletEnabled val="1"/>
        </dgm:presLayoutVars>
      </dgm:prSet>
      <dgm:spPr/>
    </dgm:pt>
    <dgm:pt modelId="{A88FEB2D-9788-4AE3-AA3C-23055AA3EF98}" type="pres">
      <dgm:prSet presAssocID="{E4FFC4BD-7627-446A-B2BD-F37D391CF8DC}" presName="parTxOnlySpace" presStyleCnt="0"/>
      <dgm:spPr/>
    </dgm:pt>
    <dgm:pt modelId="{C0AB3A13-875D-4B16-BC04-A24E937C1A83}" type="pres">
      <dgm:prSet presAssocID="{33F986E0-3038-47F0-B1EF-66DA8ECD8345}" presName="parTxOnly" presStyleLbl="node1" presStyleIdx="4" presStyleCnt="10">
        <dgm:presLayoutVars>
          <dgm:chMax val="0"/>
          <dgm:chPref val="0"/>
          <dgm:bulletEnabled val="1"/>
        </dgm:presLayoutVars>
      </dgm:prSet>
      <dgm:spPr/>
    </dgm:pt>
    <dgm:pt modelId="{39A32C3E-9B74-4CA8-A41C-B6F0EFDF3BD4}" type="pres">
      <dgm:prSet presAssocID="{6D30B41F-9AE1-4DFB-92BA-689D1DB383B8}" presName="parTxOnlySpace" presStyleCnt="0"/>
      <dgm:spPr/>
    </dgm:pt>
    <dgm:pt modelId="{8C79AD89-49C1-4BCD-BAC6-CCCCAEF809C1}" type="pres">
      <dgm:prSet presAssocID="{7017B81F-D7EB-41DB-BB97-2F3085C5ED42}" presName="parTxOnly" presStyleLbl="node1" presStyleIdx="5" presStyleCnt="10">
        <dgm:presLayoutVars>
          <dgm:chMax val="0"/>
          <dgm:chPref val="0"/>
          <dgm:bulletEnabled val="1"/>
        </dgm:presLayoutVars>
      </dgm:prSet>
      <dgm:spPr/>
    </dgm:pt>
    <dgm:pt modelId="{B1EC7A0B-80AC-428D-A480-BC22E885419E}" type="pres">
      <dgm:prSet presAssocID="{666C0C49-3E56-40F1-B512-4F406F0FF66F}" presName="parTxOnlySpace" presStyleCnt="0"/>
      <dgm:spPr/>
    </dgm:pt>
    <dgm:pt modelId="{E1C41831-65AE-4108-9A6A-F4E66CBF0855}" type="pres">
      <dgm:prSet presAssocID="{2A439030-6F50-46EB-B328-2091C3E063DC}" presName="parTxOnly" presStyleLbl="node1" presStyleIdx="6" presStyleCnt="10">
        <dgm:presLayoutVars>
          <dgm:chMax val="0"/>
          <dgm:chPref val="0"/>
          <dgm:bulletEnabled val="1"/>
        </dgm:presLayoutVars>
      </dgm:prSet>
      <dgm:spPr/>
    </dgm:pt>
    <dgm:pt modelId="{5456145D-EFBF-4E11-B1C1-3D03BD7CA679}" type="pres">
      <dgm:prSet presAssocID="{E7CACF28-6611-43B8-904E-49BA0639ECEA}" presName="parTxOnlySpace" presStyleCnt="0"/>
      <dgm:spPr/>
    </dgm:pt>
    <dgm:pt modelId="{9F1CB7B2-6ADD-4A3D-952A-EB3AD6424DFD}" type="pres">
      <dgm:prSet presAssocID="{A6E1C149-41AE-4809-AF03-6FE36ACAE4A6}" presName="parTxOnly" presStyleLbl="node1" presStyleIdx="7" presStyleCnt="10" custScaleY="178566">
        <dgm:presLayoutVars>
          <dgm:chMax val="0"/>
          <dgm:chPref val="0"/>
          <dgm:bulletEnabled val="1"/>
        </dgm:presLayoutVars>
      </dgm:prSet>
      <dgm:spPr/>
    </dgm:pt>
    <dgm:pt modelId="{A59A59A2-E681-4EF1-84D2-F840765113AE}" type="pres">
      <dgm:prSet presAssocID="{1F437281-3602-4DDF-8B6D-F59D21994212}" presName="parTxOnlySpace" presStyleCnt="0"/>
      <dgm:spPr/>
    </dgm:pt>
    <dgm:pt modelId="{7D1D8C68-F59E-404F-AB18-E6551A8B3DBB}" type="pres">
      <dgm:prSet presAssocID="{B02ACB35-40E2-460D-BF79-5EC618A261C9}" presName="parTxOnly" presStyleLbl="node1" presStyleIdx="8" presStyleCnt="10">
        <dgm:presLayoutVars>
          <dgm:chMax val="0"/>
          <dgm:chPref val="0"/>
          <dgm:bulletEnabled val="1"/>
        </dgm:presLayoutVars>
      </dgm:prSet>
      <dgm:spPr/>
    </dgm:pt>
    <dgm:pt modelId="{21BC51F2-0DD3-4A2A-9B51-5698B9239DA7}" type="pres">
      <dgm:prSet presAssocID="{31A14F4B-C583-429D-8C98-0B8227AAB04D}" presName="parTxOnlySpace" presStyleCnt="0"/>
      <dgm:spPr/>
    </dgm:pt>
    <dgm:pt modelId="{43AD0CAE-4734-4A08-89EC-B1CC431D0846}" type="pres">
      <dgm:prSet presAssocID="{6CE69E1E-70ED-46DD-8D8F-AB4C4B2D60D8}" presName="parTxOnly" presStyleLbl="node1" presStyleIdx="9" presStyleCnt="10">
        <dgm:presLayoutVars>
          <dgm:chMax val="0"/>
          <dgm:chPref val="0"/>
          <dgm:bulletEnabled val="1"/>
        </dgm:presLayoutVars>
      </dgm:prSet>
      <dgm:spPr/>
    </dgm:pt>
  </dgm:ptLst>
  <dgm:cxnLst>
    <dgm:cxn modelId="{F710BD00-4997-4E94-AB1D-71EF6533850C}" type="presOf" srcId="{E2457EC6-1422-4185-93BD-4A74E618A954}" destId="{8D42A23A-5821-4424-914C-5C84F50B306A}" srcOrd="0" destOrd="0" presId="urn:microsoft.com/office/officeart/2005/8/layout/chevron1"/>
    <dgm:cxn modelId="{322F940C-1F7B-44B8-A02D-47FC2C6F709F}" type="presOf" srcId="{04D8BC36-4104-46DC-A5DF-83907119A795}" destId="{D009AD74-0A21-4460-88C0-F14FC752CE9E}" srcOrd="0" destOrd="0" presId="urn:microsoft.com/office/officeart/2005/8/layout/chevron1"/>
    <dgm:cxn modelId="{0676C810-AFCD-41B6-841C-2635876DE4F4}" type="presOf" srcId="{2A439030-6F50-46EB-B328-2091C3E063DC}" destId="{E1C41831-65AE-4108-9A6A-F4E66CBF0855}" srcOrd="0" destOrd="0" presId="urn:microsoft.com/office/officeart/2005/8/layout/chevron1"/>
    <dgm:cxn modelId="{AEAFA41C-6195-44CF-BA08-3E9E52303A31}" srcId="{04D8BC36-4104-46DC-A5DF-83907119A795}" destId="{6B7C7411-4471-4E81-9C4B-C43F10E61D61}" srcOrd="0" destOrd="0" parTransId="{C4FB5383-0806-4939-9F81-091D5BEEC1F1}" sibTransId="{DC617FD4-0320-44FD-96C8-8AB85DE37AA2}"/>
    <dgm:cxn modelId="{6A2E0563-1712-4F2D-B3F3-FC3072D52DE4}" srcId="{04D8BC36-4104-46DC-A5DF-83907119A795}" destId="{E2457EC6-1422-4185-93BD-4A74E618A954}" srcOrd="2" destOrd="0" parTransId="{EBEFFC3E-7738-4DAD-A8B1-BE4768608BEF}" sibTransId="{B4BA00D2-E698-4CA7-AFE7-E1FD8C542A29}"/>
    <dgm:cxn modelId="{EBAB5E49-0B48-4F1A-BD3D-14D89CBE470F}" srcId="{04D8BC36-4104-46DC-A5DF-83907119A795}" destId="{33F986E0-3038-47F0-B1EF-66DA8ECD8345}" srcOrd="4" destOrd="0" parTransId="{EF0F686E-0F45-47D5-8035-7FA7353D2986}" sibTransId="{6D30B41F-9AE1-4DFB-92BA-689D1DB383B8}"/>
    <dgm:cxn modelId="{9ADAC54A-0D8E-4633-8EFD-96824C08DF1B}" srcId="{04D8BC36-4104-46DC-A5DF-83907119A795}" destId="{7017B81F-D7EB-41DB-BB97-2F3085C5ED42}" srcOrd="5" destOrd="0" parTransId="{D2101F31-71A7-4DB5-B22A-17F7C920F923}" sibTransId="{666C0C49-3E56-40F1-B512-4F406F0FF66F}"/>
    <dgm:cxn modelId="{01687B56-FD43-4374-9FB3-7F45A0D40D73}" srcId="{04D8BC36-4104-46DC-A5DF-83907119A795}" destId="{17EBC010-A889-4413-A5F2-959DB5ED662C}" srcOrd="3" destOrd="0" parTransId="{9AD35997-8A32-4375-BBBB-2393B7C9381D}" sibTransId="{E4FFC4BD-7627-446A-B2BD-F37D391CF8DC}"/>
    <dgm:cxn modelId="{8196E17B-A4B4-48AB-B450-7CDEB418B814}" srcId="{04D8BC36-4104-46DC-A5DF-83907119A795}" destId="{6CE69E1E-70ED-46DD-8D8F-AB4C4B2D60D8}" srcOrd="9" destOrd="0" parTransId="{60A43A10-043F-4F99-883B-B1483FD4A1D0}" sibTransId="{73E41317-3B5B-451C-A965-34BE58449A68}"/>
    <dgm:cxn modelId="{3857AE80-6732-4ADD-A3BB-B076C9844141}" type="presOf" srcId="{7017B81F-D7EB-41DB-BB97-2F3085C5ED42}" destId="{8C79AD89-49C1-4BCD-BAC6-CCCCAEF809C1}" srcOrd="0" destOrd="0" presId="urn:microsoft.com/office/officeart/2005/8/layout/chevron1"/>
    <dgm:cxn modelId="{6ACA208C-8399-4ED6-BCC9-B9F249D2C79E}" srcId="{04D8BC36-4104-46DC-A5DF-83907119A795}" destId="{2A439030-6F50-46EB-B328-2091C3E063DC}" srcOrd="6" destOrd="0" parTransId="{3C8A5F6C-C080-4513-AB87-5DA4379A6340}" sibTransId="{E7CACF28-6611-43B8-904E-49BA0639ECEA}"/>
    <dgm:cxn modelId="{CDBA149A-8B57-40CF-A634-292177EC7F3E}" type="presOf" srcId="{17EBC010-A889-4413-A5F2-959DB5ED662C}" destId="{147436FE-B69F-4E3E-89F5-06D9DB4DEEDE}" srcOrd="0" destOrd="0" presId="urn:microsoft.com/office/officeart/2005/8/layout/chevron1"/>
    <dgm:cxn modelId="{F2C2FF9B-70CF-4D82-B73D-AD80A5E32F77}" srcId="{04D8BC36-4104-46DC-A5DF-83907119A795}" destId="{B02ACB35-40E2-460D-BF79-5EC618A261C9}" srcOrd="8" destOrd="0" parTransId="{B010FA6E-3055-4AE3-A98C-0586F01912C4}" sibTransId="{31A14F4B-C583-429D-8C98-0B8227AAB04D}"/>
    <dgm:cxn modelId="{448164A2-52AA-4EC1-AE61-763B435E2736}" type="presOf" srcId="{33F986E0-3038-47F0-B1EF-66DA8ECD8345}" destId="{C0AB3A13-875D-4B16-BC04-A24E937C1A83}" srcOrd="0" destOrd="0" presId="urn:microsoft.com/office/officeart/2005/8/layout/chevron1"/>
    <dgm:cxn modelId="{E09F86B1-4042-4E2C-9749-4093AD11FB9A}" type="presOf" srcId="{6B7C7411-4471-4E81-9C4B-C43F10E61D61}" destId="{97DABA23-5C6A-4079-BC72-AA552AD3B525}" srcOrd="0" destOrd="0" presId="urn:microsoft.com/office/officeart/2005/8/layout/chevron1"/>
    <dgm:cxn modelId="{4AC2C4BA-F29C-47C2-BDA9-BC61328E84BB}" srcId="{04D8BC36-4104-46DC-A5DF-83907119A795}" destId="{F2581A2F-A28D-46AF-8FD3-E7D38FFBF980}" srcOrd="1" destOrd="0" parTransId="{B17A3394-1234-45C2-9D89-29F48773CAD1}" sibTransId="{CF6B1A14-CBB5-49EE-9B6A-30560B12CC78}"/>
    <dgm:cxn modelId="{EA02F1C1-9DE3-49CB-A555-E625D6E7B82C}" type="presOf" srcId="{6CE69E1E-70ED-46DD-8D8F-AB4C4B2D60D8}" destId="{43AD0CAE-4734-4A08-89EC-B1CC431D0846}" srcOrd="0" destOrd="0" presId="urn:microsoft.com/office/officeart/2005/8/layout/chevron1"/>
    <dgm:cxn modelId="{812967D0-EB6D-49CA-9375-29D1127528EC}" type="presOf" srcId="{F2581A2F-A28D-46AF-8FD3-E7D38FFBF980}" destId="{F4FA0D92-BC7D-42DA-8983-93706AB32745}" srcOrd="0" destOrd="0" presId="urn:microsoft.com/office/officeart/2005/8/layout/chevron1"/>
    <dgm:cxn modelId="{9CED13E0-3F43-4299-8926-00BD93184E75}" type="presOf" srcId="{A6E1C149-41AE-4809-AF03-6FE36ACAE4A6}" destId="{9F1CB7B2-6ADD-4A3D-952A-EB3AD6424DFD}" srcOrd="0" destOrd="0" presId="urn:microsoft.com/office/officeart/2005/8/layout/chevron1"/>
    <dgm:cxn modelId="{58C992E1-96BC-4A36-8D3D-CDC02C10E219}" srcId="{04D8BC36-4104-46DC-A5DF-83907119A795}" destId="{A6E1C149-41AE-4809-AF03-6FE36ACAE4A6}" srcOrd="7" destOrd="0" parTransId="{81B79A07-8517-4334-9B75-A94CCD721FF0}" sibTransId="{1F437281-3602-4DDF-8B6D-F59D21994212}"/>
    <dgm:cxn modelId="{9FDBBAF6-A653-4971-9FA1-1996EA96500A}" type="presOf" srcId="{B02ACB35-40E2-460D-BF79-5EC618A261C9}" destId="{7D1D8C68-F59E-404F-AB18-E6551A8B3DBB}" srcOrd="0" destOrd="0" presId="urn:microsoft.com/office/officeart/2005/8/layout/chevron1"/>
    <dgm:cxn modelId="{C06E1CB9-E953-4590-9688-FB506DF0C07D}" type="presParOf" srcId="{D009AD74-0A21-4460-88C0-F14FC752CE9E}" destId="{97DABA23-5C6A-4079-BC72-AA552AD3B525}" srcOrd="0" destOrd="0" presId="urn:microsoft.com/office/officeart/2005/8/layout/chevron1"/>
    <dgm:cxn modelId="{46D0782B-1DA9-4183-9433-854357CB34EB}" type="presParOf" srcId="{D009AD74-0A21-4460-88C0-F14FC752CE9E}" destId="{4AC636BA-7ECA-4378-94E6-CFDABF6FD6EF}" srcOrd="1" destOrd="0" presId="urn:microsoft.com/office/officeart/2005/8/layout/chevron1"/>
    <dgm:cxn modelId="{5A755180-F3A7-46C8-9553-9827F3CABF70}" type="presParOf" srcId="{D009AD74-0A21-4460-88C0-F14FC752CE9E}" destId="{F4FA0D92-BC7D-42DA-8983-93706AB32745}" srcOrd="2" destOrd="0" presId="urn:microsoft.com/office/officeart/2005/8/layout/chevron1"/>
    <dgm:cxn modelId="{A504004A-7578-439C-84E2-7ACFB3747F6C}" type="presParOf" srcId="{D009AD74-0A21-4460-88C0-F14FC752CE9E}" destId="{52DCAD1F-C240-421D-B6F8-A2621A5F6A10}" srcOrd="3" destOrd="0" presId="urn:microsoft.com/office/officeart/2005/8/layout/chevron1"/>
    <dgm:cxn modelId="{63252211-003F-4BB0-8186-8AF0163E5979}" type="presParOf" srcId="{D009AD74-0A21-4460-88C0-F14FC752CE9E}" destId="{8D42A23A-5821-4424-914C-5C84F50B306A}" srcOrd="4" destOrd="0" presId="urn:microsoft.com/office/officeart/2005/8/layout/chevron1"/>
    <dgm:cxn modelId="{079AF631-403D-4100-8954-F00F33BC7164}" type="presParOf" srcId="{D009AD74-0A21-4460-88C0-F14FC752CE9E}" destId="{267E96E3-2C56-4FAF-ACCC-48C93EF8BCEE}" srcOrd="5" destOrd="0" presId="urn:microsoft.com/office/officeart/2005/8/layout/chevron1"/>
    <dgm:cxn modelId="{2E6FAFFD-6F52-41E5-86FB-44B958A56413}" type="presParOf" srcId="{D009AD74-0A21-4460-88C0-F14FC752CE9E}" destId="{147436FE-B69F-4E3E-89F5-06D9DB4DEEDE}" srcOrd="6" destOrd="0" presId="urn:microsoft.com/office/officeart/2005/8/layout/chevron1"/>
    <dgm:cxn modelId="{62517C9E-3131-4FDF-8726-DB1437C3ED14}" type="presParOf" srcId="{D009AD74-0A21-4460-88C0-F14FC752CE9E}" destId="{A88FEB2D-9788-4AE3-AA3C-23055AA3EF98}" srcOrd="7" destOrd="0" presId="urn:microsoft.com/office/officeart/2005/8/layout/chevron1"/>
    <dgm:cxn modelId="{91D4D99E-BB0A-42FB-AA6C-CAE4D451E1BD}" type="presParOf" srcId="{D009AD74-0A21-4460-88C0-F14FC752CE9E}" destId="{C0AB3A13-875D-4B16-BC04-A24E937C1A83}" srcOrd="8" destOrd="0" presId="urn:microsoft.com/office/officeart/2005/8/layout/chevron1"/>
    <dgm:cxn modelId="{9916417F-3754-4B41-8409-9621B0B27A1D}" type="presParOf" srcId="{D009AD74-0A21-4460-88C0-F14FC752CE9E}" destId="{39A32C3E-9B74-4CA8-A41C-B6F0EFDF3BD4}" srcOrd="9" destOrd="0" presId="urn:microsoft.com/office/officeart/2005/8/layout/chevron1"/>
    <dgm:cxn modelId="{DDFA68CC-57ED-4B3E-AADE-998A26F8204F}" type="presParOf" srcId="{D009AD74-0A21-4460-88C0-F14FC752CE9E}" destId="{8C79AD89-49C1-4BCD-BAC6-CCCCAEF809C1}" srcOrd="10" destOrd="0" presId="urn:microsoft.com/office/officeart/2005/8/layout/chevron1"/>
    <dgm:cxn modelId="{A0C497DA-2009-4585-B789-A55EECC096F2}" type="presParOf" srcId="{D009AD74-0A21-4460-88C0-F14FC752CE9E}" destId="{B1EC7A0B-80AC-428D-A480-BC22E885419E}" srcOrd="11" destOrd="0" presId="urn:microsoft.com/office/officeart/2005/8/layout/chevron1"/>
    <dgm:cxn modelId="{CB7AB4E4-D787-4C94-AC67-D0A362833EBE}" type="presParOf" srcId="{D009AD74-0A21-4460-88C0-F14FC752CE9E}" destId="{E1C41831-65AE-4108-9A6A-F4E66CBF0855}" srcOrd="12" destOrd="0" presId="urn:microsoft.com/office/officeart/2005/8/layout/chevron1"/>
    <dgm:cxn modelId="{D5FCCB52-9B71-466F-A4F4-B902FE99A05B}" type="presParOf" srcId="{D009AD74-0A21-4460-88C0-F14FC752CE9E}" destId="{5456145D-EFBF-4E11-B1C1-3D03BD7CA679}" srcOrd="13" destOrd="0" presId="urn:microsoft.com/office/officeart/2005/8/layout/chevron1"/>
    <dgm:cxn modelId="{C9D418A1-BE1B-41AD-B0B4-53F38D83375D}" type="presParOf" srcId="{D009AD74-0A21-4460-88C0-F14FC752CE9E}" destId="{9F1CB7B2-6ADD-4A3D-952A-EB3AD6424DFD}" srcOrd="14" destOrd="0" presId="urn:microsoft.com/office/officeart/2005/8/layout/chevron1"/>
    <dgm:cxn modelId="{7CADC827-E6E7-4C09-BA1F-8E2056E5B596}" type="presParOf" srcId="{D009AD74-0A21-4460-88C0-F14FC752CE9E}" destId="{A59A59A2-E681-4EF1-84D2-F840765113AE}" srcOrd="15" destOrd="0" presId="urn:microsoft.com/office/officeart/2005/8/layout/chevron1"/>
    <dgm:cxn modelId="{72CA2862-B14C-4D99-A1F8-6B1653EA636B}" type="presParOf" srcId="{D009AD74-0A21-4460-88C0-F14FC752CE9E}" destId="{7D1D8C68-F59E-404F-AB18-E6551A8B3DBB}" srcOrd="16" destOrd="0" presId="urn:microsoft.com/office/officeart/2005/8/layout/chevron1"/>
    <dgm:cxn modelId="{1F0DEA9F-E291-4F69-83B7-C0D27FD309A7}" type="presParOf" srcId="{D009AD74-0A21-4460-88C0-F14FC752CE9E}" destId="{21BC51F2-0DD3-4A2A-9B51-5698B9239DA7}" srcOrd="17" destOrd="0" presId="urn:microsoft.com/office/officeart/2005/8/layout/chevron1"/>
    <dgm:cxn modelId="{FAC2276E-E61C-4D12-80F2-01031E12B82C}" type="presParOf" srcId="{D009AD74-0A21-4460-88C0-F14FC752CE9E}" destId="{43AD0CAE-4734-4A08-89EC-B1CC431D0846}" srcOrd="18" destOrd="0" presId="urn:microsoft.com/office/officeart/2005/8/layout/chevron1"/>
  </dgm:cxnLst>
  <dgm:bg>
    <a:effect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D8BC36-4104-46DC-A5DF-83907119A795}" type="doc">
      <dgm:prSet loTypeId="urn:microsoft.com/office/officeart/2005/8/layout/chevron1" loCatId="process" qsTypeId="urn:microsoft.com/office/officeart/2005/8/quickstyle/3d4" qsCatId="3D" csTypeId="urn:microsoft.com/office/officeart/2005/8/colors/accent1_2" csCatId="accent1" phldr="1"/>
      <dgm:spPr/>
    </dgm:pt>
    <dgm:pt modelId="{F2581A2F-A28D-46AF-8FD3-E7D38FFBF980}">
      <dgm:prSet custT="1"/>
      <dgm:spPr/>
      <dgm:t>
        <a:bodyPr/>
        <a:lstStyle/>
        <a:p>
          <a:r>
            <a:rPr lang="es-CO" sz="800" b="0" dirty="0">
              <a:solidFill>
                <a:srgbClr val="002060"/>
              </a:solidFill>
              <a:latin typeface="Agency FB" pitchFamily="34" charset="0"/>
              <a:cs typeface="Arial" pitchFamily="34" charset="0"/>
            </a:rPr>
            <a:t>Inicio estudios y diseños adecuaciones</a:t>
          </a:r>
        </a:p>
        <a:p>
          <a:r>
            <a:rPr lang="es-CO" sz="800" b="0" dirty="0">
              <a:solidFill>
                <a:srgbClr val="002060"/>
              </a:solidFill>
              <a:latin typeface="Agency FB" pitchFamily="34" charset="0"/>
              <a:cs typeface="Arial" pitchFamily="34" charset="0"/>
            </a:rPr>
            <a:t>JULIO/2020</a:t>
          </a:r>
        </a:p>
      </dgm:t>
    </dgm:pt>
    <dgm:pt modelId="{B17A3394-1234-45C2-9D89-29F48773CAD1}" type="parTrans" cxnId="{4AC2C4BA-F29C-47C2-BDA9-BC61328E84BB}">
      <dgm:prSet/>
      <dgm:spPr/>
      <dgm:t>
        <a:bodyPr/>
        <a:lstStyle/>
        <a:p>
          <a:endParaRPr lang="es-CO" sz="800" b="0"/>
        </a:p>
      </dgm:t>
    </dgm:pt>
    <dgm:pt modelId="{CF6B1A14-CBB5-49EE-9B6A-30560B12CC78}" type="sibTrans" cxnId="{4AC2C4BA-F29C-47C2-BDA9-BC61328E84BB}">
      <dgm:prSet/>
      <dgm:spPr/>
      <dgm:t>
        <a:bodyPr/>
        <a:lstStyle/>
        <a:p>
          <a:endParaRPr lang="es-CO" sz="800" b="0"/>
        </a:p>
      </dgm:t>
    </dgm:pt>
    <dgm:pt modelId="{17EBC010-A889-4413-A5F2-959DB5ED662C}">
      <dgm:prSet custT="1"/>
      <dgm:spPr/>
      <dgm:t>
        <a:bodyPr/>
        <a:lstStyle/>
        <a:p>
          <a:r>
            <a:rPr lang="es-CO" sz="800" b="0" dirty="0">
              <a:solidFill>
                <a:srgbClr val="002060"/>
              </a:solidFill>
              <a:latin typeface="Agency FB" pitchFamily="34" charset="0"/>
              <a:cs typeface="Arial" pitchFamily="34" charset="0"/>
            </a:rPr>
            <a:t>Obtención licencias</a:t>
          </a:r>
        </a:p>
        <a:p>
          <a:r>
            <a:rPr lang="es-CO" sz="800" b="0" dirty="0">
              <a:solidFill>
                <a:srgbClr val="002060"/>
              </a:solidFill>
              <a:latin typeface="Agency FB" pitchFamily="34" charset="0"/>
              <a:cs typeface="Arial" pitchFamily="34" charset="0"/>
            </a:rPr>
            <a:t>MARZO /2022</a:t>
          </a:r>
        </a:p>
      </dgm:t>
    </dgm:pt>
    <dgm:pt modelId="{9AD35997-8A32-4375-BBBB-2393B7C9381D}" type="parTrans" cxnId="{01687B56-FD43-4374-9FB3-7F45A0D40D73}">
      <dgm:prSet/>
      <dgm:spPr/>
      <dgm:t>
        <a:bodyPr/>
        <a:lstStyle/>
        <a:p>
          <a:endParaRPr lang="es-CO" sz="800" b="0"/>
        </a:p>
      </dgm:t>
    </dgm:pt>
    <dgm:pt modelId="{E4FFC4BD-7627-446A-B2BD-F37D391CF8DC}" type="sibTrans" cxnId="{01687B56-FD43-4374-9FB3-7F45A0D40D73}">
      <dgm:prSet/>
      <dgm:spPr/>
      <dgm:t>
        <a:bodyPr/>
        <a:lstStyle/>
        <a:p>
          <a:endParaRPr lang="es-CO" sz="800" b="0"/>
        </a:p>
      </dgm:t>
    </dgm:pt>
    <dgm:pt modelId="{33F986E0-3038-47F0-B1EF-66DA8ECD8345}">
      <dgm:prSet custT="1"/>
      <dgm:spPr/>
      <dgm:t>
        <a:bodyPr/>
        <a:lstStyle/>
        <a:p>
          <a:r>
            <a:rPr lang="es-CO" sz="700" b="0" dirty="0">
              <a:solidFill>
                <a:srgbClr val="002060"/>
              </a:solidFill>
              <a:latin typeface="Agency FB" pitchFamily="34" charset="0"/>
              <a:cs typeface="Arial" pitchFamily="34" charset="0"/>
            </a:rPr>
            <a:t>Suscripción convenios interadministrativos para la ejecución  de las obras requeridas para los JJNN</a:t>
          </a:r>
        </a:p>
        <a:p>
          <a:r>
            <a:rPr lang="es-CO" sz="700" b="0" dirty="0">
              <a:solidFill>
                <a:srgbClr val="002060"/>
              </a:solidFill>
              <a:latin typeface="Agency FB" pitchFamily="34" charset="0"/>
              <a:cs typeface="Arial" pitchFamily="34" charset="0"/>
            </a:rPr>
            <a:t>JULIO/2022.</a:t>
          </a:r>
        </a:p>
      </dgm:t>
    </dgm:pt>
    <dgm:pt modelId="{EF0F686E-0F45-47D5-8035-7FA7353D2986}" type="parTrans" cxnId="{EBAB5E49-0B48-4F1A-BD3D-14D89CBE470F}">
      <dgm:prSet/>
      <dgm:spPr/>
      <dgm:t>
        <a:bodyPr/>
        <a:lstStyle/>
        <a:p>
          <a:endParaRPr lang="es-CO" sz="800" b="0"/>
        </a:p>
      </dgm:t>
    </dgm:pt>
    <dgm:pt modelId="{6D30B41F-9AE1-4DFB-92BA-689D1DB383B8}" type="sibTrans" cxnId="{EBAB5E49-0B48-4F1A-BD3D-14D89CBE470F}">
      <dgm:prSet/>
      <dgm:spPr/>
      <dgm:t>
        <a:bodyPr/>
        <a:lstStyle/>
        <a:p>
          <a:endParaRPr lang="es-CO" sz="800" b="0"/>
        </a:p>
      </dgm:t>
    </dgm:pt>
    <dgm:pt modelId="{7017B81F-D7EB-41DB-BB97-2F3085C5ED42}">
      <dgm:prSet custT="1"/>
      <dgm:spPr/>
      <dgm:t>
        <a:bodyPr/>
        <a:lstStyle/>
        <a:p>
          <a:r>
            <a:rPr lang="es-ES" sz="800" b="0" dirty="0">
              <a:solidFill>
                <a:srgbClr val="002060"/>
              </a:solidFill>
              <a:latin typeface="Agency FB" pitchFamily="34" charset="0"/>
              <a:cs typeface="Arial" pitchFamily="34" charset="0"/>
            </a:rPr>
            <a:t>Inicio obras civiles</a:t>
          </a:r>
        </a:p>
        <a:p>
          <a:r>
            <a:rPr lang="es-ES" sz="800" b="0" dirty="0">
              <a:solidFill>
                <a:srgbClr val="002060"/>
              </a:solidFill>
              <a:latin typeface="Agency FB" pitchFamily="34" charset="0"/>
              <a:cs typeface="Arial" pitchFamily="34" charset="0"/>
            </a:rPr>
            <a:t>OCTUBRE /2022</a:t>
          </a:r>
          <a:endParaRPr lang="es-CO" sz="800" b="0" dirty="0">
            <a:solidFill>
              <a:srgbClr val="002060"/>
            </a:solidFill>
            <a:latin typeface="Agency FB" pitchFamily="34" charset="0"/>
            <a:cs typeface="Arial" pitchFamily="34" charset="0"/>
          </a:endParaRPr>
        </a:p>
      </dgm:t>
    </dgm:pt>
    <dgm:pt modelId="{D2101F31-71A7-4DB5-B22A-17F7C920F923}" type="parTrans" cxnId="{9ADAC54A-0D8E-4633-8EFD-96824C08DF1B}">
      <dgm:prSet/>
      <dgm:spPr/>
      <dgm:t>
        <a:bodyPr/>
        <a:lstStyle/>
        <a:p>
          <a:endParaRPr lang="es-CO" b="0"/>
        </a:p>
      </dgm:t>
    </dgm:pt>
    <dgm:pt modelId="{666C0C49-3E56-40F1-B512-4F406F0FF66F}" type="sibTrans" cxnId="{9ADAC54A-0D8E-4633-8EFD-96824C08DF1B}">
      <dgm:prSet/>
      <dgm:spPr/>
      <dgm:t>
        <a:bodyPr/>
        <a:lstStyle/>
        <a:p>
          <a:endParaRPr lang="es-CO" b="0"/>
        </a:p>
      </dgm:t>
    </dgm:pt>
    <dgm:pt modelId="{6B7C7411-4471-4E81-9C4B-C43F10E61D61}">
      <dgm:prSet phldrT="[Texto]" custT="1"/>
      <dgm:spPr/>
      <dgm:t>
        <a:bodyPr/>
        <a:lstStyle/>
        <a:p>
          <a:r>
            <a:rPr lang="es-CO" sz="800" b="0" dirty="0">
              <a:solidFill>
                <a:srgbClr val="002060"/>
              </a:solidFill>
              <a:latin typeface="Agency FB" pitchFamily="34" charset="0"/>
              <a:cs typeface="Arial" pitchFamily="34" charset="0"/>
            </a:rPr>
            <a:t>Precontractual estudios y diseños adecuaciones</a:t>
          </a:r>
        </a:p>
        <a:p>
          <a:r>
            <a:rPr lang="es-CO" sz="800" b="0" dirty="0">
              <a:solidFill>
                <a:srgbClr val="002060"/>
              </a:solidFill>
              <a:latin typeface="Agency FB" pitchFamily="34" charset="0"/>
              <a:cs typeface="Arial" pitchFamily="34" charset="0"/>
            </a:rPr>
            <a:t>ABRIL/2020</a:t>
          </a:r>
        </a:p>
      </dgm:t>
    </dgm:pt>
    <dgm:pt modelId="{DC617FD4-0320-44FD-96C8-8AB85DE37AA2}" type="sibTrans" cxnId="{AEAFA41C-6195-44CF-BA08-3E9E52303A31}">
      <dgm:prSet/>
      <dgm:spPr/>
      <dgm:t>
        <a:bodyPr/>
        <a:lstStyle/>
        <a:p>
          <a:endParaRPr lang="es-CO" sz="800" b="0"/>
        </a:p>
      </dgm:t>
    </dgm:pt>
    <dgm:pt modelId="{C4FB5383-0806-4939-9F81-091D5BEEC1F1}" type="parTrans" cxnId="{AEAFA41C-6195-44CF-BA08-3E9E52303A31}">
      <dgm:prSet/>
      <dgm:spPr/>
      <dgm:t>
        <a:bodyPr/>
        <a:lstStyle/>
        <a:p>
          <a:endParaRPr lang="es-CO" sz="800" b="0"/>
        </a:p>
      </dgm:t>
    </dgm:pt>
    <dgm:pt modelId="{A6E1C149-41AE-4809-AF03-6FE36ACAE4A6}">
      <dgm:prSet/>
      <dgm:spPr>
        <a:solidFill>
          <a:srgbClr val="FFC000"/>
        </a:solidFill>
      </dgm:spPr>
      <dgm:t>
        <a:bodyPr/>
        <a:lstStyle/>
        <a:p>
          <a:r>
            <a:rPr lang="es-ES" b="0" dirty="0">
              <a:solidFill>
                <a:srgbClr val="002060"/>
              </a:solidFill>
              <a:latin typeface="Agency FB" pitchFamily="34" charset="0"/>
              <a:cs typeface="Arial" pitchFamily="34" charset="0"/>
            </a:rPr>
            <a:t>FECHA OBJETIVO</a:t>
          </a:r>
        </a:p>
        <a:p>
          <a:r>
            <a:rPr lang="es-ES" b="0" dirty="0">
              <a:solidFill>
                <a:srgbClr val="002060"/>
              </a:solidFill>
              <a:latin typeface="Agency FB" pitchFamily="34" charset="0"/>
              <a:cs typeface="Arial" pitchFamily="34" charset="0"/>
            </a:rPr>
            <a:t>JULIO /2023</a:t>
          </a:r>
          <a:endParaRPr lang="es-CO" b="0" dirty="0">
            <a:solidFill>
              <a:srgbClr val="002060"/>
            </a:solidFill>
            <a:latin typeface="Agency FB" pitchFamily="34" charset="0"/>
            <a:cs typeface="Arial" pitchFamily="34" charset="0"/>
          </a:endParaRPr>
        </a:p>
      </dgm:t>
    </dgm:pt>
    <dgm:pt modelId="{81B79A07-8517-4334-9B75-A94CCD721FF0}" type="parTrans" cxnId="{58C992E1-96BC-4A36-8D3D-CDC02C10E219}">
      <dgm:prSet/>
      <dgm:spPr/>
      <dgm:t>
        <a:bodyPr/>
        <a:lstStyle/>
        <a:p>
          <a:endParaRPr lang="es-CO" b="0"/>
        </a:p>
      </dgm:t>
    </dgm:pt>
    <dgm:pt modelId="{1F437281-3602-4DDF-8B6D-F59D21994212}" type="sibTrans" cxnId="{58C992E1-96BC-4A36-8D3D-CDC02C10E219}">
      <dgm:prSet/>
      <dgm:spPr/>
      <dgm:t>
        <a:bodyPr/>
        <a:lstStyle/>
        <a:p>
          <a:endParaRPr lang="es-CO" b="0"/>
        </a:p>
      </dgm:t>
    </dgm:pt>
    <dgm:pt modelId="{E2457EC6-1422-4185-93BD-4A74E618A954}">
      <dgm:prSet custT="1"/>
      <dgm:spPr/>
      <dgm:t>
        <a:bodyPr/>
        <a:lstStyle/>
        <a:p>
          <a:r>
            <a:rPr lang="es-CO" sz="800" b="0" dirty="0">
              <a:solidFill>
                <a:srgbClr val="002060"/>
              </a:solidFill>
              <a:latin typeface="Agency FB" pitchFamily="34" charset="0"/>
              <a:cs typeface="Arial" pitchFamily="34" charset="0"/>
            </a:rPr>
            <a:t>Diseños completos adecuaciones DICIEMBRE 2021</a:t>
          </a:r>
        </a:p>
      </dgm:t>
    </dgm:pt>
    <dgm:pt modelId="{EBEFFC3E-7738-4DAD-A8B1-BE4768608BEF}" type="parTrans" cxnId="{6A2E0563-1712-4F2D-B3F3-FC3072D52DE4}">
      <dgm:prSet/>
      <dgm:spPr/>
      <dgm:t>
        <a:bodyPr/>
        <a:lstStyle/>
        <a:p>
          <a:endParaRPr lang="es-CO" b="0"/>
        </a:p>
      </dgm:t>
    </dgm:pt>
    <dgm:pt modelId="{B4BA00D2-E698-4CA7-AFE7-E1FD8C542A29}" type="sibTrans" cxnId="{6A2E0563-1712-4F2D-B3F3-FC3072D52DE4}">
      <dgm:prSet/>
      <dgm:spPr/>
      <dgm:t>
        <a:bodyPr/>
        <a:lstStyle/>
        <a:p>
          <a:endParaRPr lang="es-CO" b="0"/>
        </a:p>
      </dgm:t>
    </dgm:pt>
    <dgm:pt modelId="{2A439030-6F50-46EB-B328-2091C3E063DC}">
      <dgm:prSet custT="1"/>
      <dgm:spPr/>
      <dgm:t>
        <a:bodyPr/>
        <a:lstStyle/>
        <a:p>
          <a:r>
            <a:rPr lang="es-ES" sz="800" b="0" dirty="0">
              <a:solidFill>
                <a:srgbClr val="002060"/>
              </a:solidFill>
              <a:latin typeface="Agency FB" pitchFamily="34" charset="0"/>
              <a:cs typeface="Arial" pitchFamily="34" charset="0"/>
            </a:rPr>
            <a:t>Entrega adecuaciones</a:t>
          </a:r>
        </a:p>
        <a:p>
          <a:r>
            <a:rPr lang="es-ES" sz="800" b="0" dirty="0">
              <a:solidFill>
                <a:srgbClr val="002060"/>
              </a:solidFill>
              <a:latin typeface="Agency FB" pitchFamily="34" charset="0"/>
              <a:cs typeface="Arial" pitchFamily="34" charset="0"/>
            </a:rPr>
            <a:t>JUNIO /2023</a:t>
          </a:r>
          <a:endParaRPr lang="es-CO" sz="800" b="0" dirty="0">
            <a:solidFill>
              <a:srgbClr val="002060"/>
            </a:solidFill>
            <a:latin typeface="Agency FB" pitchFamily="34" charset="0"/>
            <a:cs typeface="Arial" pitchFamily="34" charset="0"/>
          </a:endParaRPr>
        </a:p>
      </dgm:t>
    </dgm:pt>
    <dgm:pt modelId="{3C8A5F6C-C080-4513-AB87-5DA4379A6340}" type="parTrans" cxnId="{6ACA208C-8399-4ED6-BCC9-B9F249D2C79E}">
      <dgm:prSet/>
      <dgm:spPr/>
      <dgm:t>
        <a:bodyPr/>
        <a:lstStyle/>
        <a:p>
          <a:endParaRPr lang="es-CO" b="0"/>
        </a:p>
      </dgm:t>
    </dgm:pt>
    <dgm:pt modelId="{E7CACF28-6611-43B8-904E-49BA0639ECEA}" type="sibTrans" cxnId="{6ACA208C-8399-4ED6-BCC9-B9F249D2C79E}">
      <dgm:prSet/>
      <dgm:spPr/>
      <dgm:t>
        <a:bodyPr/>
        <a:lstStyle/>
        <a:p>
          <a:endParaRPr lang="es-CO" b="0"/>
        </a:p>
      </dgm:t>
    </dgm:pt>
    <dgm:pt modelId="{B02ACB35-40E2-460D-BF79-5EC618A261C9}">
      <dgm:prSet/>
      <dgm:spPr>
        <a:solidFill>
          <a:srgbClr val="FF0000"/>
        </a:solidFill>
      </dgm:spPr>
      <dgm:t>
        <a:bodyPr/>
        <a:lstStyle/>
        <a:p>
          <a:r>
            <a:rPr lang="es-ES" b="0" dirty="0">
              <a:solidFill>
                <a:srgbClr val="002060"/>
              </a:solidFill>
              <a:latin typeface="Agency FB" pitchFamily="34" charset="0"/>
              <a:cs typeface="Arial" pitchFamily="34" charset="0"/>
            </a:rPr>
            <a:t>ENTREGA ESCENARIOS NUEVOS</a:t>
          </a:r>
        </a:p>
        <a:p>
          <a:r>
            <a:rPr lang="es-ES" b="0" dirty="0">
              <a:solidFill>
                <a:srgbClr val="002060"/>
              </a:solidFill>
              <a:latin typeface="Agency FB" pitchFamily="34" charset="0"/>
              <a:cs typeface="Arial" pitchFamily="34" charset="0"/>
            </a:rPr>
            <a:t>OCTUBRE /2023</a:t>
          </a:r>
          <a:endParaRPr lang="es-CO" b="0" dirty="0">
            <a:solidFill>
              <a:srgbClr val="002060"/>
            </a:solidFill>
            <a:latin typeface="Agency FB" pitchFamily="34" charset="0"/>
            <a:cs typeface="Arial" pitchFamily="34" charset="0"/>
          </a:endParaRPr>
        </a:p>
      </dgm:t>
    </dgm:pt>
    <dgm:pt modelId="{B010FA6E-3055-4AE3-A98C-0586F01912C4}" type="parTrans" cxnId="{F2C2FF9B-70CF-4D82-B73D-AD80A5E32F77}">
      <dgm:prSet/>
      <dgm:spPr/>
      <dgm:t>
        <a:bodyPr/>
        <a:lstStyle/>
        <a:p>
          <a:endParaRPr lang="es-CO" b="0"/>
        </a:p>
      </dgm:t>
    </dgm:pt>
    <dgm:pt modelId="{31A14F4B-C583-429D-8C98-0B8227AAB04D}" type="sibTrans" cxnId="{F2C2FF9B-70CF-4D82-B73D-AD80A5E32F77}">
      <dgm:prSet/>
      <dgm:spPr/>
      <dgm:t>
        <a:bodyPr/>
        <a:lstStyle/>
        <a:p>
          <a:endParaRPr lang="es-CO" b="0"/>
        </a:p>
      </dgm:t>
    </dgm:pt>
    <dgm:pt modelId="{6CE69E1E-70ED-46DD-8D8F-AB4C4B2D60D8}">
      <dgm:prSet/>
      <dgm:spPr>
        <a:solidFill>
          <a:srgbClr val="92D050"/>
        </a:solidFill>
      </dgm:spPr>
      <dgm:t>
        <a:bodyPr/>
        <a:lstStyle/>
        <a:p>
          <a:r>
            <a:rPr lang="es-ES" b="0" dirty="0">
              <a:solidFill>
                <a:srgbClr val="002060"/>
              </a:solidFill>
              <a:latin typeface="Agency FB" pitchFamily="34" charset="0"/>
              <a:cs typeface="Arial" pitchFamily="34" charset="0"/>
            </a:rPr>
            <a:t>INICIO JDN 2023</a:t>
          </a:r>
        </a:p>
        <a:p>
          <a:r>
            <a:rPr lang="es-ES" b="0" dirty="0">
              <a:solidFill>
                <a:srgbClr val="002060"/>
              </a:solidFill>
              <a:latin typeface="Agency FB" pitchFamily="34" charset="0"/>
              <a:cs typeface="Arial" pitchFamily="34" charset="0"/>
            </a:rPr>
            <a:t>NOVIEMBRE /2023</a:t>
          </a:r>
          <a:endParaRPr lang="es-CO" b="0" dirty="0">
            <a:solidFill>
              <a:srgbClr val="002060"/>
            </a:solidFill>
            <a:latin typeface="Agency FB" pitchFamily="34" charset="0"/>
            <a:cs typeface="Arial" pitchFamily="34" charset="0"/>
          </a:endParaRPr>
        </a:p>
      </dgm:t>
    </dgm:pt>
    <dgm:pt modelId="{60A43A10-043F-4F99-883B-B1483FD4A1D0}" type="parTrans" cxnId="{8196E17B-A4B4-48AB-B450-7CDEB418B814}">
      <dgm:prSet/>
      <dgm:spPr/>
      <dgm:t>
        <a:bodyPr/>
        <a:lstStyle/>
        <a:p>
          <a:endParaRPr lang="es-CO" b="0"/>
        </a:p>
      </dgm:t>
    </dgm:pt>
    <dgm:pt modelId="{73E41317-3B5B-451C-A965-34BE58449A68}" type="sibTrans" cxnId="{8196E17B-A4B4-48AB-B450-7CDEB418B814}">
      <dgm:prSet/>
      <dgm:spPr/>
      <dgm:t>
        <a:bodyPr/>
        <a:lstStyle/>
        <a:p>
          <a:endParaRPr lang="es-CO" b="0"/>
        </a:p>
      </dgm:t>
    </dgm:pt>
    <dgm:pt modelId="{D009AD74-0A21-4460-88C0-F14FC752CE9E}" type="pres">
      <dgm:prSet presAssocID="{04D8BC36-4104-46DC-A5DF-83907119A795}" presName="Name0" presStyleCnt="0">
        <dgm:presLayoutVars>
          <dgm:dir/>
          <dgm:animLvl val="lvl"/>
          <dgm:resizeHandles val="exact"/>
        </dgm:presLayoutVars>
      </dgm:prSet>
      <dgm:spPr/>
    </dgm:pt>
    <dgm:pt modelId="{97DABA23-5C6A-4079-BC72-AA552AD3B525}" type="pres">
      <dgm:prSet presAssocID="{6B7C7411-4471-4E81-9C4B-C43F10E61D61}" presName="parTxOnly" presStyleLbl="node1" presStyleIdx="0" presStyleCnt="10">
        <dgm:presLayoutVars>
          <dgm:chMax val="0"/>
          <dgm:chPref val="0"/>
          <dgm:bulletEnabled val="1"/>
        </dgm:presLayoutVars>
      </dgm:prSet>
      <dgm:spPr/>
    </dgm:pt>
    <dgm:pt modelId="{4AC636BA-7ECA-4378-94E6-CFDABF6FD6EF}" type="pres">
      <dgm:prSet presAssocID="{DC617FD4-0320-44FD-96C8-8AB85DE37AA2}" presName="parTxOnlySpace" presStyleCnt="0"/>
      <dgm:spPr/>
    </dgm:pt>
    <dgm:pt modelId="{F4FA0D92-BC7D-42DA-8983-93706AB32745}" type="pres">
      <dgm:prSet presAssocID="{F2581A2F-A28D-46AF-8FD3-E7D38FFBF980}" presName="parTxOnly" presStyleLbl="node1" presStyleIdx="1" presStyleCnt="10">
        <dgm:presLayoutVars>
          <dgm:chMax val="0"/>
          <dgm:chPref val="0"/>
          <dgm:bulletEnabled val="1"/>
        </dgm:presLayoutVars>
      </dgm:prSet>
      <dgm:spPr/>
    </dgm:pt>
    <dgm:pt modelId="{52DCAD1F-C240-421D-B6F8-A2621A5F6A10}" type="pres">
      <dgm:prSet presAssocID="{CF6B1A14-CBB5-49EE-9B6A-30560B12CC78}" presName="parTxOnlySpace" presStyleCnt="0"/>
      <dgm:spPr/>
    </dgm:pt>
    <dgm:pt modelId="{8D42A23A-5821-4424-914C-5C84F50B306A}" type="pres">
      <dgm:prSet presAssocID="{E2457EC6-1422-4185-93BD-4A74E618A954}" presName="parTxOnly" presStyleLbl="node1" presStyleIdx="2" presStyleCnt="10">
        <dgm:presLayoutVars>
          <dgm:chMax val="0"/>
          <dgm:chPref val="0"/>
          <dgm:bulletEnabled val="1"/>
        </dgm:presLayoutVars>
      </dgm:prSet>
      <dgm:spPr/>
    </dgm:pt>
    <dgm:pt modelId="{267E96E3-2C56-4FAF-ACCC-48C93EF8BCEE}" type="pres">
      <dgm:prSet presAssocID="{B4BA00D2-E698-4CA7-AFE7-E1FD8C542A29}" presName="parTxOnlySpace" presStyleCnt="0"/>
      <dgm:spPr/>
    </dgm:pt>
    <dgm:pt modelId="{147436FE-B69F-4E3E-89F5-06D9DB4DEEDE}" type="pres">
      <dgm:prSet presAssocID="{17EBC010-A889-4413-A5F2-959DB5ED662C}" presName="parTxOnly" presStyleLbl="node1" presStyleIdx="3" presStyleCnt="10">
        <dgm:presLayoutVars>
          <dgm:chMax val="0"/>
          <dgm:chPref val="0"/>
          <dgm:bulletEnabled val="1"/>
        </dgm:presLayoutVars>
      </dgm:prSet>
      <dgm:spPr/>
    </dgm:pt>
    <dgm:pt modelId="{A88FEB2D-9788-4AE3-AA3C-23055AA3EF98}" type="pres">
      <dgm:prSet presAssocID="{E4FFC4BD-7627-446A-B2BD-F37D391CF8DC}" presName="parTxOnlySpace" presStyleCnt="0"/>
      <dgm:spPr/>
    </dgm:pt>
    <dgm:pt modelId="{C0AB3A13-875D-4B16-BC04-A24E937C1A83}" type="pres">
      <dgm:prSet presAssocID="{33F986E0-3038-47F0-B1EF-66DA8ECD8345}" presName="parTxOnly" presStyleLbl="node1" presStyleIdx="4" presStyleCnt="10">
        <dgm:presLayoutVars>
          <dgm:chMax val="0"/>
          <dgm:chPref val="0"/>
          <dgm:bulletEnabled val="1"/>
        </dgm:presLayoutVars>
      </dgm:prSet>
      <dgm:spPr/>
    </dgm:pt>
    <dgm:pt modelId="{39A32C3E-9B74-4CA8-A41C-B6F0EFDF3BD4}" type="pres">
      <dgm:prSet presAssocID="{6D30B41F-9AE1-4DFB-92BA-689D1DB383B8}" presName="parTxOnlySpace" presStyleCnt="0"/>
      <dgm:spPr/>
    </dgm:pt>
    <dgm:pt modelId="{8C79AD89-49C1-4BCD-BAC6-CCCCAEF809C1}" type="pres">
      <dgm:prSet presAssocID="{7017B81F-D7EB-41DB-BB97-2F3085C5ED42}" presName="parTxOnly" presStyleLbl="node1" presStyleIdx="5" presStyleCnt="10">
        <dgm:presLayoutVars>
          <dgm:chMax val="0"/>
          <dgm:chPref val="0"/>
          <dgm:bulletEnabled val="1"/>
        </dgm:presLayoutVars>
      </dgm:prSet>
      <dgm:spPr/>
    </dgm:pt>
    <dgm:pt modelId="{B1EC7A0B-80AC-428D-A480-BC22E885419E}" type="pres">
      <dgm:prSet presAssocID="{666C0C49-3E56-40F1-B512-4F406F0FF66F}" presName="parTxOnlySpace" presStyleCnt="0"/>
      <dgm:spPr/>
    </dgm:pt>
    <dgm:pt modelId="{E1C41831-65AE-4108-9A6A-F4E66CBF0855}" type="pres">
      <dgm:prSet presAssocID="{2A439030-6F50-46EB-B328-2091C3E063DC}" presName="parTxOnly" presStyleLbl="node1" presStyleIdx="6" presStyleCnt="10">
        <dgm:presLayoutVars>
          <dgm:chMax val="0"/>
          <dgm:chPref val="0"/>
          <dgm:bulletEnabled val="1"/>
        </dgm:presLayoutVars>
      </dgm:prSet>
      <dgm:spPr/>
    </dgm:pt>
    <dgm:pt modelId="{5456145D-EFBF-4E11-B1C1-3D03BD7CA679}" type="pres">
      <dgm:prSet presAssocID="{E7CACF28-6611-43B8-904E-49BA0639ECEA}" presName="parTxOnlySpace" presStyleCnt="0"/>
      <dgm:spPr/>
    </dgm:pt>
    <dgm:pt modelId="{9F1CB7B2-6ADD-4A3D-952A-EB3AD6424DFD}" type="pres">
      <dgm:prSet presAssocID="{A6E1C149-41AE-4809-AF03-6FE36ACAE4A6}" presName="parTxOnly" presStyleLbl="node1" presStyleIdx="7" presStyleCnt="10" custScaleY="178566">
        <dgm:presLayoutVars>
          <dgm:chMax val="0"/>
          <dgm:chPref val="0"/>
          <dgm:bulletEnabled val="1"/>
        </dgm:presLayoutVars>
      </dgm:prSet>
      <dgm:spPr/>
    </dgm:pt>
    <dgm:pt modelId="{A59A59A2-E681-4EF1-84D2-F840765113AE}" type="pres">
      <dgm:prSet presAssocID="{1F437281-3602-4DDF-8B6D-F59D21994212}" presName="parTxOnlySpace" presStyleCnt="0"/>
      <dgm:spPr/>
    </dgm:pt>
    <dgm:pt modelId="{7D1D8C68-F59E-404F-AB18-E6551A8B3DBB}" type="pres">
      <dgm:prSet presAssocID="{B02ACB35-40E2-460D-BF79-5EC618A261C9}" presName="parTxOnly" presStyleLbl="node1" presStyleIdx="8" presStyleCnt="10">
        <dgm:presLayoutVars>
          <dgm:chMax val="0"/>
          <dgm:chPref val="0"/>
          <dgm:bulletEnabled val="1"/>
        </dgm:presLayoutVars>
      </dgm:prSet>
      <dgm:spPr/>
    </dgm:pt>
    <dgm:pt modelId="{21BC51F2-0DD3-4A2A-9B51-5698B9239DA7}" type="pres">
      <dgm:prSet presAssocID="{31A14F4B-C583-429D-8C98-0B8227AAB04D}" presName="parTxOnlySpace" presStyleCnt="0"/>
      <dgm:spPr/>
    </dgm:pt>
    <dgm:pt modelId="{43AD0CAE-4734-4A08-89EC-B1CC431D0846}" type="pres">
      <dgm:prSet presAssocID="{6CE69E1E-70ED-46DD-8D8F-AB4C4B2D60D8}" presName="parTxOnly" presStyleLbl="node1" presStyleIdx="9" presStyleCnt="10">
        <dgm:presLayoutVars>
          <dgm:chMax val="0"/>
          <dgm:chPref val="0"/>
          <dgm:bulletEnabled val="1"/>
        </dgm:presLayoutVars>
      </dgm:prSet>
      <dgm:spPr/>
    </dgm:pt>
  </dgm:ptLst>
  <dgm:cxnLst>
    <dgm:cxn modelId="{237BB514-0CDA-451A-9349-A3FDB437A6D3}" type="presOf" srcId="{17EBC010-A889-4413-A5F2-959DB5ED662C}" destId="{147436FE-B69F-4E3E-89F5-06D9DB4DEEDE}" srcOrd="0" destOrd="0" presId="urn:microsoft.com/office/officeart/2005/8/layout/chevron1"/>
    <dgm:cxn modelId="{1CBA8719-0BD8-4D8C-9405-2F57AF5F4EAF}" type="presOf" srcId="{B02ACB35-40E2-460D-BF79-5EC618A261C9}" destId="{7D1D8C68-F59E-404F-AB18-E6551A8B3DBB}" srcOrd="0" destOrd="0" presId="urn:microsoft.com/office/officeart/2005/8/layout/chevron1"/>
    <dgm:cxn modelId="{AEAFA41C-6195-44CF-BA08-3E9E52303A31}" srcId="{04D8BC36-4104-46DC-A5DF-83907119A795}" destId="{6B7C7411-4471-4E81-9C4B-C43F10E61D61}" srcOrd="0" destOrd="0" parTransId="{C4FB5383-0806-4939-9F81-091D5BEEC1F1}" sibTransId="{DC617FD4-0320-44FD-96C8-8AB85DE37AA2}"/>
    <dgm:cxn modelId="{C4EC6B2C-A950-414C-946E-D65C7FDA865F}" type="presOf" srcId="{2A439030-6F50-46EB-B328-2091C3E063DC}" destId="{E1C41831-65AE-4108-9A6A-F4E66CBF0855}" srcOrd="0" destOrd="0" presId="urn:microsoft.com/office/officeart/2005/8/layout/chevron1"/>
    <dgm:cxn modelId="{9C4A8C35-A398-48C0-9C1A-0BAE46976153}" type="presOf" srcId="{F2581A2F-A28D-46AF-8FD3-E7D38FFBF980}" destId="{F4FA0D92-BC7D-42DA-8983-93706AB32745}" srcOrd="0" destOrd="0" presId="urn:microsoft.com/office/officeart/2005/8/layout/chevron1"/>
    <dgm:cxn modelId="{DB80543A-175F-47BA-9F37-C45E175BEF7D}" type="presOf" srcId="{7017B81F-D7EB-41DB-BB97-2F3085C5ED42}" destId="{8C79AD89-49C1-4BCD-BAC6-CCCCAEF809C1}" srcOrd="0" destOrd="0" presId="urn:microsoft.com/office/officeart/2005/8/layout/chevron1"/>
    <dgm:cxn modelId="{9C00225C-A22B-43A6-BEFA-CF1C7B26CBF4}" type="presOf" srcId="{33F986E0-3038-47F0-B1EF-66DA8ECD8345}" destId="{C0AB3A13-875D-4B16-BC04-A24E937C1A83}" srcOrd="0" destOrd="0" presId="urn:microsoft.com/office/officeart/2005/8/layout/chevron1"/>
    <dgm:cxn modelId="{6A2E0563-1712-4F2D-B3F3-FC3072D52DE4}" srcId="{04D8BC36-4104-46DC-A5DF-83907119A795}" destId="{E2457EC6-1422-4185-93BD-4A74E618A954}" srcOrd="2" destOrd="0" parTransId="{EBEFFC3E-7738-4DAD-A8B1-BE4768608BEF}" sibTransId="{B4BA00D2-E698-4CA7-AFE7-E1FD8C542A29}"/>
    <dgm:cxn modelId="{A4011F66-61F9-4A39-8AA7-CD9BBC97F174}" type="presOf" srcId="{A6E1C149-41AE-4809-AF03-6FE36ACAE4A6}" destId="{9F1CB7B2-6ADD-4A3D-952A-EB3AD6424DFD}" srcOrd="0" destOrd="0" presId="urn:microsoft.com/office/officeart/2005/8/layout/chevron1"/>
    <dgm:cxn modelId="{EBAB5E49-0B48-4F1A-BD3D-14D89CBE470F}" srcId="{04D8BC36-4104-46DC-A5DF-83907119A795}" destId="{33F986E0-3038-47F0-B1EF-66DA8ECD8345}" srcOrd="4" destOrd="0" parTransId="{EF0F686E-0F45-47D5-8035-7FA7353D2986}" sibTransId="{6D30B41F-9AE1-4DFB-92BA-689D1DB383B8}"/>
    <dgm:cxn modelId="{9ADAC54A-0D8E-4633-8EFD-96824C08DF1B}" srcId="{04D8BC36-4104-46DC-A5DF-83907119A795}" destId="{7017B81F-D7EB-41DB-BB97-2F3085C5ED42}" srcOrd="5" destOrd="0" parTransId="{D2101F31-71A7-4DB5-B22A-17F7C920F923}" sibTransId="{666C0C49-3E56-40F1-B512-4F406F0FF66F}"/>
    <dgm:cxn modelId="{01687B56-FD43-4374-9FB3-7F45A0D40D73}" srcId="{04D8BC36-4104-46DC-A5DF-83907119A795}" destId="{17EBC010-A889-4413-A5F2-959DB5ED662C}" srcOrd="3" destOrd="0" parTransId="{9AD35997-8A32-4375-BBBB-2393B7C9381D}" sibTransId="{E4FFC4BD-7627-446A-B2BD-F37D391CF8DC}"/>
    <dgm:cxn modelId="{8196E17B-A4B4-48AB-B450-7CDEB418B814}" srcId="{04D8BC36-4104-46DC-A5DF-83907119A795}" destId="{6CE69E1E-70ED-46DD-8D8F-AB4C4B2D60D8}" srcOrd="9" destOrd="0" parTransId="{60A43A10-043F-4F99-883B-B1483FD4A1D0}" sibTransId="{73E41317-3B5B-451C-A965-34BE58449A68}"/>
    <dgm:cxn modelId="{98881883-1505-4C7D-BB93-C6C31EE1EECE}" type="presOf" srcId="{04D8BC36-4104-46DC-A5DF-83907119A795}" destId="{D009AD74-0A21-4460-88C0-F14FC752CE9E}" srcOrd="0" destOrd="0" presId="urn:microsoft.com/office/officeart/2005/8/layout/chevron1"/>
    <dgm:cxn modelId="{6ACA208C-8399-4ED6-BCC9-B9F249D2C79E}" srcId="{04D8BC36-4104-46DC-A5DF-83907119A795}" destId="{2A439030-6F50-46EB-B328-2091C3E063DC}" srcOrd="6" destOrd="0" parTransId="{3C8A5F6C-C080-4513-AB87-5DA4379A6340}" sibTransId="{E7CACF28-6611-43B8-904E-49BA0639ECEA}"/>
    <dgm:cxn modelId="{F2C2FF9B-70CF-4D82-B73D-AD80A5E32F77}" srcId="{04D8BC36-4104-46DC-A5DF-83907119A795}" destId="{B02ACB35-40E2-460D-BF79-5EC618A261C9}" srcOrd="8" destOrd="0" parTransId="{B010FA6E-3055-4AE3-A98C-0586F01912C4}" sibTransId="{31A14F4B-C583-429D-8C98-0B8227AAB04D}"/>
    <dgm:cxn modelId="{54C35A9E-C677-41ED-B13F-A0F41E4938F3}" type="presOf" srcId="{E2457EC6-1422-4185-93BD-4A74E618A954}" destId="{8D42A23A-5821-4424-914C-5C84F50B306A}" srcOrd="0" destOrd="0" presId="urn:microsoft.com/office/officeart/2005/8/layout/chevron1"/>
    <dgm:cxn modelId="{FDC5DDA8-8913-451F-B377-BB9DF0839A94}" type="presOf" srcId="{6B7C7411-4471-4E81-9C4B-C43F10E61D61}" destId="{97DABA23-5C6A-4079-BC72-AA552AD3B525}" srcOrd="0" destOrd="0" presId="urn:microsoft.com/office/officeart/2005/8/layout/chevron1"/>
    <dgm:cxn modelId="{39575FB1-8134-4632-8140-F7FBAD3C091A}" type="presOf" srcId="{6CE69E1E-70ED-46DD-8D8F-AB4C4B2D60D8}" destId="{43AD0CAE-4734-4A08-89EC-B1CC431D0846}" srcOrd="0" destOrd="0" presId="urn:microsoft.com/office/officeart/2005/8/layout/chevron1"/>
    <dgm:cxn modelId="{4AC2C4BA-F29C-47C2-BDA9-BC61328E84BB}" srcId="{04D8BC36-4104-46DC-A5DF-83907119A795}" destId="{F2581A2F-A28D-46AF-8FD3-E7D38FFBF980}" srcOrd="1" destOrd="0" parTransId="{B17A3394-1234-45C2-9D89-29F48773CAD1}" sibTransId="{CF6B1A14-CBB5-49EE-9B6A-30560B12CC78}"/>
    <dgm:cxn modelId="{58C992E1-96BC-4A36-8D3D-CDC02C10E219}" srcId="{04D8BC36-4104-46DC-A5DF-83907119A795}" destId="{A6E1C149-41AE-4809-AF03-6FE36ACAE4A6}" srcOrd="7" destOrd="0" parTransId="{81B79A07-8517-4334-9B75-A94CCD721FF0}" sibTransId="{1F437281-3602-4DDF-8B6D-F59D21994212}"/>
    <dgm:cxn modelId="{881098EE-A503-4EBA-B17A-3189A4034FFE}" type="presParOf" srcId="{D009AD74-0A21-4460-88C0-F14FC752CE9E}" destId="{97DABA23-5C6A-4079-BC72-AA552AD3B525}" srcOrd="0" destOrd="0" presId="urn:microsoft.com/office/officeart/2005/8/layout/chevron1"/>
    <dgm:cxn modelId="{FB29EF2C-D8EB-4D01-8780-D5C3ECBC1CB1}" type="presParOf" srcId="{D009AD74-0A21-4460-88C0-F14FC752CE9E}" destId="{4AC636BA-7ECA-4378-94E6-CFDABF6FD6EF}" srcOrd="1" destOrd="0" presId="urn:microsoft.com/office/officeart/2005/8/layout/chevron1"/>
    <dgm:cxn modelId="{1D6C35F3-4545-4FB7-BF14-57B293E3BF06}" type="presParOf" srcId="{D009AD74-0A21-4460-88C0-F14FC752CE9E}" destId="{F4FA0D92-BC7D-42DA-8983-93706AB32745}" srcOrd="2" destOrd="0" presId="urn:microsoft.com/office/officeart/2005/8/layout/chevron1"/>
    <dgm:cxn modelId="{1AD5E569-574D-424D-8418-0567D7A033BB}" type="presParOf" srcId="{D009AD74-0A21-4460-88C0-F14FC752CE9E}" destId="{52DCAD1F-C240-421D-B6F8-A2621A5F6A10}" srcOrd="3" destOrd="0" presId="urn:microsoft.com/office/officeart/2005/8/layout/chevron1"/>
    <dgm:cxn modelId="{1C66BDC0-BC3B-4D97-A329-096EE32B9134}" type="presParOf" srcId="{D009AD74-0A21-4460-88C0-F14FC752CE9E}" destId="{8D42A23A-5821-4424-914C-5C84F50B306A}" srcOrd="4" destOrd="0" presId="urn:microsoft.com/office/officeart/2005/8/layout/chevron1"/>
    <dgm:cxn modelId="{65C9C619-66F4-4C85-80AC-C1F9897FA9F9}" type="presParOf" srcId="{D009AD74-0A21-4460-88C0-F14FC752CE9E}" destId="{267E96E3-2C56-4FAF-ACCC-48C93EF8BCEE}" srcOrd="5" destOrd="0" presId="urn:microsoft.com/office/officeart/2005/8/layout/chevron1"/>
    <dgm:cxn modelId="{10BC1FC6-9B6C-4E5E-8F70-62CC6543A95F}" type="presParOf" srcId="{D009AD74-0A21-4460-88C0-F14FC752CE9E}" destId="{147436FE-B69F-4E3E-89F5-06D9DB4DEEDE}" srcOrd="6" destOrd="0" presId="urn:microsoft.com/office/officeart/2005/8/layout/chevron1"/>
    <dgm:cxn modelId="{5450688F-82F9-4B15-B066-73CCA1AEAE3B}" type="presParOf" srcId="{D009AD74-0A21-4460-88C0-F14FC752CE9E}" destId="{A88FEB2D-9788-4AE3-AA3C-23055AA3EF98}" srcOrd="7" destOrd="0" presId="urn:microsoft.com/office/officeart/2005/8/layout/chevron1"/>
    <dgm:cxn modelId="{9AEC3859-DDC7-49EE-833D-BE7E3C3475EC}" type="presParOf" srcId="{D009AD74-0A21-4460-88C0-F14FC752CE9E}" destId="{C0AB3A13-875D-4B16-BC04-A24E937C1A83}" srcOrd="8" destOrd="0" presId="urn:microsoft.com/office/officeart/2005/8/layout/chevron1"/>
    <dgm:cxn modelId="{981160A7-5573-4F5C-BFBA-62C98FAB55E9}" type="presParOf" srcId="{D009AD74-0A21-4460-88C0-F14FC752CE9E}" destId="{39A32C3E-9B74-4CA8-A41C-B6F0EFDF3BD4}" srcOrd="9" destOrd="0" presId="urn:microsoft.com/office/officeart/2005/8/layout/chevron1"/>
    <dgm:cxn modelId="{95CE850C-D5A2-496D-BA2F-2393CB55C3D3}" type="presParOf" srcId="{D009AD74-0A21-4460-88C0-F14FC752CE9E}" destId="{8C79AD89-49C1-4BCD-BAC6-CCCCAEF809C1}" srcOrd="10" destOrd="0" presId="urn:microsoft.com/office/officeart/2005/8/layout/chevron1"/>
    <dgm:cxn modelId="{277AEA4F-E9B7-4199-84C6-6F22902566A3}" type="presParOf" srcId="{D009AD74-0A21-4460-88C0-F14FC752CE9E}" destId="{B1EC7A0B-80AC-428D-A480-BC22E885419E}" srcOrd="11" destOrd="0" presId="urn:microsoft.com/office/officeart/2005/8/layout/chevron1"/>
    <dgm:cxn modelId="{D6E16908-5572-4DBF-8ED0-7189158AE7DC}" type="presParOf" srcId="{D009AD74-0A21-4460-88C0-F14FC752CE9E}" destId="{E1C41831-65AE-4108-9A6A-F4E66CBF0855}" srcOrd="12" destOrd="0" presId="urn:microsoft.com/office/officeart/2005/8/layout/chevron1"/>
    <dgm:cxn modelId="{8BADAF25-B933-4766-8547-9209C336398F}" type="presParOf" srcId="{D009AD74-0A21-4460-88C0-F14FC752CE9E}" destId="{5456145D-EFBF-4E11-B1C1-3D03BD7CA679}" srcOrd="13" destOrd="0" presId="urn:microsoft.com/office/officeart/2005/8/layout/chevron1"/>
    <dgm:cxn modelId="{FC056B54-D352-4A57-94AC-A0F3FDF657E3}" type="presParOf" srcId="{D009AD74-0A21-4460-88C0-F14FC752CE9E}" destId="{9F1CB7B2-6ADD-4A3D-952A-EB3AD6424DFD}" srcOrd="14" destOrd="0" presId="urn:microsoft.com/office/officeart/2005/8/layout/chevron1"/>
    <dgm:cxn modelId="{5B056F39-7FCE-48B6-81CB-54D472F90D13}" type="presParOf" srcId="{D009AD74-0A21-4460-88C0-F14FC752CE9E}" destId="{A59A59A2-E681-4EF1-84D2-F840765113AE}" srcOrd="15" destOrd="0" presId="urn:microsoft.com/office/officeart/2005/8/layout/chevron1"/>
    <dgm:cxn modelId="{C30E058D-5C9D-42BA-A576-9F0EC48A8975}" type="presParOf" srcId="{D009AD74-0A21-4460-88C0-F14FC752CE9E}" destId="{7D1D8C68-F59E-404F-AB18-E6551A8B3DBB}" srcOrd="16" destOrd="0" presId="urn:microsoft.com/office/officeart/2005/8/layout/chevron1"/>
    <dgm:cxn modelId="{A6032B6E-0C82-4EFE-850C-555B2CECC969}" type="presParOf" srcId="{D009AD74-0A21-4460-88C0-F14FC752CE9E}" destId="{21BC51F2-0DD3-4A2A-9B51-5698B9239DA7}" srcOrd="17" destOrd="0" presId="urn:microsoft.com/office/officeart/2005/8/layout/chevron1"/>
    <dgm:cxn modelId="{9B51A680-9BCC-447F-ACD0-430B3650C193}" type="presParOf" srcId="{D009AD74-0A21-4460-88C0-F14FC752CE9E}" destId="{43AD0CAE-4734-4A08-89EC-B1CC431D0846}" srcOrd="18" destOrd="0" presId="urn:microsoft.com/office/officeart/2005/8/layout/chevron1"/>
  </dgm:cxnLst>
  <dgm:bg>
    <a:effect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D8BC36-4104-46DC-A5DF-83907119A795}" type="doc">
      <dgm:prSet loTypeId="urn:microsoft.com/office/officeart/2005/8/layout/chevron1" loCatId="process" qsTypeId="urn:microsoft.com/office/officeart/2005/8/quickstyle/3d4" qsCatId="3D" csTypeId="urn:microsoft.com/office/officeart/2005/8/colors/accent1_2" csCatId="accent1" phldr="1"/>
      <dgm:spPr/>
    </dgm:pt>
    <dgm:pt modelId="{F2581A2F-A28D-46AF-8FD3-E7D38FFBF980}">
      <dgm:prSet custT="1"/>
      <dgm:spPr/>
      <dgm:t>
        <a:bodyPr/>
        <a:lstStyle/>
        <a:p>
          <a:r>
            <a:rPr lang="es-CO" sz="800" b="0" dirty="0">
              <a:solidFill>
                <a:srgbClr val="002060"/>
              </a:solidFill>
              <a:latin typeface="Agency FB" pitchFamily="34" charset="0"/>
              <a:cs typeface="Arial" pitchFamily="34" charset="0"/>
            </a:rPr>
            <a:t>Inicio estudios y diseños adecuaciones</a:t>
          </a:r>
        </a:p>
        <a:p>
          <a:r>
            <a:rPr lang="es-CO" sz="800" b="0" dirty="0">
              <a:solidFill>
                <a:srgbClr val="002060"/>
              </a:solidFill>
              <a:latin typeface="Agency FB" pitchFamily="34" charset="0"/>
              <a:cs typeface="Arial" pitchFamily="34" charset="0"/>
            </a:rPr>
            <a:t>JULIO/2020</a:t>
          </a:r>
        </a:p>
      </dgm:t>
    </dgm:pt>
    <dgm:pt modelId="{B17A3394-1234-45C2-9D89-29F48773CAD1}" type="parTrans" cxnId="{4AC2C4BA-F29C-47C2-BDA9-BC61328E84BB}">
      <dgm:prSet/>
      <dgm:spPr/>
      <dgm:t>
        <a:bodyPr/>
        <a:lstStyle/>
        <a:p>
          <a:endParaRPr lang="es-CO" sz="800" b="0"/>
        </a:p>
      </dgm:t>
    </dgm:pt>
    <dgm:pt modelId="{CF6B1A14-CBB5-49EE-9B6A-30560B12CC78}" type="sibTrans" cxnId="{4AC2C4BA-F29C-47C2-BDA9-BC61328E84BB}">
      <dgm:prSet/>
      <dgm:spPr/>
      <dgm:t>
        <a:bodyPr/>
        <a:lstStyle/>
        <a:p>
          <a:endParaRPr lang="es-CO" sz="800" b="0"/>
        </a:p>
      </dgm:t>
    </dgm:pt>
    <dgm:pt modelId="{17EBC010-A889-4413-A5F2-959DB5ED662C}">
      <dgm:prSet custT="1"/>
      <dgm:spPr/>
      <dgm:t>
        <a:bodyPr/>
        <a:lstStyle/>
        <a:p>
          <a:r>
            <a:rPr lang="es-CO" sz="800" b="0" dirty="0">
              <a:solidFill>
                <a:srgbClr val="002060"/>
              </a:solidFill>
              <a:latin typeface="Agency FB" pitchFamily="34" charset="0"/>
              <a:cs typeface="Arial" pitchFamily="34" charset="0"/>
            </a:rPr>
            <a:t>Obtención licencias</a:t>
          </a:r>
        </a:p>
        <a:p>
          <a:r>
            <a:rPr lang="es-CO" sz="800" b="0" dirty="0">
              <a:solidFill>
                <a:srgbClr val="002060"/>
              </a:solidFill>
              <a:latin typeface="Agency FB" pitchFamily="34" charset="0"/>
              <a:cs typeface="Arial" pitchFamily="34" charset="0"/>
            </a:rPr>
            <a:t>MARZO /2022</a:t>
          </a:r>
        </a:p>
      </dgm:t>
    </dgm:pt>
    <dgm:pt modelId="{9AD35997-8A32-4375-BBBB-2393B7C9381D}" type="parTrans" cxnId="{01687B56-FD43-4374-9FB3-7F45A0D40D73}">
      <dgm:prSet/>
      <dgm:spPr/>
      <dgm:t>
        <a:bodyPr/>
        <a:lstStyle/>
        <a:p>
          <a:endParaRPr lang="es-CO" sz="800" b="0"/>
        </a:p>
      </dgm:t>
    </dgm:pt>
    <dgm:pt modelId="{E4FFC4BD-7627-446A-B2BD-F37D391CF8DC}" type="sibTrans" cxnId="{01687B56-FD43-4374-9FB3-7F45A0D40D73}">
      <dgm:prSet/>
      <dgm:spPr/>
      <dgm:t>
        <a:bodyPr/>
        <a:lstStyle/>
        <a:p>
          <a:endParaRPr lang="es-CO" sz="800" b="0"/>
        </a:p>
      </dgm:t>
    </dgm:pt>
    <dgm:pt modelId="{33F986E0-3038-47F0-B1EF-66DA8ECD8345}">
      <dgm:prSet custT="1"/>
      <dgm:spPr/>
      <dgm:t>
        <a:bodyPr/>
        <a:lstStyle/>
        <a:p>
          <a:r>
            <a:rPr lang="es-CO" sz="700" b="0" dirty="0">
              <a:solidFill>
                <a:srgbClr val="002060"/>
              </a:solidFill>
              <a:latin typeface="Agency FB" pitchFamily="34" charset="0"/>
              <a:cs typeface="Arial" pitchFamily="34" charset="0"/>
            </a:rPr>
            <a:t>Suscripción convenios interadministrativos para la ejecución  de las obras requeridas para los JJNN</a:t>
          </a:r>
        </a:p>
        <a:p>
          <a:r>
            <a:rPr lang="es-CO" sz="700" b="0" dirty="0">
              <a:solidFill>
                <a:srgbClr val="002060"/>
              </a:solidFill>
              <a:latin typeface="Agency FB" pitchFamily="34" charset="0"/>
              <a:cs typeface="Arial" pitchFamily="34" charset="0"/>
            </a:rPr>
            <a:t>JULIO/2022.</a:t>
          </a:r>
        </a:p>
      </dgm:t>
    </dgm:pt>
    <dgm:pt modelId="{EF0F686E-0F45-47D5-8035-7FA7353D2986}" type="parTrans" cxnId="{EBAB5E49-0B48-4F1A-BD3D-14D89CBE470F}">
      <dgm:prSet/>
      <dgm:spPr/>
      <dgm:t>
        <a:bodyPr/>
        <a:lstStyle/>
        <a:p>
          <a:endParaRPr lang="es-CO" sz="800" b="0"/>
        </a:p>
      </dgm:t>
    </dgm:pt>
    <dgm:pt modelId="{6D30B41F-9AE1-4DFB-92BA-689D1DB383B8}" type="sibTrans" cxnId="{EBAB5E49-0B48-4F1A-BD3D-14D89CBE470F}">
      <dgm:prSet/>
      <dgm:spPr/>
      <dgm:t>
        <a:bodyPr/>
        <a:lstStyle/>
        <a:p>
          <a:endParaRPr lang="es-CO" sz="800" b="0"/>
        </a:p>
      </dgm:t>
    </dgm:pt>
    <dgm:pt modelId="{7017B81F-D7EB-41DB-BB97-2F3085C5ED42}">
      <dgm:prSet custT="1"/>
      <dgm:spPr/>
      <dgm:t>
        <a:bodyPr/>
        <a:lstStyle/>
        <a:p>
          <a:r>
            <a:rPr lang="es-ES" sz="800" b="0" dirty="0">
              <a:solidFill>
                <a:srgbClr val="002060"/>
              </a:solidFill>
              <a:latin typeface="Agency FB" pitchFamily="34" charset="0"/>
              <a:cs typeface="Arial" pitchFamily="34" charset="0"/>
            </a:rPr>
            <a:t>Inicio obras civiles</a:t>
          </a:r>
        </a:p>
        <a:p>
          <a:r>
            <a:rPr lang="es-ES" sz="800" b="0" dirty="0">
              <a:solidFill>
                <a:srgbClr val="002060"/>
              </a:solidFill>
              <a:latin typeface="Agency FB" pitchFamily="34" charset="0"/>
              <a:cs typeface="Arial" pitchFamily="34" charset="0"/>
            </a:rPr>
            <a:t>OCTUBRE /2022</a:t>
          </a:r>
          <a:endParaRPr lang="es-CO" sz="800" b="0" dirty="0">
            <a:solidFill>
              <a:srgbClr val="002060"/>
            </a:solidFill>
            <a:latin typeface="Agency FB" pitchFamily="34" charset="0"/>
            <a:cs typeface="Arial" pitchFamily="34" charset="0"/>
          </a:endParaRPr>
        </a:p>
      </dgm:t>
    </dgm:pt>
    <dgm:pt modelId="{D2101F31-71A7-4DB5-B22A-17F7C920F923}" type="parTrans" cxnId="{9ADAC54A-0D8E-4633-8EFD-96824C08DF1B}">
      <dgm:prSet/>
      <dgm:spPr/>
      <dgm:t>
        <a:bodyPr/>
        <a:lstStyle/>
        <a:p>
          <a:endParaRPr lang="es-CO" b="0"/>
        </a:p>
      </dgm:t>
    </dgm:pt>
    <dgm:pt modelId="{666C0C49-3E56-40F1-B512-4F406F0FF66F}" type="sibTrans" cxnId="{9ADAC54A-0D8E-4633-8EFD-96824C08DF1B}">
      <dgm:prSet/>
      <dgm:spPr/>
      <dgm:t>
        <a:bodyPr/>
        <a:lstStyle/>
        <a:p>
          <a:endParaRPr lang="es-CO" b="0"/>
        </a:p>
      </dgm:t>
    </dgm:pt>
    <dgm:pt modelId="{6B7C7411-4471-4E81-9C4B-C43F10E61D61}">
      <dgm:prSet phldrT="[Texto]" custT="1"/>
      <dgm:spPr/>
      <dgm:t>
        <a:bodyPr/>
        <a:lstStyle/>
        <a:p>
          <a:r>
            <a:rPr lang="es-CO" sz="800" b="0" dirty="0">
              <a:solidFill>
                <a:srgbClr val="002060"/>
              </a:solidFill>
              <a:latin typeface="Agency FB" pitchFamily="34" charset="0"/>
              <a:cs typeface="Arial" pitchFamily="34" charset="0"/>
            </a:rPr>
            <a:t>Precontractual estudios y diseños adecuaciones</a:t>
          </a:r>
        </a:p>
        <a:p>
          <a:r>
            <a:rPr lang="es-CO" sz="800" b="0" dirty="0">
              <a:solidFill>
                <a:srgbClr val="002060"/>
              </a:solidFill>
              <a:latin typeface="Agency FB" pitchFamily="34" charset="0"/>
              <a:cs typeface="Arial" pitchFamily="34" charset="0"/>
            </a:rPr>
            <a:t>ABRIL/2020</a:t>
          </a:r>
        </a:p>
      </dgm:t>
    </dgm:pt>
    <dgm:pt modelId="{DC617FD4-0320-44FD-96C8-8AB85DE37AA2}" type="sibTrans" cxnId="{AEAFA41C-6195-44CF-BA08-3E9E52303A31}">
      <dgm:prSet/>
      <dgm:spPr/>
      <dgm:t>
        <a:bodyPr/>
        <a:lstStyle/>
        <a:p>
          <a:endParaRPr lang="es-CO" sz="800" b="0"/>
        </a:p>
      </dgm:t>
    </dgm:pt>
    <dgm:pt modelId="{C4FB5383-0806-4939-9F81-091D5BEEC1F1}" type="parTrans" cxnId="{AEAFA41C-6195-44CF-BA08-3E9E52303A31}">
      <dgm:prSet/>
      <dgm:spPr/>
      <dgm:t>
        <a:bodyPr/>
        <a:lstStyle/>
        <a:p>
          <a:endParaRPr lang="es-CO" sz="800" b="0"/>
        </a:p>
      </dgm:t>
    </dgm:pt>
    <dgm:pt modelId="{A6E1C149-41AE-4809-AF03-6FE36ACAE4A6}">
      <dgm:prSet/>
      <dgm:spPr>
        <a:solidFill>
          <a:srgbClr val="FFC000"/>
        </a:solidFill>
      </dgm:spPr>
      <dgm:t>
        <a:bodyPr/>
        <a:lstStyle/>
        <a:p>
          <a:r>
            <a:rPr lang="es-ES" b="0" dirty="0">
              <a:solidFill>
                <a:srgbClr val="002060"/>
              </a:solidFill>
              <a:latin typeface="Agency FB" pitchFamily="34" charset="0"/>
              <a:cs typeface="Arial" pitchFamily="34" charset="0"/>
            </a:rPr>
            <a:t>FECHA OBJETIVO</a:t>
          </a:r>
        </a:p>
        <a:p>
          <a:r>
            <a:rPr lang="es-ES" b="0" dirty="0">
              <a:solidFill>
                <a:srgbClr val="002060"/>
              </a:solidFill>
              <a:latin typeface="Agency FB" pitchFamily="34" charset="0"/>
              <a:cs typeface="Arial" pitchFamily="34" charset="0"/>
            </a:rPr>
            <a:t>JULIO /2023</a:t>
          </a:r>
          <a:endParaRPr lang="es-CO" b="0" dirty="0">
            <a:solidFill>
              <a:srgbClr val="002060"/>
            </a:solidFill>
            <a:latin typeface="Agency FB" pitchFamily="34" charset="0"/>
            <a:cs typeface="Arial" pitchFamily="34" charset="0"/>
          </a:endParaRPr>
        </a:p>
      </dgm:t>
    </dgm:pt>
    <dgm:pt modelId="{81B79A07-8517-4334-9B75-A94CCD721FF0}" type="parTrans" cxnId="{58C992E1-96BC-4A36-8D3D-CDC02C10E219}">
      <dgm:prSet/>
      <dgm:spPr/>
      <dgm:t>
        <a:bodyPr/>
        <a:lstStyle/>
        <a:p>
          <a:endParaRPr lang="es-CO" b="0"/>
        </a:p>
      </dgm:t>
    </dgm:pt>
    <dgm:pt modelId="{1F437281-3602-4DDF-8B6D-F59D21994212}" type="sibTrans" cxnId="{58C992E1-96BC-4A36-8D3D-CDC02C10E219}">
      <dgm:prSet/>
      <dgm:spPr/>
      <dgm:t>
        <a:bodyPr/>
        <a:lstStyle/>
        <a:p>
          <a:endParaRPr lang="es-CO" b="0"/>
        </a:p>
      </dgm:t>
    </dgm:pt>
    <dgm:pt modelId="{E2457EC6-1422-4185-93BD-4A74E618A954}">
      <dgm:prSet custT="1"/>
      <dgm:spPr/>
      <dgm:t>
        <a:bodyPr/>
        <a:lstStyle/>
        <a:p>
          <a:r>
            <a:rPr lang="es-CO" sz="800" b="0" dirty="0">
              <a:solidFill>
                <a:srgbClr val="002060"/>
              </a:solidFill>
              <a:latin typeface="Agency FB" pitchFamily="34" charset="0"/>
              <a:cs typeface="Arial" pitchFamily="34" charset="0"/>
            </a:rPr>
            <a:t>Diseños completos adecuaciones DICIEMBRE 2021</a:t>
          </a:r>
        </a:p>
      </dgm:t>
    </dgm:pt>
    <dgm:pt modelId="{EBEFFC3E-7738-4DAD-A8B1-BE4768608BEF}" type="parTrans" cxnId="{6A2E0563-1712-4F2D-B3F3-FC3072D52DE4}">
      <dgm:prSet/>
      <dgm:spPr/>
      <dgm:t>
        <a:bodyPr/>
        <a:lstStyle/>
        <a:p>
          <a:endParaRPr lang="es-CO" b="0"/>
        </a:p>
      </dgm:t>
    </dgm:pt>
    <dgm:pt modelId="{B4BA00D2-E698-4CA7-AFE7-E1FD8C542A29}" type="sibTrans" cxnId="{6A2E0563-1712-4F2D-B3F3-FC3072D52DE4}">
      <dgm:prSet/>
      <dgm:spPr/>
      <dgm:t>
        <a:bodyPr/>
        <a:lstStyle/>
        <a:p>
          <a:endParaRPr lang="es-CO" b="0"/>
        </a:p>
      </dgm:t>
    </dgm:pt>
    <dgm:pt modelId="{2A439030-6F50-46EB-B328-2091C3E063DC}">
      <dgm:prSet custT="1"/>
      <dgm:spPr/>
      <dgm:t>
        <a:bodyPr/>
        <a:lstStyle/>
        <a:p>
          <a:r>
            <a:rPr lang="es-ES" sz="800" b="0" dirty="0">
              <a:solidFill>
                <a:srgbClr val="002060"/>
              </a:solidFill>
              <a:latin typeface="Agency FB" pitchFamily="34" charset="0"/>
              <a:cs typeface="Arial" pitchFamily="34" charset="0"/>
            </a:rPr>
            <a:t>Entrega adecuaciones</a:t>
          </a:r>
        </a:p>
        <a:p>
          <a:r>
            <a:rPr lang="es-ES" sz="800" b="0" dirty="0">
              <a:solidFill>
                <a:srgbClr val="002060"/>
              </a:solidFill>
              <a:latin typeface="Agency FB" pitchFamily="34" charset="0"/>
              <a:cs typeface="Arial" pitchFamily="34" charset="0"/>
            </a:rPr>
            <a:t>JUNIO /2023</a:t>
          </a:r>
          <a:endParaRPr lang="es-CO" sz="800" b="0" dirty="0">
            <a:solidFill>
              <a:srgbClr val="002060"/>
            </a:solidFill>
            <a:latin typeface="Agency FB" pitchFamily="34" charset="0"/>
            <a:cs typeface="Arial" pitchFamily="34" charset="0"/>
          </a:endParaRPr>
        </a:p>
      </dgm:t>
    </dgm:pt>
    <dgm:pt modelId="{3C8A5F6C-C080-4513-AB87-5DA4379A6340}" type="parTrans" cxnId="{6ACA208C-8399-4ED6-BCC9-B9F249D2C79E}">
      <dgm:prSet/>
      <dgm:spPr/>
      <dgm:t>
        <a:bodyPr/>
        <a:lstStyle/>
        <a:p>
          <a:endParaRPr lang="es-CO" b="0"/>
        </a:p>
      </dgm:t>
    </dgm:pt>
    <dgm:pt modelId="{E7CACF28-6611-43B8-904E-49BA0639ECEA}" type="sibTrans" cxnId="{6ACA208C-8399-4ED6-BCC9-B9F249D2C79E}">
      <dgm:prSet/>
      <dgm:spPr/>
      <dgm:t>
        <a:bodyPr/>
        <a:lstStyle/>
        <a:p>
          <a:endParaRPr lang="es-CO" b="0"/>
        </a:p>
      </dgm:t>
    </dgm:pt>
    <dgm:pt modelId="{B02ACB35-40E2-460D-BF79-5EC618A261C9}">
      <dgm:prSet/>
      <dgm:spPr>
        <a:solidFill>
          <a:srgbClr val="FF0000"/>
        </a:solidFill>
      </dgm:spPr>
      <dgm:t>
        <a:bodyPr/>
        <a:lstStyle/>
        <a:p>
          <a:r>
            <a:rPr lang="es-ES" b="0" dirty="0">
              <a:solidFill>
                <a:srgbClr val="002060"/>
              </a:solidFill>
              <a:latin typeface="Agency FB" pitchFamily="34" charset="0"/>
              <a:cs typeface="Arial" pitchFamily="34" charset="0"/>
            </a:rPr>
            <a:t>ENTREGA ESCENARIOS NUEVOS</a:t>
          </a:r>
        </a:p>
        <a:p>
          <a:r>
            <a:rPr lang="es-ES" b="0" dirty="0">
              <a:solidFill>
                <a:srgbClr val="002060"/>
              </a:solidFill>
              <a:latin typeface="Agency FB" pitchFamily="34" charset="0"/>
              <a:cs typeface="Arial" pitchFamily="34" charset="0"/>
            </a:rPr>
            <a:t>OCTUBRE /2023</a:t>
          </a:r>
          <a:endParaRPr lang="es-CO" b="0" dirty="0">
            <a:solidFill>
              <a:srgbClr val="002060"/>
            </a:solidFill>
            <a:latin typeface="Agency FB" pitchFamily="34" charset="0"/>
            <a:cs typeface="Arial" pitchFamily="34" charset="0"/>
          </a:endParaRPr>
        </a:p>
      </dgm:t>
    </dgm:pt>
    <dgm:pt modelId="{B010FA6E-3055-4AE3-A98C-0586F01912C4}" type="parTrans" cxnId="{F2C2FF9B-70CF-4D82-B73D-AD80A5E32F77}">
      <dgm:prSet/>
      <dgm:spPr/>
      <dgm:t>
        <a:bodyPr/>
        <a:lstStyle/>
        <a:p>
          <a:endParaRPr lang="es-CO" b="0"/>
        </a:p>
      </dgm:t>
    </dgm:pt>
    <dgm:pt modelId="{31A14F4B-C583-429D-8C98-0B8227AAB04D}" type="sibTrans" cxnId="{F2C2FF9B-70CF-4D82-B73D-AD80A5E32F77}">
      <dgm:prSet/>
      <dgm:spPr/>
      <dgm:t>
        <a:bodyPr/>
        <a:lstStyle/>
        <a:p>
          <a:endParaRPr lang="es-CO" b="0"/>
        </a:p>
      </dgm:t>
    </dgm:pt>
    <dgm:pt modelId="{6CE69E1E-70ED-46DD-8D8F-AB4C4B2D60D8}">
      <dgm:prSet/>
      <dgm:spPr>
        <a:solidFill>
          <a:srgbClr val="92D050"/>
        </a:solidFill>
      </dgm:spPr>
      <dgm:t>
        <a:bodyPr/>
        <a:lstStyle/>
        <a:p>
          <a:r>
            <a:rPr lang="es-ES" b="0" dirty="0">
              <a:solidFill>
                <a:srgbClr val="002060"/>
              </a:solidFill>
              <a:latin typeface="Agency FB" pitchFamily="34" charset="0"/>
              <a:cs typeface="Arial" pitchFamily="34" charset="0"/>
            </a:rPr>
            <a:t>INICIO JDN 2023</a:t>
          </a:r>
        </a:p>
        <a:p>
          <a:r>
            <a:rPr lang="es-ES" b="0" dirty="0">
              <a:solidFill>
                <a:srgbClr val="002060"/>
              </a:solidFill>
              <a:latin typeface="Agency FB" pitchFamily="34" charset="0"/>
              <a:cs typeface="Arial" pitchFamily="34" charset="0"/>
            </a:rPr>
            <a:t>NOVIEMBRE /2023</a:t>
          </a:r>
          <a:endParaRPr lang="es-CO" b="0" dirty="0">
            <a:solidFill>
              <a:srgbClr val="002060"/>
            </a:solidFill>
            <a:latin typeface="Agency FB" pitchFamily="34" charset="0"/>
            <a:cs typeface="Arial" pitchFamily="34" charset="0"/>
          </a:endParaRPr>
        </a:p>
      </dgm:t>
    </dgm:pt>
    <dgm:pt modelId="{60A43A10-043F-4F99-883B-B1483FD4A1D0}" type="parTrans" cxnId="{8196E17B-A4B4-48AB-B450-7CDEB418B814}">
      <dgm:prSet/>
      <dgm:spPr/>
      <dgm:t>
        <a:bodyPr/>
        <a:lstStyle/>
        <a:p>
          <a:endParaRPr lang="es-CO" b="0"/>
        </a:p>
      </dgm:t>
    </dgm:pt>
    <dgm:pt modelId="{73E41317-3B5B-451C-A965-34BE58449A68}" type="sibTrans" cxnId="{8196E17B-A4B4-48AB-B450-7CDEB418B814}">
      <dgm:prSet/>
      <dgm:spPr/>
      <dgm:t>
        <a:bodyPr/>
        <a:lstStyle/>
        <a:p>
          <a:endParaRPr lang="es-CO" b="0"/>
        </a:p>
      </dgm:t>
    </dgm:pt>
    <dgm:pt modelId="{D009AD74-0A21-4460-88C0-F14FC752CE9E}" type="pres">
      <dgm:prSet presAssocID="{04D8BC36-4104-46DC-A5DF-83907119A795}" presName="Name0" presStyleCnt="0">
        <dgm:presLayoutVars>
          <dgm:dir/>
          <dgm:animLvl val="lvl"/>
          <dgm:resizeHandles val="exact"/>
        </dgm:presLayoutVars>
      </dgm:prSet>
      <dgm:spPr/>
    </dgm:pt>
    <dgm:pt modelId="{97DABA23-5C6A-4079-BC72-AA552AD3B525}" type="pres">
      <dgm:prSet presAssocID="{6B7C7411-4471-4E81-9C4B-C43F10E61D61}" presName="parTxOnly" presStyleLbl="node1" presStyleIdx="0" presStyleCnt="10">
        <dgm:presLayoutVars>
          <dgm:chMax val="0"/>
          <dgm:chPref val="0"/>
          <dgm:bulletEnabled val="1"/>
        </dgm:presLayoutVars>
      </dgm:prSet>
      <dgm:spPr/>
    </dgm:pt>
    <dgm:pt modelId="{4AC636BA-7ECA-4378-94E6-CFDABF6FD6EF}" type="pres">
      <dgm:prSet presAssocID="{DC617FD4-0320-44FD-96C8-8AB85DE37AA2}" presName="parTxOnlySpace" presStyleCnt="0"/>
      <dgm:spPr/>
    </dgm:pt>
    <dgm:pt modelId="{F4FA0D92-BC7D-42DA-8983-93706AB32745}" type="pres">
      <dgm:prSet presAssocID="{F2581A2F-A28D-46AF-8FD3-E7D38FFBF980}" presName="parTxOnly" presStyleLbl="node1" presStyleIdx="1" presStyleCnt="10">
        <dgm:presLayoutVars>
          <dgm:chMax val="0"/>
          <dgm:chPref val="0"/>
          <dgm:bulletEnabled val="1"/>
        </dgm:presLayoutVars>
      </dgm:prSet>
      <dgm:spPr/>
    </dgm:pt>
    <dgm:pt modelId="{52DCAD1F-C240-421D-B6F8-A2621A5F6A10}" type="pres">
      <dgm:prSet presAssocID="{CF6B1A14-CBB5-49EE-9B6A-30560B12CC78}" presName="parTxOnlySpace" presStyleCnt="0"/>
      <dgm:spPr/>
    </dgm:pt>
    <dgm:pt modelId="{8D42A23A-5821-4424-914C-5C84F50B306A}" type="pres">
      <dgm:prSet presAssocID="{E2457EC6-1422-4185-93BD-4A74E618A954}" presName="parTxOnly" presStyleLbl="node1" presStyleIdx="2" presStyleCnt="10">
        <dgm:presLayoutVars>
          <dgm:chMax val="0"/>
          <dgm:chPref val="0"/>
          <dgm:bulletEnabled val="1"/>
        </dgm:presLayoutVars>
      </dgm:prSet>
      <dgm:spPr/>
    </dgm:pt>
    <dgm:pt modelId="{267E96E3-2C56-4FAF-ACCC-48C93EF8BCEE}" type="pres">
      <dgm:prSet presAssocID="{B4BA00D2-E698-4CA7-AFE7-E1FD8C542A29}" presName="parTxOnlySpace" presStyleCnt="0"/>
      <dgm:spPr/>
    </dgm:pt>
    <dgm:pt modelId="{147436FE-B69F-4E3E-89F5-06D9DB4DEEDE}" type="pres">
      <dgm:prSet presAssocID="{17EBC010-A889-4413-A5F2-959DB5ED662C}" presName="parTxOnly" presStyleLbl="node1" presStyleIdx="3" presStyleCnt="10">
        <dgm:presLayoutVars>
          <dgm:chMax val="0"/>
          <dgm:chPref val="0"/>
          <dgm:bulletEnabled val="1"/>
        </dgm:presLayoutVars>
      </dgm:prSet>
      <dgm:spPr/>
    </dgm:pt>
    <dgm:pt modelId="{A88FEB2D-9788-4AE3-AA3C-23055AA3EF98}" type="pres">
      <dgm:prSet presAssocID="{E4FFC4BD-7627-446A-B2BD-F37D391CF8DC}" presName="parTxOnlySpace" presStyleCnt="0"/>
      <dgm:spPr/>
    </dgm:pt>
    <dgm:pt modelId="{C0AB3A13-875D-4B16-BC04-A24E937C1A83}" type="pres">
      <dgm:prSet presAssocID="{33F986E0-3038-47F0-B1EF-66DA8ECD8345}" presName="parTxOnly" presStyleLbl="node1" presStyleIdx="4" presStyleCnt="10">
        <dgm:presLayoutVars>
          <dgm:chMax val="0"/>
          <dgm:chPref val="0"/>
          <dgm:bulletEnabled val="1"/>
        </dgm:presLayoutVars>
      </dgm:prSet>
      <dgm:spPr/>
    </dgm:pt>
    <dgm:pt modelId="{39A32C3E-9B74-4CA8-A41C-B6F0EFDF3BD4}" type="pres">
      <dgm:prSet presAssocID="{6D30B41F-9AE1-4DFB-92BA-689D1DB383B8}" presName="parTxOnlySpace" presStyleCnt="0"/>
      <dgm:spPr/>
    </dgm:pt>
    <dgm:pt modelId="{8C79AD89-49C1-4BCD-BAC6-CCCCAEF809C1}" type="pres">
      <dgm:prSet presAssocID="{7017B81F-D7EB-41DB-BB97-2F3085C5ED42}" presName="parTxOnly" presStyleLbl="node1" presStyleIdx="5" presStyleCnt="10">
        <dgm:presLayoutVars>
          <dgm:chMax val="0"/>
          <dgm:chPref val="0"/>
          <dgm:bulletEnabled val="1"/>
        </dgm:presLayoutVars>
      </dgm:prSet>
      <dgm:spPr/>
    </dgm:pt>
    <dgm:pt modelId="{B1EC7A0B-80AC-428D-A480-BC22E885419E}" type="pres">
      <dgm:prSet presAssocID="{666C0C49-3E56-40F1-B512-4F406F0FF66F}" presName="parTxOnlySpace" presStyleCnt="0"/>
      <dgm:spPr/>
    </dgm:pt>
    <dgm:pt modelId="{E1C41831-65AE-4108-9A6A-F4E66CBF0855}" type="pres">
      <dgm:prSet presAssocID="{2A439030-6F50-46EB-B328-2091C3E063DC}" presName="parTxOnly" presStyleLbl="node1" presStyleIdx="6" presStyleCnt="10">
        <dgm:presLayoutVars>
          <dgm:chMax val="0"/>
          <dgm:chPref val="0"/>
          <dgm:bulletEnabled val="1"/>
        </dgm:presLayoutVars>
      </dgm:prSet>
      <dgm:spPr/>
    </dgm:pt>
    <dgm:pt modelId="{5456145D-EFBF-4E11-B1C1-3D03BD7CA679}" type="pres">
      <dgm:prSet presAssocID="{E7CACF28-6611-43B8-904E-49BA0639ECEA}" presName="parTxOnlySpace" presStyleCnt="0"/>
      <dgm:spPr/>
    </dgm:pt>
    <dgm:pt modelId="{9F1CB7B2-6ADD-4A3D-952A-EB3AD6424DFD}" type="pres">
      <dgm:prSet presAssocID="{A6E1C149-41AE-4809-AF03-6FE36ACAE4A6}" presName="parTxOnly" presStyleLbl="node1" presStyleIdx="7" presStyleCnt="10" custScaleY="178566">
        <dgm:presLayoutVars>
          <dgm:chMax val="0"/>
          <dgm:chPref val="0"/>
          <dgm:bulletEnabled val="1"/>
        </dgm:presLayoutVars>
      </dgm:prSet>
      <dgm:spPr/>
    </dgm:pt>
    <dgm:pt modelId="{A59A59A2-E681-4EF1-84D2-F840765113AE}" type="pres">
      <dgm:prSet presAssocID="{1F437281-3602-4DDF-8B6D-F59D21994212}" presName="parTxOnlySpace" presStyleCnt="0"/>
      <dgm:spPr/>
    </dgm:pt>
    <dgm:pt modelId="{7D1D8C68-F59E-404F-AB18-E6551A8B3DBB}" type="pres">
      <dgm:prSet presAssocID="{B02ACB35-40E2-460D-BF79-5EC618A261C9}" presName="parTxOnly" presStyleLbl="node1" presStyleIdx="8" presStyleCnt="10">
        <dgm:presLayoutVars>
          <dgm:chMax val="0"/>
          <dgm:chPref val="0"/>
          <dgm:bulletEnabled val="1"/>
        </dgm:presLayoutVars>
      </dgm:prSet>
      <dgm:spPr/>
    </dgm:pt>
    <dgm:pt modelId="{21BC51F2-0DD3-4A2A-9B51-5698B9239DA7}" type="pres">
      <dgm:prSet presAssocID="{31A14F4B-C583-429D-8C98-0B8227AAB04D}" presName="parTxOnlySpace" presStyleCnt="0"/>
      <dgm:spPr/>
    </dgm:pt>
    <dgm:pt modelId="{43AD0CAE-4734-4A08-89EC-B1CC431D0846}" type="pres">
      <dgm:prSet presAssocID="{6CE69E1E-70ED-46DD-8D8F-AB4C4B2D60D8}" presName="parTxOnly" presStyleLbl="node1" presStyleIdx="9" presStyleCnt="10">
        <dgm:presLayoutVars>
          <dgm:chMax val="0"/>
          <dgm:chPref val="0"/>
          <dgm:bulletEnabled val="1"/>
        </dgm:presLayoutVars>
      </dgm:prSet>
      <dgm:spPr/>
    </dgm:pt>
  </dgm:ptLst>
  <dgm:cxnLst>
    <dgm:cxn modelId="{1F095608-B470-422E-AB45-B6C634EB9C11}" type="presOf" srcId="{6B7C7411-4471-4E81-9C4B-C43F10E61D61}" destId="{97DABA23-5C6A-4079-BC72-AA552AD3B525}" srcOrd="0" destOrd="0" presId="urn:microsoft.com/office/officeart/2005/8/layout/chevron1"/>
    <dgm:cxn modelId="{AEAFA41C-6195-44CF-BA08-3E9E52303A31}" srcId="{04D8BC36-4104-46DC-A5DF-83907119A795}" destId="{6B7C7411-4471-4E81-9C4B-C43F10E61D61}" srcOrd="0" destOrd="0" parTransId="{C4FB5383-0806-4939-9F81-091D5BEEC1F1}" sibTransId="{DC617FD4-0320-44FD-96C8-8AB85DE37AA2}"/>
    <dgm:cxn modelId="{E1ACCE37-65F4-450D-BD8D-D161C49AE6E4}" type="presOf" srcId="{33F986E0-3038-47F0-B1EF-66DA8ECD8345}" destId="{C0AB3A13-875D-4B16-BC04-A24E937C1A83}" srcOrd="0" destOrd="0" presId="urn:microsoft.com/office/officeart/2005/8/layout/chevron1"/>
    <dgm:cxn modelId="{21839D3F-A5FC-4299-B2A0-627BECDDA494}" type="presOf" srcId="{A6E1C149-41AE-4809-AF03-6FE36ACAE4A6}" destId="{9F1CB7B2-6ADD-4A3D-952A-EB3AD6424DFD}" srcOrd="0" destOrd="0" presId="urn:microsoft.com/office/officeart/2005/8/layout/chevron1"/>
    <dgm:cxn modelId="{6A27FD61-E8E1-46D7-8256-7DB41A6C1480}" type="presOf" srcId="{6CE69E1E-70ED-46DD-8D8F-AB4C4B2D60D8}" destId="{43AD0CAE-4734-4A08-89EC-B1CC431D0846}" srcOrd="0" destOrd="0" presId="urn:microsoft.com/office/officeart/2005/8/layout/chevron1"/>
    <dgm:cxn modelId="{6A2E0563-1712-4F2D-B3F3-FC3072D52DE4}" srcId="{04D8BC36-4104-46DC-A5DF-83907119A795}" destId="{E2457EC6-1422-4185-93BD-4A74E618A954}" srcOrd="2" destOrd="0" parTransId="{EBEFFC3E-7738-4DAD-A8B1-BE4768608BEF}" sibTransId="{B4BA00D2-E698-4CA7-AFE7-E1FD8C542A29}"/>
    <dgm:cxn modelId="{BF99B948-6519-4A99-9558-F4F1214B8CF9}" type="presOf" srcId="{B02ACB35-40E2-460D-BF79-5EC618A261C9}" destId="{7D1D8C68-F59E-404F-AB18-E6551A8B3DBB}" srcOrd="0" destOrd="0" presId="urn:microsoft.com/office/officeart/2005/8/layout/chevron1"/>
    <dgm:cxn modelId="{EBAB5E49-0B48-4F1A-BD3D-14D89CBE470F}" srcId="{04D8BC36-4104-46DC-A5DF-83907119A795}" destId="{33F986E0-3038-47F0-B1EF-66DA8ECD8345}" srcOrd="4" destOrd="0" parTransId="{EF0F686E-0F45-47D5-8035-7FA7353D2986}" sibTransId="{6D30B41F-9AE1-4DFB-92BA-689D1DB383B8}"/>
    <dgm:cxn modelId="{9ADAC54A-0D8E-4633-8EFD-96824C08DF1B}" srcId="{04D8BC36-4104-46DC-A5DF-83907119A795}" destId="{7017B81F-D7EB-41DB-BB97-2F3085C5ED42}" srcOrd="5" destOrd="0" parTransId="{D2101F31-71A7-4DB5-B22A-17F7C920F923}" sibTransId="{666C0C49-3E56-40F1-B512-4F406F0FF66F}"/>
    <dgm:cxn modelId="{C52A1A55-F08D-44AF-AF04-0E2B4AB87402}" type="presOf" srcId="{17EBC010-A889-4413-A5F2-959DB5ED662C}" destId="{147436FE-B69F-4E3E-89F5-06D9DB4DEEDE}" srcOrd="0" destOrd="0" presId="urn:microsoft.com/office/officeart/2005/8/layout/chevron1"/>
    <dgm:cxn modelId="{71574055-CB47-42AA-A250-17EE6DE30A21}" type="presOf" srcId="{04D8BC36-4104-46DC-A5DF-83907119A795}" destId="{D009AD74-0A21-4460-88C0-F14FC752CE9E}" srcOrd="0" destOrd="0" presId="urn:microsoft.com/office/officeart/2005/8/layout/chevron1"/>
    <dgm:cxn modelId="{01687B56-FD43-4374-9FB3-7F45A0D40D73}" srcId="{04D8BC36-4104-46DC-A5DF-83907119A795}" destId="{17EBC010-A889-4413-A5F2-959DB5ED662C}" srcOrd="3" destOrd="0" parTransId="{9AD35997-8A32-4375-BBBB-2393B7C9381D}" sibTransId="{E4FFC4BD-7627-446A-B2BD-F37D391CF8DC}"/>
    <dgm:cxn modelId="{8196E17B-A4B4-48AB-B450-7CDEB418B814}" srcId="{04D8BC36-4104-46DC-A5DF-83907119A795}" destId="{6CE69E1E-70ED-46DD-8D8F-AB4C4B2D60D8}" srcOrd="9" destOrd="0" parTransId="{60A43A10-043F-4F99-883B-B1483FD4A1D0}" sibTransId="{73E41317-3B5B-451C-A965-34BE58449A68}"/>
    <dgm:cxn modelId="{6ACA208C-8399-4ED6-BCC9-B9F249D2C79E}" srcId="{04D8BC36-4104-46DC-A5DF-83907119A795}" destId="{2A439030-6F50-46EB-B328-2091C3E063DC}" srcOrd="6" destOrd="0" parTransId="{3C8A5F6C-C080-4513-AB87-5DA4379A6340}" sibTransId="{E7CACF28-6611-43B8-904E-49BA0639ECEA}"/>
    <dgm:cxn modelId="{F2C2FF9B-70CF-4D82-B73D-AD80A5E32F77}" srcId="{04D8BC36-4104-46DC-A5DF-83907119A795}" destId="{B02ACB35-40E2-460D-BF79-5EC618A261C9}" srcOrd="8" destOrd="0" parTransId="{B010FA6E-3055-4AE3-A98C-0586F01912C4}" sibTransId="{31A14F4B-C583-429D-8C98-0B8227AAB04D}"/>
    <dgm:cxn modelId="{3033F5AC-8D7B-4188-A121-016763297935}" type="presOf" srcId="{F2581A2F-A28D-46AF-8FD3-E7D38FFBF980}" destId="{F4FA0D92-BC7D-42DA-8983-93706AB32745}" srcOrd="0" destOrd="0" presId="urn:microsoft.com/office/officeart/2005/8/layout/chevron1"/>
    <dgm:cxn modelId="{58DE72B1-ECE2-47BF-A764-A3F4AA4AF7AB}" type="presOf" srcId="{7017B81F-D7EB-41DB-BB97-2F3085C5ED42}" destId="{8C79AD89-49C1-4BCD-BAC6-CCCCAEF809C1}" srcOrd="0" destOrd="0" presId="urn:microsoft.com/office/officeart/2005/8/layout/chevron1"/>
    <dgm:cxn modelId="{6080B0B7-5EF8-4148-9E86-0F6DA859B2F9}" type="presOf" srcId="{2A439030-6F50-46EB-B328-2091C3E063DC}" destId="{E1C41831-65AE-4108-9A6A-F4E66CBF0855}" srcOrd="0" destOrd="0" presId="urn:microsoft.com/office/officeart/2005/8/layout/chevron1"/>
    <dgm:cxn modelId="{4AC2C4BA-F29C-47C2-BDA9-BC61328E84BB}" srcId="{04D8BC36-4104-46DC-A5DF-83907119A795}" destId="{F2581A2F-A28D-46AF-8FD3-E7D38FFBF980}" srcOrd="1" destOrd="0" parTransId="{B17A3394-1234-45C2-9D89-29F48773CAD1}" sibTransId="{CF6B1A14-CBB5-49EE-9B6A-30560B12CC78}"/>
    <dgm:cxn modelId="{58C992E1-96BC-4A36-8D3D-CDC02C10E219}" srcId="{04D8BC36-4104-46DC-A5DF-83907119A795}" destId="{A6E1C149-41AE-4809-AF03-6FE36ACAE4A6}" srcOrd="7" destOrd="0" parTransId="{81B79A07-8517-4334-9B75-A94CCD721FF0}" sibTransId="{1F437281-3602-4DDF-8B6D-F59D21994212}"/>
    <dgm:cxn modelId="{07DDB5E5-54E1-4EB3-B6EE-C1C1E9796CAD}" type="presOf" srcId="{E2457EC6-1422-4185-93BD-4A74E618A954}" destId="{8D42A23A-5821-4424-914C-5C84F50B306A}" srcOrd="0" destOrd="0" presId="urn:microsoft.com/office/officeart/2005/8/layout/chevron1"/>
    <dgm:cxn modelId="{A10B8477-EA06-4278-B990-5BBA2DC651A7}" type="presParOf" srcId="{D009AD74-0A21-4460-88C0-F14FC752CE9E}" destId="{97DABA23-5C6A-4079-BC72-AA552AD3B525}" srcOrd="0" destOrd="0" presId="urn:microsoft.com/office/officeart/2005/8/layout/chevron1"/>
    <dgm:cxn modelId="{0727EBEB-3336-40E4-8953-A8EEE33644E5}" type="presParOf" srcId="{D009AD74-0A21-4460-88C0-F14FC752CE9E}" destId="{4AC636BA-7ECA-4378-94E6-CFDABF6FD6EF}" srcOrd="1" destOrd="0" presId="urn:microsoft.com/office/officeart/2005/8/layout/chevron1"/>
    <dgm:cxn modelId="{99FAC26F-9FAE-4C1F-AB9A-0BDA70DDD4E3}" type="presParOf" srcId="{D009AD74-0A21-4460-88C0-F14FC752CE9E}" destId="{F4FA0D92-BC7D-42DA-8983-93706AB32745}" srcOrd="2" destOrd="0" presId="urn:microsoft.com/office/officeart/2005/8/layout/chevron1"/>
    <dgm:cxn modelId="{12BE4695-75A8-4839-A9EA-C60B81C9572B}" type="presParOf" srcId="{D009AD74-0A21-4460-88C0-F14FC752CE9E}" destId="{52DCAD1F-C240-421D-B6F8-A2621A5F6A10}" srcOrd="3" destOrd="0" presId="urn:microsoft.com/office/officeart/2005/8/layout/chevron1"/>
    <dgm:cxn modelId="{FD7EB6A7-77F6-4F42-B204-1A699DFFCBE4}" type="presParOf" srcId="{D009AD74-0A21-4460-88C0-F14FC752CE9E}" destId="{8D42A23A-5821-4424-914C-5C84F50B306A}" srcOrd="4" destOrd="0" presId="urn:microsoft.com/office/officeart/2005/8/layout/chevron1"/>
    <dgm:cxn modelId="{633006CF-0C4D-4A08-8BCB-A86053E2BA63}" type="presParOf" srcId="{D009AD74-0A21-4460-88C0-F14FC752CE9E}" destId="{267E96E3-2C56-4FAF-ACCC-48C93EF8BCEE}" srcOrd="5" destOrd="0" presId="urn:microsoft.com/office/officeart/2005/8/layout/chevron1"/>
    <dgm:cxn modelId="{35572878-E232-47D9-823E-F416F87EAEA5}" type="presParOf" srcId="{D009AD74-0A21-4460-88C0-F14FC752CE9E}" destId="{147436FE-B69F-4E3E-89F5-06D9DB4DEEDE}" srcOrd="6" destOrd="0" presId="urn:microsoft.com/office/officeart/2005/8/layout/chevron1"/>
    <dgm:cxn modelId="{9A1E1587-C8B5-4BE6-BF91-06AAAE86297A}" type="presParOf" srcId="{D009AD74-0A21-4460-88C0-F14FC752CE9E}" destId="{A88FEB2D-9788-4AE3-AA3C-23055AA3EF98}" srcOrd="7" destOrd="0" presId="urn:microsoft.com/office/officeart/2005/8/layout/chevron1"/>
    <dgm:cxn modelId="{A2243EA0-2ECA-491D-8047-83A79E16B840}" type="presParOf" srcId="{D009AD74-0A21-4460-88C0-F14FC752CE9E}" destId="{C0AB3A13-875D-4B16-BC04-A24E937C1A83}" srcOrd="8" destOrd="0" presId="urn:microsoft.com/office/officeart/2005/8/layout/chevron1"/>
    <dgm:cxn modelId="{E1DE222A-66DF-4DE8-A7FD-9E12D219B10F}" type="presParOf" srcId="{D009AD74-0A21-4460-88C0-F14FC752CE9E}" destId="{39A32C3E-9B74-4CA8-A41C-B6F0EFDF3BD4}" srcOrd="9" destOrd="0" presId="urn:microsoft.com/office/officeart/2005/8/layout/chevron1"/>
    <dgm:cxn modelId="{5C4DF4F4-E2EA-4E0C-B0BE-DDA4857907E9}" type="presParOf" srcId="{D009AD74-0A21-4460-88C0-F14FC752CE9E}" destId="{8C79AD89-49C1-4BCD-BAC6-CCCCAEF809C1}" srcOrd="10" destOrd="0" presId="urn:microsoft.com/office/officeart/2005/8/layout/chevron1"/>
    <dgm:cxn modelId="{5FE90DCD-1D08-4CDA-BFE1-37B16EE60907}" type="presParOf" srcId="{D009AD74-0A21-4460-88C0-F14FC752CE9E}" destId="{B1EC7A0B-80AC-428D-A480-BC22E885419E}" srcOrd="11" destOrd="0" presId="urn:microsoft.com/office/officeart/2005/8/layout/chevron1"/>
    <dgm:cxn modelId="{34429E79-6991-4F36-A884-8EEBEEF0E028}" type="presParOf" srcId="{D009AD74-0A21-4460-88C0-F14FC752CE9E}" destId="{E1C41831-65AE-4108-9A6A-F4E66CBF0855}" srcOrd="12" destOrd="0" presId="urn:microsoft.com/office/officeart/2005/8/layout/chevron1"/>
    <dgm:cxn modelId="{17C58605-EAED-4EC7-B32E-52AE28AD23C3}" type="presParOf" srcId="{D009AD74-0A21-4460-88C0-F14FC752CE9E}" destId="{5456145D-EFBF-4E11-B1C1-3D03BD7CA679}" srcOrd="13" destOrd="0" presId="urn:microsoft.com/office/officeart/2005/8/layout/chevron1"/>
    <dgm:cxn modelId="{9868BCB6-90C0-47BF-BB07-5C9FACEBD6BB}" type="presParOf" srcId="{D009AD74-0A21-4460-88C0-F14FC752CE9E}" destId="{9F1CB7B2-6ADD-4A3D-952A-EB3AD6424DFD}" srcOrd="14" destOrd="0" presId="urn:microsoft.com/office/officeart/2005/8/layout/chevron1"/>
    <dgm:cxn modelId="{7979138C-7D9D-47DC-9F93-AF663CD9603B}" type="presParOf" srcId="{D009AD74-0A21-4460-88C0-F14FC752CE9E}" destId="{A59A59A2-E681-4EF1-84D2-F840765113AE}" srcOrd="15" destOrd="0" presId="urn:microsoft.com/office/officeart/2005/8/layout/chevron1"/>
    <dgm:cxn modelId="{A98B4D16-18ED-4A38-82A8-B692CEFD5B46}" type="presParOf" srcId="{D009AD74-0A21-4460-88C0-F14FC752CE9E}" destId="{7D1D8C68-F59E-404F-AB18-E6551A8B3DBB}" srcOrd="16" destOrd="0" presId="urn:microsoft.com/office/officeart/2005/8/layout/chevron1"/>
    <dgm:cxn modelId="{C4902593-8278-4716-B00A-D59FBF719E08}" type="presParOf" srcId="{D009AD74-0A21-4460-88C0-F14FC752CE9E}" destId="{21BC51F2-0DD3-4A2A-9B51-5698B9239DA7}" srcOrd="17" destOrd="0" presId="urn:microsoft.com/office/officeart/2005/8/layout/chevron1"/>
    <dgm:cxn modelId="{F8EEE846-A496-4220-8EF7-00B1F6B2BA6D}" type="presParOf" srcId="{D009AD74-0A21-4460-88C0-F14FC752CE9E}" destId="{43AD0CAE-4734-4A08-89EC-B1CC431D0846}" srcOrd="18" destOrd="0" presId="urn:microsoft.com/office/officeart/2005/8/layout/chevron1"/>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1450E-D0F7-4106-B7B8-C01D2F215110}">
      <dsp:nvSpPr>
        <dsp:cNvPr id="0" name=""/>
        <dsp:cNvSpPr/>
      </dsp:nvSpPr>
      <dsp:spPr>
        <a:xfrm>
          <a:off x="0" y="0"/>
          <a:ext cx="1992452" cy="1541057"/>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CO" sz="1400" kern="1200" dirty="0"/>
            <a:t>Alimentos nutritivos, saludables y seguros. </a:t>
          </a:r>
        </a:p>
        <a:p>
          <a:pPr marL="114300" lvl="1" indent="-114300" algn="l" defTabSz="622300">
            <a:lnSpc>
              <a:spcPct val="90000"/>
            </a:lnSpc>
            <a:spcBef>
              <a:spcPct val="0"/>
            </a:spcBef>
            <a:spcAft>
              <a:spcPct val="15000"/>
            </a:spcAft>
            <a:buChar char="•"/>
          </a:pPr>
          <a:r>
            <a:rPr lang="es-CO" sz="1400" kern="1200" dirty="0"/>
            <a:t>Alimentación animal y humana</a:t>
          </a:r>
        </a:p>
        <a:p>
          <a:pPr marL="114300" lvl="1" indent="-114300" algn="l" defTabSz="622300">
            <a:lnSpc>
              <a:spcPct val="90000"/>
            </a:lnSpc>
            <a:spcBef>
              <a:spcPct val="0"/>
            </a:spcBef>
            <a:spcAft>
              <a:spcPct val="15000"/>
            </a:spcAft>
            <a:buChar char="•"/>
          </a:pPr>
          <a:r>
            <a:rPr lang="es-CO" sz="1400" kern="1200" dirty="0"/>
            <a:t>suplementos nutricionales</a:t>
          </a:r>
        </a:p>
      </dsp:txBody>
      <dsp:txXfrm>
        <a:off x="36109" y="36109"/>
        <a:ext cx="1920234" cy="1504948"/>
      </dsp:txXfrm>
    </dsp:sp>
    <dsp:sp modelId="{73D51450-FCE9-43CD-A72F-58D968E10A50}">
      <dsp:nvSpPr>
        <dsp:cNvPr id="0" name=""/>
        <dsp:cNvSpPr/>
      </dsp:nvSpPr>
      <dsp:spPr>
        <a:xfrm>
          <a:off x="144580" y="1647032"/>
          <a:ext cx="1331301" cy="427329"/>
        </a:xfrm>
        <a:prstGeom prst="rect">
          <a:avLst/>
        </a:prstGeom>
        <a:gradFill rotWithShape="0">
          <a:gsLst>
            <a:gs pos="0">
              <a:schemeClr val="accent6">
                <a:shade val="50000"/>
                <a:hueOff val="0"/>
                <a:satOff val="0"/>
                <a:lumOff val="0"/>
                <a:alphaOff val="0"/>
                <a:satMod val="103000"/>
                <a:lumMod val="102000"/>
                <a:tint val="94000"/>
              </a:schemeClr>
            </a:gs>
            <a:gs pos="50000">
              <a:schemeClr val="accent6">
                <a:shade val="50000"/>
                <a:hueOff val="0"/>
                <a:satOff val="0"/>
                <a:lumOff val="0"/>
                <a:alphaOff val="0"/>
                <a:satMod val="110000"/>
                <a:lumMod val="100000"/>
                <a:shade val="100000"/>
              </a:schemeClr>
            </a:gs>
            <a:gs pos="100000">
              <a:schemeClr val="accent6">
                <a:shade val="50000"/>
                <a:hueOff val="0"/>
                <a:satOff val="0"/>
                <a:lumOff val="0"/>
                <a:alphaOff val="0"/>
                <a:lumMod val="99000"/>
                <a:satMod val="120000"/>
                <a:shade val="78000"/>
              </a:schemeClr>
            </a:gs>
          </a:gsLst>
          <a:lin ang="5400000" scaled="0"/>
        </a:gradFill>
        <a:ln w="6350" cap="flat" cmpd="sng" algn="ctr">
          <a:solidFill>
            <a:schemeClr val="accent6">
              <a:shade val="5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53340" tIns="0" rIns="17780" bIns="0" numCol="1" spcCol="1270" anchor="ctr" anchorCtr="0">
          <a:noAutofit/>
        </a:bodyPr>
        <a:lstStyle/>
        <a:p>
          <a:pPr marL="0" lvl="0" indent="0" algn="l" defTabSz="622300">
            <a:lnSpc>
              <a:spcPct val="90000"/>
            </a:lnSpc>
            <a:spcBef>
              <a:spcPct val="0"/>
            </a:spcBef>
            <a:spcAft>
              <a:spcPct val="35000"/>
            </a:spcAft>
            <a:buNone/>
          </a:pPr>
          <a:r>
            <a:rPr lang="es-CO" sz="1400" b="1" kern="1200" dirty="0"/>
            <a:t>Calidad alimentaria</a:t>
          </a:r>
        </a:p>
      </dsp:txBody>
      <dsp:txXfrm>
        <a:off x="144580" y="1647032"/>
        <a:ext cx="937536" cy="427329"/>
      </dsp:txXfrm>
    </dsp:sp>
    <dsp:sp modelId="{CEEA6ADF-45E7-4622-9A5E-3B2F7DC10354}">
      <dsp:nvSpPr>
        <dsp:cNvPr id="0" name=""/>
        <dsp:cNvSpPr/>
      </dsp:nvSpPr>
      <dsp:spPr>
        <a:xfrm>
          <a:off x="1309713" y="1837104"/>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7128631-7BF9-43C7-B9B9-A112E59EC180}">
      <dsp:nvSpPr>
        <dsp:cNvPr id="0" name=""/>
        <dsp:cNvSpPr/>
      </dsp:nvSpPr>
      <dsp:spPr>
        <a:xfrm>
          <a:off x="2150293" y="0"/>
          <a:ext cx="1759101" cy="1634324"/>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92106"/>
              <a:satOff val="-4026"/>
              <a:lumOff val="109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CO" sz="1400" kern="1200" dirty="0"/>
            <a:t>Productos químicos </a:t>
          </a:r>
        </a:p>
        <a:p>
          <a:pPr marL="114300" lvl="1" indent="-114300" algn="l" defTabSz="622300">
            <a:lnSpc>
              <a:spcPct val="90000"/>
            </a:lnSpc>
            <a:spcBef>
              <a:spcPct val="0"/>
            </a:spcBef>
            <a:spcAft>
              <a:spcPct val="15000"/>
            </a:spcAft>
            <a:buChar char="•"/>
          </a:pPr>
          <a:r>
            <a:rPr lang="es-CO" sz="1400" kern="1200" dirty="0"/>
            <a:t>Bloques de construcción</a:t>
          </a:r>
        </a:p>
        <a:p>
          <a:pPr marL="114300" lvl="1" indent="-114300" algn="l" defTabSz="622300">
            <a:lnSpc>
              <a:spcPct val="90000"/>
            </a:lnSpc>
            <a:spcBef>
              <a:spcPct val="0"/>
            </a:spcBef>
            <a:spcAft>
              <a:spcPct val="15000"/>
            </a:spcAft>
            <a:buChar char="•"/>
          </a:pPr>
          <a:r>
            <a:rPr lang="es-CO" sz="1400" kern="1200" dirty="0" err="1"/>
            <a:t>Biopolimeros</a:t>
          </a:r>
          <a:r>
            <a:rPr lang="es-CO" sz="1400" kern="1200" dirty="0"/>
            <a:t> </a:t>
          </a:r>
        </a:p>
        <a:p>
          <a:pPr marL="114300" lvl="1" indent="-114300" algn="l" defTabSz="622300">
            <a:lnSpc>
              <a:spcPct val="90000"/>
            </a:lnSpc>
            <a:spcBef>
              <a:spcPct val="0"/>
            </a:spcBef>
            <a:spcAft>
              <a:spcPct val="15000"/>
            </a:spcAft>
            <a:buChar char="•"/>
          </a:pPr>
          <a:r>
            <a:rPr lang="es-CO" sz="1400" kern="1200" dirty="0"/>
            <a:t>Funcionalidad y nuevas características</a:t>
          </a:r>
          <a:r>
            <a:rPr lang="es-CO" sz="1200" kern="1200" dirty="0"/>
            <a:t>.</a:t>
          </a:r>
        </a:p>
      </dsp:txBody>
      <dsp:txXfrm>
        <a:off x="2188587" y="38294"/>
        <a:ext cx="1682513" cy="1596030"/>
      </dsp:txXfrm>
    </dsp:sp>
    <dsp:sp modelId="{7FF51E40-70F6-49DD-B01E-DD1FCE67F5E3}">
      <dsp:nvSpPr>
        <dsp:cNvPr id="0" name=""/>
        <dsp:cNvSpPr/>
      </dsp:nvSpPr>
      <dsp:spPr>
        <a:xfrm>
          <a:off x="2168864" y="1679126"/>
          <a:ext cx="1638592" cy="427329"/>
        </a:xfrm>
        <a:prstGeom prst="rect">
          <a:avLst/>
        </a:prstGeom>
        <a:gradFill rotWithShape="0">
          <a:gsLst>
            <a:gs pos="0">
              <a:schemeClr val="accent6">
                <a:shade val="50000"/>
                <a:hueOff val="92106"/>
                <a:satOff val="-4026"/>
                <a:lumOff val="10990"/>
                <a:alphaOff val="0"/>
                <a:satMod val="103000"/>
                <a:lumMod val="102000"/>
                <a:tint val="94000"/>
              </a:schemeClr>
            </a:gs>
            <a:gs pos="50000">
              <a:schemeClr val="accent6">
                <a:shade val="50000"/>
                <a:hueOff val="92106"/>
                <a:satOff val="-4026"/>
                <a:lumOff val="10990"/>
                <a:alphaOff val="0"/>
                <a:satMod val="110000"/>
                <a:lumMod val="100000"/>
                <a:shade val="100000"/>
              </a:schemeClr>
            </a:gs>
            <a:gs pos="100000">
              <a:schemeClr val="accent6">
                <a:shade val="50000"/>
                <a:hueOff val="92106"/>
                <a:satOff val="-4026"/>
                <a:lumOff val="10990"/>
                <a:alphaOff val="0"/>
                <a:lumMod val="99000"/>
                <a:satMod val="120000"/>
                <a:shade val="78000"/>
              </a:schemeClr>
            </a:gs>
          </a:gsLst>
          <a:lin ang="5400000" scaled="0"/>
        </a:gradFill>
        <a:ln w="6350" cap="flat" cmpd="sng" algn="ctr">
          <a:solidFill>
            <a:schemeClr val="accent6">
              <a:shade val="50000"/>
              <a:hueOff val="92106"/>
              <a:satOff val="-4026"/>
              <a:lumOff val="1099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0" kern="1200" dirty="0">
              <a:solidFill>
                <a:schemeClr val="tx1"/>
              </a:solidFill>
            </a:rPr>
            <a:t>Productos de uso diario </a:t>
          </a:r>
        </a:p>
      </dsp:txBody>
      <dsp:txXfrm>
        <a:off x="2168864" y="1679126"/>
        <a:ext cx="1153938" cy="427329"/>
      </dsp:txXfrm>
    </dsp:sp>
    <dsp:sp modelId="{C03061BE-2C56-4B05-910A-B8C782ADE624}">
      <dsp:nvSpPr>
        <dsp:cNvPr id="0" name=""/>
        <dsp:cNvSpPr/>
      </dsp:nvSpPr>
      <dsp:spPr>
        <a:xfrm>
          <a:off x="3300928" y="1860421"/>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D5B7EC7-41ED-4361-A798-67F068FABE52}">
      <dsp:nvSpPr>
        <dsp:cNvPr id="0" name=""/>
        <dsp:cNvSpPr/>
      </dsp:nvSpPr>
      <dsp:spPr>
        <a:xfrm>
          <a:off x="4120619" y="34553"/>
          <a:ext cx="1331301" cy="1442851"/>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184212"/>
              <a:satOff val="-8053"/>
              <a:lumOff val="2198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Bioenergía</a:t>
          </a:r>
          <a:r>
            <a:rPr lang="es-CO" sz="1200" kern="1200" dirty="0"/>
            <a:t> </a:t>
          </a:r>
        </a:p>
      </dsp:txBody>
      <dsp:txXfrm>
        <a:off x="4151813" y="65747"/>
        <a:ext cx="1268913" cy="1411657"/>
      </dsp:txXfrm>
    </dsp:sp>
    <dsp:sp modelId="{6B183DCE-D00B-4A3A-AF31-2DCD0E14ACF6}">
      <dsp:nvSpPr>
        <dsp:cNvPr id="0" name=""/>
        <dsp:cNvSpPr/>
      </dsp:nvSpPr>
      <dsp:spPr>
        <a:xfrm>
          <a:off x="4009788" y="1387638"/>
          <a:ext cx="1547904" cy="842735"/>
        </a:xfrm>
        <a:prstGeom prst="rect">
          <a:avLst/>
        </a:prstGeom>
        <a:gradFill rotWithShape="0">
          <a:gsLst>
            <a:gs pos="0">
              <a:schemeClr val="accent6">
                <a:shade val="50000"/>
                <a:hueOff val="184212"/>
                <a:satOff val="-8053"/>
                <a:lumOff val="21981"/>
                <a:alphaOff val="0"/>
                <a:satMod val="103000"/>
                <a:lumMod val="102000"/>
                <a:tint val="94000"/>
              </a:schemeClr>
            </a:gs>
            <a:gs pos="50000">
              <a:schemeClr val="accent6">
                <a:shade val="50000"/>
                <a:hueOff val="184212"/>
                <a:satOff val="-8053"/>
                <a:lumOff val="21981"/>
                <a:alphaOff val="0"/>
                <a:satMod val="110000"/>
                <a:lumMod val="100000"/>
                <a:shade val="100000"/>
              </a:schemeClr>
            </a:gs>
            <a:gs pos="100000">
              <a:schemeClr val="accent6">
                <a:shade val="50000"/>
                <a:hueOff val="184212"/>
                <a:satOff val="-8053"/>
                <a:lumOff val="21981"/>
                <a:alphaOff val="0"/>
                <a:lumMod val="99000"/>
                <a:satMod val="120000"/>
                <a:shade val="78000"/>
              </a:schemeClr>
            </a:gs>
          </a:gsLst>
          <a:lin ang="5400000" scaled="0"/>
        </a:gradFill>
        <a:ln w="6350" cap="flat" cmpd="sng" algn="ctr">
          <a:solidFill>
            <a:schemeClr val="accent6">
              <a:shade val="50000"/>
              <a:hueOff val="184212"/>
              <a:satOff val="-8053"/>
              <a:lumOff val="2198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1" kern="1200" dirty="0"/>
            <a:t>Energías alternativas</a:t>
          </a:r>
        </a:p>
      </dsp:txBody>
      <dsp:txXfrm>
        <a:off x="4009788" y="1387638"/>
        <a:ext cx="1090073" cy="842735"/>
      </dsp:txXfrm>
    </dsp:sp>
    <dsp:sp modelId="{3986A766-46BF-4EA5-AF4E-C52E8E9BE2A2}">
      <dsp:nvSpPr>
        <dsp:cNvPr id="0" name=""/>
        <dsp:cNvSpPr/>
      </dsp:nvSpPr>
      <dsp:spPr>
        <a:xfrm>
          <a:off x="5069869" y="1761953"/>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09B8D0D-0E09-4BBC-8FEA-82A49259EE1A}">
      <dsp:nvSpPr>
        <dsp:cNvPr id="0" name=""/>
        <dsp:cNvSpPr/>
      </dsp:nvSpPr>
      <dsp:spPr>
        <a:xfrm>
          <a:off x="5612335" y="87521"/>
          <a:ext cx="2070812" cy="1381465"/>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276318"/>
              <a:satOff val="-12079"/>
              <a:lumOff val="3297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err="1"/>
            <a:t>Bioprocesamiento</a:t>
          </a:r>
          <a:endParaRPr lang="es-CO" sz="1600" kern="1200" dirty="0"/>
        </a:p>
        <a:p>
          <a:pPr marL="171450" lvl="1" indent="-171450" algn="l" defTabSz="711200">
            <a:lnSpc>
              <a:spcPct val="90000"/>
            </a:lnSpc>
            <a:spcBef>
              <a:spcPct val="0"/>
            </a:spcBef>
            <a:spcAft>
              <a:spcPct val="15000"/>
            </a:spcAft>
            <a:buChar char="•"/>
          </a:pPr>
          <a:r>
            <a:rPr lang="es-CO" sz="1600" kern="1200" dirty="0" err="1"/>
            <a:t>Biorefínerias</a:t>
          </a:r>
          <a:endParaRPr lang="es-CO" sz="1600" kern="1200" dirty="0"/>
        </a:p>
        <a:p>
          <a:pPr marL="171450" lvl="1" indent="-171450" algn="l" defTabSz="711200">
            <a:lnSpc>
              <a:spcPct val="90000"/>
            </a:lnSpc>
            <a:spcBef>
              <a:spcPct val="0"/>
            </a:spcBef>
            <a:spcAft>
              <a:spcPct val="15000"/>
            </a:spcAft>
            <a:buChar char="•"/>
          </a:pPr>
          <a:r>
            <a:rPr lang="es-CO" sz="1600" kern="1200" dirty="0"/>
            <a:t>Biotecnología industrial</a:t>
          </a:r>
        </a:p>
      </dsp:txBody>
      <dsp:txXfrm>
        <a:off x="5644704" y="119890"/>
        <a:ext cx="2006074" cy="1349096"/>
      </dsp:txXfrm>
    </dsp:sp>
    <dsp:sp modelId="{395691B9-D055-4760-9022-22DD64FFF593}">
      <dsp:nvSpPr>
        <dsp:cNvPr id="0" name=""/>
        <dsp:cNvSpPr/>
      </dsp:nvSpPr>
      <dsp:spPr>
        <a:xfrm>
          <a:off x="5702677" y="1407400"/>
          <a:ext cx="1625359" cy="427329"/>
        </a:xfrm>
        <a:prstGeom prst="rect">
          <a:avLst/>
        </a:prstGeom>
        <a:gradFill rotWithShape="0">
          <a:gsLst>
            <a:gs pos="0">
              <a:schemeClr val="accent6">
                <a:shade val="50000"/>
                <a:hueOff val="276318"/>
                <a:satOff val="-12079"/>
                <a:lumOff val="32971"/>
                <a:alphaOff val="0"/>
                <a:satMod val="103000"/>
                <a:lumMod val="102000"/>
                <a:tint val="94000"/>
              </a:schemeClr>
            </a:gs>
            <a:gs pos="50000">
              <a:schemeClr val="accent6">
                <a:shade val="50000"/>
                <a:hueOff val="276318"/>
                <a:satOff val="-12079"/>
                <a:lumOff val="32971"/>
                <a:alphaOff val="0"/>
                <a:satMod val="110000"/>
                <a:lumMod val="100000"/>
                <a:shade val="100000"/>
              </a:schemeClr>
            </a:gs>
            <a:gs pos="100000">
              <a:schemeClr val="accent6">
                <a:shade val="50000"/>
                <a:hueOff val="276318"/>
                <a:satOff val="-12079"/>
                <a:lumOff val="32971"/>
                <a:alphaOff val="0"/>
                <a:lumMod val="99000"/>
                <a:satMod val="120000"/>
                <a:shade val="78000"/>
              </a:schemeClr>
            </a:gs>
          </a:gsLst>
          <a:lin ang="5400000" scaled="0"/>
        </a:gradFill>
        <a:ln w="6350" cap="flat" cmpd="sng" algn="ctr">
          <a:solidFill>
            <a:schemeClr val="accent6">
              <a:shade val="50000"/>
              <a:hueOff val="276318"/>
              <a:satOff val="-12079"/>
              <a:lumOff val="3297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1" kern="1200" dirty="0">
              <a:solidFill>
                <a:schemeClr val="accent2"/>
              </a:solidFill>
            </a:rPr>
            <a:t>Prácticas sostenibles</a:t>
          </a:r>
        </a:p>
      </dsp:txBody>
      <dsp:txXfrm>
        <a:off x="5702677" y="1407400"/>
        <a:ext cx="1144619" cy="427329"/>
      </dsp:txXfrm>
    </dsp:sp>
    <dsp:sp modelId="{D519345E-E5B8-4DD5-B0B8-0728FB619BF2}">
      <dsp:nvSpPr>
        <dsp:cNvPr id="0" name=""/>
        <dsp:cNvSpPr/>
      </dsp:nvSpPr>
      <dsp:spPr>
        <a:xfrm>
          <a:off x="6996214" y="1797206"/>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649A99-FB53-4AFA-A5A1-73F4466F4906}">
      <dsp:nvSpPr>
        <dsp:cNvPr id="0" name=""/>
        <dsp:cNvSpPr/>
      </dsp:nvSpPr>
      <dsp:spPr>
        <a:xfrm>
          <a:off x="156329" y="2317392"/>
          <a:ext cx="1456084" cy="1454876"/>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368424"/>
              <a:satOff val="-16105"/>
              <a:lumOff val="4396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Soluciones sostenibles para el desarrollo de insumos químicos</a:t>
          </a:r>
        </a:p>
      </dsp:txBody>
      <dsp:txXfrm>
        <a:off x="190418" y="2351481"/>
        <a:ext cx="1387906" cy="1420787"/>
      </dsp:txXfrm>
    </dsp:sp>
    <dsp:sp modelId="{56425606-800F-4FE1-8E17-41B14404DB24}">
      <dsp:nvSpPr>
        <dsp:cNvPr id="0" name=""/>
        <dsp:cNvSpPr/>
      </dsp:nvSpPr>
      <dsp:spPr>
        <a:xfrm>
          <a:off x="191442" y="3923559"/>
          <a:ext cx="1479528" cy="427329"/>
        </a:xfrm>
        <a:prstGeom prst="rect">
          <a:avLst/>
        </a:prstGeom>
        <a:gradFill rotWithShape="0">
          <a:gsLst>
            <a:gs pos="0">
              <a:schemeClr val="accent6">
                <a:shade val="50000"/>
                <a:hueOff val="368424"/>
                <a:satOff val="-16105"/>
                <a:lumOff val="43961"/>
                <a:alphaOff val="0"/>
                <a:satMod val="103000"/>
                <a:lumMod val="102000"/>
                <a:tint val="94000"/>
              </a:schemeClr>
            </a:gs>
            <a:gs pos="50000">
              <a:schemeClr val="accent6">
                <a:shade val="50000"/>
                <a:hueOff val="368424"/>
                <a:satOff val="-16105"/>
                <a:lumOff val="43961"/>
                <a:alphaOff val="0"/>
                <a:satMod val="110000"/>
                <a:lumMod val="100000"/>
                <a:shade val="100000"/>
              </a:schemeClr>
            </a:gs>
            <a:gs pos="100000">
              <a:schemeClr val="accent6">
                <a:shade val="50000"/>
                <a:hueOff val="368424"/>
                <a:satOff val="-16105"/>
                <a:lumOff val="43961"/>
                <a:alphaOff val="0"/>
                <a:lumMod val="99000"/>
                <a:satMod val="120000"/>
                <a:shade val="78000"/>
              </a:schemeClr>
            </a:gs>
          </a:gsLst>
          <a:lin ang="5400000" scaled="0"/>
        </a:gradFill>
        <a:ln w="6350" cap="flat" cmpd="sng" algn="ctr">
          <a:solidFill>
            <a:schemeClr val="accent6">
              <a:shade val="50000"/>
              <a:hueOff val="368424"/>
              <a:satOff val="-16105"/>
              <a:lumOff val="4396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CO" sz="1800" b="1" kern="1200" dirty="0">
              <a:solidFill>
                <a:schemeClr val="accent2"/>
              </a:solidFill>
            </a:rPr>
            <a:t>Química verde</a:t>
          </a:r>
        </a:p>
      </dsp:txBody>
      <dsp:txXfrm>
        <a:off x="191442" y="3923559"/>
        <a:ext cx="1041921" cy="427329"/>
      </dsp:txXfrm>
    </dsp:sp>
    <dsp:sp modelId="{F553B5F1-54F4-4577-AA4B-036AC3E343BF}">
      <dsp:nvSpPr>
        <dsp:cNvPr id="0" name=""/>
        <dsp:cNvSpPr/>
      </dsp:nvSpPr>
      <dsp:spPr>
        <a:xfrm>
          <a:off x="1220649" y="3913124"/>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22A5F4C-83D5-4773-AF34-DF79418E5499}">
      <dsp:nvSpPr>
        <dsp:cNvPr id="0" name=""/>
        <dsp:cNvSpPr/>
      </dsp:nvSpPr>
      <dsp:spPr>
        <a:xfrm>
          <a:off x="2025921" y="2273268"/>
          <a:ext cx="1546506" cy="1698990"/>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276318"/>
              <a:satOff val="-12079"/>
              <a:lumOff val="3297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Sustitución de </a:t>
          </a:r>
          <a:r>
            <a:rPr lang="es-CO" sz="1600" kern="1200" dirty="0" err="1"/>
            <a:t>petroquímcios</a:t>
          </a:r>
          <a:endParaRPr lang="es-CO" sz="1600" kern="1200" dirty="0"/>
        </a:p>
        <a:p>
          <a:pPr marL="171450" lvl="1" indent="-171450" algn="l" defTabSz="711200">
            <a:lnSpc>
              <a:spcPct val="90000"/>
            </a:lnSpc>
            <a:spcBef>
              <a:spcPct val="0"/>
            </a:spcBef>
            <a:spcAft>
              <a:spcPct val="15000"/>
            </a:spcAft>
            <a:buChar char="•"/>
          </a:pPr>
          <a:r>
            <a:rPr lang="es-CO" sz="1600" kern="1200" dirty="0"/>
            <a:t>Reducción de GEI</a:t>
          </a:r>
        </a:p>
        <a:p>
          <a:pPr marL="171450" lvl="1" indent="-171450" algn="l" defTabSz="711200">
            <a:lnSpc>
              <a:spcPct val="90000"/>
            </a:lnSpc>
            <a:spcBef>
              <a:spcPct val="0"/>
            </a:spcBef>
            <a:spcAft>
              <a:spcPct val="15000"/>
            </a:spcAft>
            <a:buChar char="•"/>
          </a:pPr>
          <a:r>
            <a:rPr lang="es-CO" sz="1600" kern="1200" dirty="0"/>
            <a:t>captura de emisiones de CO</a:t>
          </a:r>
          <a:r>
            <a:rPr lang="es-CO" sz="1600" kern="1200" baseline="-25000" dirty="0"/>
            <a:t>2 </a:t>
          </a:r>
          <a:r>
            <a:rPr lang="es-CO" sz="1600" kern="1200" baseline="0" dirty="0"/>
            <a:t>y Metano</a:t>
          </a:r>
          <a:endParaRPr lang="es-CO" sz="1600" kern="1200" dirty="0"/>
        </a:p>
      </dsp:txBody>
      <dsp:txXfrm>
        <a:off x="2062157" y="2309504"/>
        <a:ext cx="1474034" cy="1662754"/>
      </dsp:txXfrm>
    </dsp:sp>
    <dsp:sp modelId="{DB3DCF56-4B51-4CF1-8670-C408AE5FF5AF}">
      <dsp:nvSpPr>
        <dsp:cNvPr id="0" name=""/>
        <dsp:cNvSpPr/>
      </dsp:nvSpPr>
      <dsp:spPr>
        <a:xfrm>
          <a:off x="2026314" y="4032113"/>
          <a:ext cx="1719828" cy="514422"/>
        </a:xfrm>
        <a:prstGeom prst="rect">
          <a:avLst/>
        </a:prstGeom>
        <a:gradFill rotWithShape="0">
          <a:gsLst>
            <a:gs pos="0">
              <a:schemeClr val="accent6">
                <a:shade val="50000"/>
                <a:hueOff val="276318"/>
                <a:satOff val="-12079"/>
                <a:lumOff val="32971"/>
                <a:alphaOff val="0"/>
                <a:satMod val="103000"/>
                <a:lumMod val="102000"/>
                <a:tint val="94000"/>
              </a:schemeClr>
            </a:gs>
            <a:gs pos="50000">
              <a:schemeClr val="accent6">
                <a:shade val="50000"/>
                <a:hueOff val="276318"/>
                <a:satOff val="-12079"/>
                <a:lumOff val="32971"/>
                <a:alphaOff val="0"/>
                <a:satMod val="110000"/>
                <a:lumMod val="100000"/>
                <a:shade val="100000"/>
              </a:schemeClr>
            </a:gs>
            <a:gs pos="100000">
              <a:schemeClr val="accent6">
                <a:shade val="50000"/>
                <a:hueOff val="276318"/>
                <a:satOff val="-12079"/>
                <a:lumOff val="32971"/>
                <a:alphaOff val="0"/>
                <a:lumMod val="99000"/>
                <a:satMod val="120000"/>
                <a:shade val="78000"/>
              </a:schemeClr>
            </a:gs>
          </a:gsLst>
          <a:lin ang="5400000" scaled="0"/>
        </a:gradFill>
        <a:ln w="6350" cap="flat" cmpd="sng" algn="ctr">
          <a:solidFill>
            <a:schemeClr val="accent6">
              <a:shade val="50000"/>
              <a:hueOff val="276318"/>
              <a:satOff val="-12079"/>
              <a:lumOff val="3297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1" kern="1200" dirty="0">
              <a:solidFill>
                <a:schemeClr val="tx1"/>
              </a:solidFill>
            </a:rPr>
            <a:t>Cambio climático</a:t>
          </a:r>
        </a:p>
      </dsp:txBody>
      <dsp:txXfrm>
        <a:off x="2026314" y="4032113"/>
        <a:ext cx="1211146" cy="514422"/>
      </dsp:txXfrm>
    </dsp:sp>
    <dsp:sp modelId="{4BA94EE0-1776-44BB-AB87-1F0DB0807498}">
      <dsp:nvSpPr>
        <dsp:cNvPr id="0" name=""/>
        <dsp:cNvSpPr/>
      </dsp:nvSpPr>
      <dsp:spPr>
        <a:xfrm>
          <a:off x="2971503" y="3974153"/>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C8AC54F-840E-4D22-8973-0A589F73CA30}">
      <dsp:nvSpPr>
        <dsp:cNvPr id="0" name=""/>
        <dsp:cNvSpPr/>
      </dsp:nvSpPr>
      <dsp:spPr>
        <a:xfrm>
          <a:off x="3673240" y="2296133"/>
          <a:ext cx="1879185" cy="1127651"/>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184212"/>
              <a:satOff val="-8053"/>
              <a:lumOff val="2198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Biomasa como fuente renovable de carbón. </a:t>
          </a:r>
        </a:p>
      </dsp:txBody>
      <dsp:txXfrm>
        <a:off x="3699662" y="2322555"/>
        <a:ext cx="1826341" cy="1101229"/>
      </dsp:txXfrm>
    </dsp:sp>
    <dsp:sp modelId="{C426B323-FD4F-44CC-9EB9-5A0716864204}">
      <dsp:nvSpPr>
        <dsp:cNvPr id="0" name=""/>
        <dsp:cNvSpPr/>
      </dsp:nvSpPr>
      <dsp:spPr>
        <a:xfrm>
          <a:off x="3673234" y="3470687"/>
          <a:ext cx="1793116" cy="644625"/>
        </a:xfrm>
        <a:prstGeom prst="rect">
          <a:avLst/>
        </a:prstGeom>
        <a:gradFill rotWithShape="0">
          <a:gsLst>
            <a:gs pos="0">
              <a:schemeClr val="accent6">
                <a:shade val="50000"/>
                <a:hueOff val="184212"/>
                <a:satOff val="-8053"/>
                <a:lumOff val="21981"/>
                <a:alphaOff val="0"/>
                <a:satMod val="103000"/>
                <a:lumMod val="102000"/>
                <a:tint val="94000"/>
              </a:schemeClr>
            </a:gs>
            <a:gs pos="50000">
              <a:schemeClr val="accent6">
                <a:shade val="50000"/>
                <a:hueOff val="184212"/>
                <a:satOff val="-8053"/>
                <a:lumOff val="21981"/>
                <a:alphaOff val="0"/>
                <a:satMod val="110000"/>
                <a:lumMod val="100000"/>
                <a:shade val="100000"/>
              </a:schemeClr>
            </a:gs>
            <a:gs pos="100000">
              <a:schemeClr val="accent6">
                <a:shade val="50000"/>
                <a:hueOff val="184212"/>
                <a:satOff val="-8053"/>
                <a:lumOff val="21981"/>
                <a:alphaOff val="0"/>
                <a:lumMod val="99000"/>
                <a:satMod val="120000"/>
                <a:shade val="78000"/>
              </a:schemeClr>
            </a:gs>
          </a:gsLst>
          <a:lin ang="5400000" scaled="0"/>
        </a:gradFill>
        <a:ln w="6350" cap="flat" cmpd="sng" algn="ctr">
          <a:solidFill>
            <a:schemeClr val="accent6">
              <a:shade val="50000"/>
              <a:hueOff val="184212"/>
              <a:satOff val="-8053"/>
              <a:lumOff val="2198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1" kern="1200" dirty="0">
              <a:solidFill>
                <a:schemeClr val="tx1"/>
              </a:solidFill>
            </a:rPr>
            <a:t>Fuentes renovables</a:t>
          </a:r>
        </a:p>
      </dsp:txBody>
      <dsp:txXfrm>
        <a:off x="3673234" y="3470687"/>
        <a:ext cx="1262758" cy="644625"/>
      </dsp:txXfrm>
    </dsp:sp>
    <dsp:sp modelId="{95FA924E-DCCE-4C29-9895-E1FB1409A660}">
      <dsp:nvSpPr>
        <dsp:cNvPr id="0" name=""/>
        <dsp:cNvSpPr/>
      </dsp:nvSpPr>
      <dsp:spPr>
        <a:xfrm>
          <a:off x="4886447" y="3830246"/>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F0E54D7-A17F-4BD7-A472-31251F5D5BE0}">
      <dsp:nvSpPr>
        <dsp:cNvPr id="0" name=""/>
        <dsp:cNvSpPr/>
      </dsp:nvSpPr>
      <dsp:spPr>
        <a:xfrm>
          <a:off x="5692559" y="2195305"/>
          <a:ext cx="1761791" cy="1057589"/>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shade val="50000"/>
              <a:hueOff val="92106"/>
              <a:satOff val="-4026"/>
              <a:lumOff val="109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Generación de empleos</a:t>
          </a:r>
        </a:p>
        <a:p>
          <a:pPr marL="171450" lvl="1" indent="-171450" algn="l" defTabSz="711200">
            <a:lnSpc>
              <a:spcPct val="90000"/>
            </a:lnSpc>
            <a:spcBef>
              <a:spcPct val="0"/>
            </a:spcBef>
            <a:spcAft>
              <a:spcPct val="15000"/>
            </a:spcAft>
            <a:buChar char="•"/>
          </a:pPr>
          <a:r>
            <a:rPr lang="es-CO" sz="1600" kern="1200" dirty="0"/>
            <a:t>Nuevos nichos de mercado</a:t>
          </a:r>
        </a:p>
      </dsp:txBody>
      <dsp:txXfrm>
        <a:off x="5717340" y="2220086"/>
        <a:ext cx="1712229" cy="1032808"/>
      </dsp:txXfrm>
    </dsp:sp>
    <dsp:sp modelId="{6C134F51-92E5-4E0C-8DB0-2669764C3344}">
      <dsp:nvSpPr>
        <dsp:cNvPr id="0" name=""/>
        <dsp:cNvSpPr/>
      </dsp:nvSpPr>
      <dsp:spPr>
        <a:xfrm>
          <a:off x="5737943" y="3209574"/>
          <a:ext cx="1922745" cy="913082"/>
        </a:xfrm>
        <a:prstGeom prst="rect">
          <a:avLst/>
        </a:prstGeom>
        <a:gradFill rotWithShape="0">
          <a:gsLst>
            <a:gs pos="0">
              <a:schemeClr val="accent6">
                <a:shade val="50000"/>
                <a:hueOff val="92106"/>
                <a:satOff val="-4026"/>
                <a:lumOff val="10990"/>
                <a:alphaOff val="0"/>
                <a:satMod val="103000"/>
                <a:lumMod val="102000"/>
                <a:tint val="94000"/>
              </a:schemeClr>
            </a:gs>
            <a:gs pos="50000">
              <a:schemeClr val="accent6">
                <a:shade val="50000"/>
                <a:hueOff val="92106"/>
                <a:satOff val="-4026"/>
                <a:lumOff val="10990"/>
                <a:alphaOff val="0"/>
                <a:satMod val="110000"/>
                <a:lumMod val="100000"/>
                <a:shade val="100000"/>
              </a:schemeClr>
            </a:gs>
            <a:gs pos="100000">
              <a:schemeClr val="accent6">
                <a:shade val="50000"/>
                <a:hueOff val="92106"/>
                <a:satOff val="-4026"/>
                <a:lumOff val="10990"/>
                <a:alphaOff val="0"/>
                <a:lumMod val="99000"/>
                <a:satMod val="120000"/>
                <a:shade val="78000"/>
              </a:schemeClr>
            </a:gs>
          </a:gsLst>
          <a:lin ang="5400000" scaled="0"/>
        </a:gradFill>
        <a:ln w="6350" cap="flat" cmpd="sng" algn="ctr">
          <a:solidFill>
            <a:schemeClr val="accent6">
              <a:shade val="50000"/>
              <a:hueOff val="92106"/>
              <a:satOff val="-4026"/>
              <a:lumOff val="1099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s-CO" sz="1600" b="1" kern="1200" dirty="0">
              <a:solidFill>
                <a:schemeClr val="tx1"/>
              </a:solidFill>
            </a:rPr>
            <a:t>Oportunidades de negocio</a:t>
          </a:r>
        </a:p>
      </dsp:txBody>
      <dsp:txXfrm>
        <a:off x="5737943" y="3209574"/>
        <a:ext cx="1354046" cy="913082"/>
      </dsp:txXfrm>
    </dsp:sp>
    <dsp:sp modelId="{59A8FF28-A6E6-4EFC-8EA3-F3D69FAE9243}">
      <dsp:nvSpPr>
        <dsp:cNvPr id="0" name=""/>
        <dsp:cNvSpPr/>
      </dsp:nvSpPr>
      <dsp:spPr>
        <a:xfrm>
          <a:off x="6902850" y="3745616"/>
          <a:ext cx="465955" cy="465955"/>
        </a:xfrm>
        <a:prstGeom prst="ellipse">
          <a:avLst/>
        </a:prstGeom>
        <a:solidFill>
          <a:schemeClr val="accent6">
            <a:alpha val="90000"/>
            <a:tint val="55000"/>
            <a:hueOff val="0"/>
            <a:satOff val="0"/>
            <a:lumOff val="0"/>
            <a:alphaOff val="0"/>
          </a:schemeClr>
        </a:solidFill>
        <a:ln w="6350" cap="flat" cmpd="sng" algn="ctr">
          <a:solidFill>
            <a:schemeClr val="accent6">
              <a:alpha val="90000"/>
              <a:tint val="55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ABA23-5C6A-4079-BC72-AA552AD3B525}">
      <dsp:nvSpPr>
        <dsp:cNvPr id="0" name=""/>
        <dsp:cNvSpPr/>
      </dsp:nvSpPr>
      <dsp:spPr>
        <a:xfrm>
          <a:off x="142" y="255121"/>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Firma convenio estudios y diseños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MARZO/2020</a:t>
          </a:r>
        </a:p>
      </dsp:txBody>
      <dsp:txXfrm>
        <a:off x="285181" y="255121"/>
        <a:ext cx="855119" cy="570078"/>
      </dsp:txXfrm>
    </dsp:sp>
    <dsp:sp modelId="{F4FA0D92-BC7D-42DA-8983-93706AB32745}">
      <dsp:nvSpPr>
        <dsp:cNvPr id="0" name=""/>
        <dsp:cNvSpPr/>
      </dsp:nvSpPr>
      <dsp:spPr>
        <a:xfrm>
          <a:off x="1255760" y="261220"/>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Precontractual estudios y diseños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MAYO/2020</a:t>
          </a:r>
        </a:p>
      </dsp:txBody>
      <dsp:txXfrm>
        <a:off x="1540799" y="261220"/>
        <a:ext cx="855119" cy="570078"/>
      </dsp:txXfrm>
    </dsp:sp>
    <dsp:sp modelId="{8D42A23A-5821-4424-914C-5C84F50B306A}">
      <dsp:nvSpPr>
        <dsp:cNvPr id="0" name=""/>
        <dsp:cNvSpPr/>
      </dsp:nvSpPr>
      <dsp:spPr>
        <a:xfrm>
          <a:off x="2519649" y="249135"/>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Diseños completos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 JULIO 2021</a:t>
          </a:r>
        </a:p>
      </dsp:txBody>
      <dsp:txXfrm>
        <a:off x="2804688" y="249135"/>
        <a:ext cx="855119" cy="570078"/>
      </dsp:txXfrm>
    </dsp:sp>
    <dsp:sp modelId="{C0AB3A13-875D-4B16-BC04-A24E937C1A83}">
      <dsp:nvSpPr>
        <dsp:cNvPr id="0" name=""/>
        <dsp:cNvSpPr/>
      </dsp:nvSpPr>
      <dsp:spPr>
        <a:xfrm>
          <a:off x="3866305" y="249135"/>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Suscripción convenios interadministrativos para la ejecución  de las obras requeridas para los JJNN</a:t>
          </a:r>
        </a:p>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NOVIEMBRE/2021.</a:t>
          </a:r>
        </a:p>
      </dsp:txBody>
      <dsp:txXfrm>
        <a:off x="4151344" y="249135"/>
        <a:ext cx="855119" cy="570078"/>
      </dsp:txXfrm>
    </dsp:sp>
    <dsp:sp modelId="{8C79AD89-49C1-4BCD-BAC6-CCCCAEF809C1}">
      <dsp:nvSpPr>
        <dsp:cNvPr id="0" name=""/>
        <dsp:cNvSpPr/>
      </dsp:nvSpPr>
      <dsp:spPr>
        <a:xfrm>
          <a:off x="5139562" y="249135"/>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Inicio obras civiles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MARZO/2022</a:t>
          </a:r>
          <a:endParaRPr lang="es-CO" sz="800" b="0" kern="1200" dirty="0">
            <a:solidFill>
              <a:srgbClr val="002060"/>
            </a:solidFill>
            <a:latin typeface="Agency FB" pitchFamily="34" charset="0"/>
            <a:cs typeface="Arial" pitchFamily="34" charset="0"/>
          </a:endParaRPr>
        </a:p>
      </dsp:txBody>
      <dsp:txXfrm>
        <a:off x="5424601" y="249135"/>
        <a:ext cx="855119" cy="570078"/>
      </dsp:txXfrm>
    </dsp:sp>
    <dsp:sp modelId="{E1C41831-65AE-4108-9A6A-F4E66CBF0855}">
      <dsp:nvSpPr>
        <dsp:cNvPr id="0" name=""/>
        <dsp:cNvSpPr/>
      </dsp:nvSpPr>
      <dsp:spPr>
        <a:xfrm>
          <a:off x="543157" y="1125255"/>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Entrega adecuaciones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ABRIL/2023</a:t>
          </a:r>
          <a:endParaRPr lang="es-CO" sz="800" b="0" kern="1200" dirty="0">
            <a:solidFill>
              <a:srgbClr val="002060"/>
            </a:solidFill>
            <a:latin typeface="Agency FB" pitchFamily="34" charset="0"/>
            <a:cs typeface="Arial" pitchFamily="34" charset="0"/>
          </a:endParaRPr>
        </a:p>
      </dsp:txBody>
      <dsp:txXfrm>
        <a:off x="828196" y="1125255"/>
        <a:ext cx="855119" cy="570078"/>
      </dsp:txXfrm>
    </dsp:sp>
    <dsp:sp modelId="{58B73704-0EBB-40DC-8A89-CB10C3CC70D6}">
      <dsp:nvSpPr>
        <dsp:cNvPr id="0" name=""/>
        <dsp:cNvSpPr/>
      </dsp:nvSpPr>
      <dsp:spPr>
        <a:xfrm>
          <a:off x="1875317" y="1125255"/>
          <a:ext cx="1425197" cy="57007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Entrega Escenarios Nuevos</a:t>
          </a:r>
        </a:p>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JULIO/2023</a:t>
          </a:r>
          <a:endParaRPr lang="es-CO" sz="600" b="0" kern="1200" dirty="0">
            <a:solidFill>
              <a:srgbClr val="002060"/>
            </a:solidFill>
            <a:latin typeface="Agency FB" pitchFamily="34" charset="0"/>
            <a:cs typeface="Arial" pitchFamily="34" charset="0"/>
          </a:endParaRPr>
        </a:p>
      </dsp:txBody>
      <dsp:txXfrm>
        <a:off x="2160356" y="1125255"/>
        <a:ext cx="855119" cy="570078"/>
      </dsp:txXfrm>
    </dsp:sp>
    <dsp:sp modelId="{9F1CB7B2-6ADD-4A3D-952A-EB3AD6424DFD}">
      <dsp:nvSpPr>
        <dsp:cNvPr id="0" name=""/>
        <dsp:cNvSpPr/>
      </dsp:nvSpPr>
      <dsp:spPr>
        <a:xfrm>
          <a:off x="2987584" y="886557"/>
          <a:ext cx="1425197" cy="1017967"/>
        </a:xfrm>
        <a:prstGeom prst="chevron">
          <a:avLst/>
        </a:prstGeom>
        <a:solidFill>
          <a:srgbClr val="FFC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FECHA OBJETIVO</a:t>
          </a:r>
        </a:p>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JULIO /2023</a:t>
          </a:r>
          <a:endParaRPr lang="es-CO" sz="600" b="0" kern="1200" dirty="0">
            <a:solidFill>
              <a:srgbClr val="002060"/>
            </a:solidFill>
            <a:latin typeface="Agency FB" pitchFamily="34" charset="0"/>
            <a:cs typeface="Arial" pitchFamily="34" charset="0"/>
          </a:endParaRPr>
        </a:p>
      </dsp:txBody>
      <dsp:txXfrm>
        <a:off x="3496568" y="886557"/>
        <a:ext cx="407230" cy="1017967"/>
      </dsp:txXfrm>
    </dsp:sp>
    <dsp:sp modelId="{43AD0CAE-4734-4A08-89EC-B1CC431D0846}">
      <dsp:nvSpPr>
        <dsp:cNvPr id="0" name=""/>
        <dsp:cNvSpPr/>
      </dsp:nvSpPr>
      <dsp:spPr>
        <a:xfrm>
          <a:off x="4317963" y="1095753"/>
          <a:ext cx="1425197" cy="570078"/>
        </a:xfrm>
        <a:prstGeom prst="chevron">
          <a:avLst/>
        </a:prstGeom>
        <a:solidFill>
          <a:srgbClr val="92D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003" tIns="8001" rIns="8001" bIns="8001" numCol="1" spcCol="1270" anchor="ctr" anchorCtr="0">
          <a:noAutofit/>
        </a:bodyPr>
        <a:lstStyle/>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INICIO JDN 2023</a:t>
          </a:r>
        </a:p>
        <a:p>
          <a:pPr marL="0" lvl="0" indent="0" algn="ctr" defTabSz="266700">
            <a:lnSpc>
              <a:spcPct val="90000"/>
            </a:lnSpc>
            <a:spcBef>
              <a:spcPct val="0"/>
            </a:spcBef>
            <a:spcAft>
              <a:spcPct val="35000"/>
            </a:spcAft>
            <a:buNone/>
          </a:pPr>
          <a:r>
            <a:rPr lang="es-ES" sz="600" b="0" kern="1200" dirty="0">
              <a:solidFill>
                <a:srgbClr val="002060"/>
              </a:solidFill>
              <a:latin typeface="Agency FB" pitchFamily="34" charset="0"/>
              <a:cs typeface="Arial" pitchFamily="34" charset="0"/>
            </a:rPr>
            <a:t>NOVIEMBRE /2023</a:t>
          </a:r>
          <a:endParaRPr lang="es-CO" sz="600" b="0" kern="1200" dirty="0">
            <a:solidFill>
              <a:srgbClr val="002060"/>
            </a:solidFill>
            <a:latin typeface="Agency FB" pitchFamily="34" charset="0"/>
            <a:cs typeface="Arial" pitchFamily="34" charset="0"/>
          </a:endParaRPr>
        </a:p>
      </dsp:txBody>
      <dsp:txXfrm>
        <a:off x="4603002" y="1095753"/>
        <a:ext cx="855119" cy="5700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ABA23-5C6A-4079-BC72-AA552AD3B525}">
      <dsp:nvSpPr>
        <dsp:cNvPr id="0" name=""/>
        <dsp:cNvSpPr/>
      </dsp:nvSpPr>
      <dsp:spPr>
        <a:xfrm>
          <a:off x="1426"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Revisión convenio Marco </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JULIO/2020</a:t>
          </a:r>
        </a:p>
      </dsp:txBody>
      <dsp:txXfrm>
        <a:off x="258218" y="757280"/>
        <a:ext cx="770377" cy="513584"/>
      </dsp:txXfrm>
    </dsp:sp>
    <dsp:sp modelId="{F4FA0D92-BC7D-42DA-8983-93706AB32745}">
      <dsp:nvSpPr>
        <dsp:cNvPr id="0" name=""/>
        <dsp:cNvSpPr/>
      </dsp:nvSpPr>
      <dsp:spPr>
        <a:xfrm>
          <a:off x="1156992"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Firma convenio específico Fondo Mixto</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OCTUBRE/2020</a:t>
          </a:r>
        </a:p>
      </dsp:txBody>
      <dsp:txXfrm>
        <a:off x="1413784" y="757280"/>
        <a:ext cx="770377" cy="513584"/>
      </dsp:txXfrm>
    </dsp:sp>
    <dsp:sp modelId="{8D42A23A-5821-4424-914C-5C84F50B306A}">
      <dsp:nvSpPr>
        <dsp:cNvPr id="0" name=""/>
        <dsp:cNvSpPr/>
      </dsp:nvSpPr>
      <dsp:spPr>
        <a:xfrm>
          <a:off x="2312557"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Entrega </a:t>
          </a:r>
          <a:r>
            <a:rPr lang="es-CO" sz="800" b="0" kern="1200" dirty="0" err="1">
              <a:solidFill>
                <a:srgbClr val="002060"/>
              </a:solidFill>
              <a:latin typeface="Agency FB" pitchFamily="34" charset="0"/>
              <a:cs typeface="Arial" pitchFamily="34" charset="0"/>
            </a:rPr>
            <a:t>diágnóstico</a:t>
          </a:r>
          <a:r>
            <a:rPr lang="es-CO" sz="800" b="0" kern="1200" dirty="0">
              <a:solidFill>
                <a:srgbClr val="002060"/>
              </a:solidFill>
              <a:latin typeface="Agency FB" pitchFamily="34" charset="0"/>
              <a:cs typeface="Arial" pitchFamily="34" charset="0"/>
            </a:rPr>
            <a:t> Fondo Mixto MARZO 2021</a:t>
          </a:r>
        </a:p>
      </dsp:txBody>
      <dsp:txXfrm>
        <a:off x="2569349" y="757280"/>
        <a:ext cx="770377" cy="513584"/>
      </dsp:txXfrm>
    </dsp:sp>
    <dsp:sp modelId="{147436FE-B69F-4E3E-89F5-06D9DB4DEEDE}">
      <dsp:nvSpPr>
        <dsp:cNvPr id="0" name=""/>
        <dsp:cNvSpPr/>
      </dsp:nvSpPr>
      <dsp:spPr>
        <a:xfrm>
          <a:off x="3468123"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Diseños completos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ABRIL /2022</a:t>
          </a:r>
        </a:p>
      </dsp:txBody>
      <dsp:txXfrm>
        <a:off x="3724915" y="757280"/>
        <a:ext cx="770377" cy="513584"/>
      </dsp:txXfrm>
    </dsp:sp>
    <dsp:sp modelId="{C0AB3A13-875D-4B16-BC04-A24E937C1A83}">
      <dsp:nvSpPr>
        <dsp:cNvPr id="0" name=""/>
        <dsp:cNvSpPr/>
      </dsp:nvSpPr>
      <dsp:spPr>
        <a:xfrm>
          <a:off x="4623688"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Suscripción convenios interadministrativos para la ejecución  de las obras requeridas para los JJNN</a:t>
          </a:r>
        </a:p>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AGOSTO/2022.</a:t>
          </a:r>
        </a:p>
      </dsp:txBody>
      <dsp:txXfrm>
        <a:off x="4880480" y="757280"/>
        <a:ext cx="770377" cy="513584"/>
      </dsp:txXfrm>
    </dsp:sp>
    <dsp:sp modelId="{8C79AD89-49C1-4BCD-BAC6-CCCCAEF809C1}">
      <dsp:nvSpPr>
        <dsp:cNvPr id="0" name=""/>
        <dsp:cNvSpPr/>
      </dsp:nvSpPr>
      <dsp:spPr>
        <a:xfrm>
          <a:off x="5779253"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Inicio obras civiles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OCTUBRE /2022</a:t>
          </a:r>
          <a:endParaRPr lang="es-CO" sz="800" b="0" kern="1200" dirty="0">
            <a:solidFill>
              <a:srgbClr val="002060"/>
            </a:solidFill>
            <a:latin typeface="Agency FB" pitchFamily="34" charset="0"/>
            <a:cs typeface="Arial" pitchFamily="34" charset="0"/>
          </a:endParaRPr>
        </a:p>
      </dsp:txBody>
      <dsp:txXfrm>
        <a:off x="6036045" y="757280"/>
        <a:ext cx="770377" cy="513584"/>
      </dsp:txXfrm>
    </dsp:sp>
    <dsp:sp modelId="{E1C41831-65AE-4108-9A6A-F4E66CBF0855}">
      <dsp:nvSpPr>
        <dsp:cNvPr id="0" name=""/>
        <dsp:cNvSpPr/>
      </dsp:nvSpPr>
      <dsp:spPr>
        <a:xfrm>
          <a:off x="6934819"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Entrega adecuaciones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JUNIO /2023</a:t>
          </a:r>
          <a:endParaRPr lang="es-CO" sz="800" b="0" kern="1200" dirty="0">
            <a:solidFill>
              <a:srgbClr val="002060"/>
            </a:solidFill>
            <a:latin typeface="Agency FB" pitchFamily="34" charset="0"/>
            <a:cs typeface="Arial" pitchFamily="34" charset="0"/>
          </a:endParaRPr>
        </a:p>
      </dsp:txBody>
      <dsp:txXfrm>
        <a:off x="7191611" y="757280"/>
        <a:ext cx="770377" cy="513584"/>
      </dsp:txXfrm>
    </dsp:sp>
    <dsp:sp modelId="{9F1CB7B2-6ADD-4A3D-952A-EB3AD6424DFD}">
      <dsp:nvSpPr>
        <dsp:cNvPr id="0" name=""/>
        <dsp:cNvSpPr/>
      </dsp:nvSpPr>
      <dsp:spPr>
        <a:xfrm>
          <a:off x="8090384" y="555528"/>
          <a:ext cx="1283961" cy="917087"/>
        </a:xfrm>
        <a:prstGeom prst="chevron">
          <a:avLst/>
        </a:prstGeom>
        <a:solidFill>
          <a:srgbClr val="FFC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FECHA OBJETIVO</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JULIO /2023</a:t>
          </a:r>
          <a:endParaRPr lang="es-CO" sz="500" b="0" kern="1200" dirty="0">
            <a:solidFill>
              <a:srgbClr val="002060"/>
            </a:solidFill>
            <a:latin typeface="Agency FB" pitchFamily="34" charset="0"/>
            <a:cs typeface="Arial" pitchFamily="34" charset="0"/>
          </a:endParaRPr>
        </a:p>
      </dsp:txBody>
      <dsp:txXfrm>
        <a:off x="8548928" y="555528"/>
        <a:ext cx="366874" cy="917087"/>
      </dsp:txXfrm>
    </dsp:sp>
    <dsp:sp modelId="{7D1D8C68-F59E-404F-AB18-E6551A8B3DBB}">
      <dsp:nvSpPr>
        <dsp:cNvPr id="0" name=""/>
        <dsp:cNvSpPr/>
      </dsp:nvSpPr>
      <dsp:spPr>
        <a:xfrm>
          <a:off x="9245950" y="757280"/>
          <a:ext cx="1283961" cy="513584"/>
        </a:xfrm>
        <a:prstGeom prst="chevron">
          <a:avLst/>
        </a:prstGeom>
        <a:solidFill>
          <a:srgbClr val="FF0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ENTREGA ESCENARIOS NUEVOS</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OCTUBRE /2023</a:t>
          </a:r>
          <a:endParaRPr lang="es-CO" sz="500" b="0" kern="1200" dirty="0">
            <a:solidFill>
              <a:srgbClr val="002060"/>
            </a:solidFill>
            <a:latin typeface="Agency FB" pitchFamily="34" charset="0"/>
            <a:cs typeface="Arial" pitchFamily="34" charset="0"/>
          </a:endParaRPr>
        </a:p>
      </dsp:txBody>
      <dsp:txXfrm>
        <a:off x="9502742" y="757280"/>
        <a:ext cx="770377" cy="513584"/>
      </dsp:txXfrm>
    </dsp:sp>
    <dsp:sp modelId="{43AD0CAE-4734-4A08-89EC-B1CC431D0846}">
      <dsp:nvSpPr>
        <dsp:cNvPr id="0" name=""/>
        <dsp:cNvSpPr/>
      </dsp:nvSpPr>
      <dsp:spPr>
        <a:xfrm>
          <a:off x="10401515" y="757280"/>
          <a:ext cx="1283961" cy="513584"/>
        </a:xfrm>
        <a:prstGeom prst="chevron">
          <a:avLst/>
        </a:prstGeom>
        <a:solidFill>
          <a:srgbClr val="92D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INICIO JDN 2023</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NOVIEMBRE /2023</a:t>
          </a:r>
          <a:endParaRPr lang="es-CO" sz="500" b="0" kern="1200" dirty="0">
            <a:solidFill>
              <a:srgbClr val="002060"/>
            </a:solidFill>
            <a:latin typeface="Agency FB" pitchFamily="34" charset="0"/>
            <a:cs typeface="Arial" pitchFamily="34" charset="0"/>
          </a:endParaRPr>
        </a:p>
      </dsp:txBody>
      <dsp:txXfrm>
        <a:off x="10658307" y="757280"/>
        <a:ext cx="770377" cy="5135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ABA23-5C6A-4079-BC72-AA552AD3B525}">
      <dsp:nvSpPr>
        <dsp:cNvPr id="0" name=""/>
        <dsp:cNvSpPr/>
      </dsp:nvSpPr>
      <dsp:spPr>
        <a:xfrm>
          <a:off x="1426"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Precontractual estudios y diseños adecuaciones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ABRIL/2020</a:t>
          </a:r>
        </a:p>
      </dsp:txBody>
      <dsp:txXfrm>
        <a:off x="258218" y="1055856"/>
        <a:ext cx="770377" cy="513584"/>
      </dsp:txXfrm>
    </dsp:sp>
    <dsp:sp modelId="{F4FA0D92-BC7D-42DA-8983-93706AB32745}">
      <dsp:nvSpPr>
        <dsp:cNvPr id="0" name=""/>
        <dsp:cNvSpPr/>
      </dsp:nvSpPr>
      <dsp:spPr>
        <a:xfrm>
          <a:off x="1156992"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Inicio estudios y diseños adecuaciones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JULIO/2020</a:t>
          </a:r>
        </a:p>
      </dsp:txBody>
      <dsp:txXfrm>
        <a:off x="1413784" y="1055856"/>
        <a:ext cx="770377" cy="513584"/>
      </dsp:txXfrm>
    </dsp:sp>
    <dsp:sp modelId="{8D42A23A-5821-4424-914C-5C84F50B306A}">
      <dsp:nvSpPr>
        <dsp:cNvPr id="0" name=""/>
        <dsp:cNvSpPr/>
      </dsp:nvSpPr>
      <dsp:spPr>
        <a:xfrm>
          <a:off x="2312557"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Diseños completos adecuaciones DICIEMBRE 2021</a:t>
          </a:r>
        </a:p>
      </dsp:txBody>
      <dsp:txXfrm>
        <a:off x="2569349" y="1055856"/>
        <a:ext cx="770377" cy="513584"/>
      </dsp:txXfrm>
    </dsp:sp>
    <dsp:sp modelId="{147436FE-B69F-4E3E-89F5-06D9DB4DEEDE}">
      <dsp:nvSpPr>
        <dsp:cNvPr id="0" name=""/>
        <dsp:cNvSpPr/>
      </dsp:nvSpPr>
      <dsp:spPr>
        <a:xfrm>
          <a:off x="3468123"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Obtención licencias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MARZO /2022</a:t>
          </a:r>
        </a:p>
      </dsp:txBody>
      <dsp:txXfrm>
        <a:off x="3724915" y="1055856"/>
        <a:ext cx="770377" cy="513584"/>
      </dsp:txXfrm>
    </dsp:sp>
    <dsp:sp modelId="{C0AB3A13-875D-4B16-BC04-A24E937C1A83}">
      <dsp:nvSpPr>
        <dsp:cNvPr id="0" name=""/>
        <dsp:cNvSpPr/>
      </dsp:nvSpPr>
      <dsp:spPr>
        <a:xfrm>
          <a:off x="4623688"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Suscripción convenios interadministrativos para la ejecución  de las obras requeridas para los JJNN</a:t>
          </a:r>
        </a:p>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JULIO/2022.</a:t>
          </a:r>
        </a:p>
      </dsp:txBody>
      <dsp:txXfrm>
        <a:off x="4880480" y="1055856"/>
        <a:ext cx="770377" cy="513584"/>
      </dsp:txXfrm>
    </dsp:sp>
    <dsp:sp modelId="{8C79AD89-49C1-4BCD-BAC6-CCCCAEF809C1}">
      <dsp:nvSpPr>
        <dsp:cNvPr id="0" name=""/>
        <dsp:cNvSpPr/>
      </dsp:nvSpPr>
      <dsp:spPr>
        <a:xfrm>
          <a:off x="5779253"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Inicio obras civiles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OCTUBRE /2022</a:t>
          </a:r>
          <a:endParaRPr lang="es-CO" sz="800" b="0" kern="1200" dirty="0">
            <a:solidFill>
              <a:srgbClr val="002060"/>
            </a:solidFill>
            <a:latin typeface="Agency FB" pitchFamily="34" charset="0"/>
            <a:cs typeface="Arial" pitchFamily="34" charset="0"/>
          </a:endParaRPr>
        </a:p>
      </dsp:txBody>
      <dsp:txXfrm>
        <a:off x="6036045" y="1055856"/>
        <a:ext cx="770377" cy="513584"/>
      </dsp:txXfrm>
    </dsp:sp>
    <dsp:sp modelId="{E1C41831-65AE-4108-9A6A-F4E66CBF0855}">
      <dsp:nvSpPr>
        <dsp:cNvPr id="0" name=""/>
        <dsp:cNvSpPr/>
      </dsp:nvSpPr>
      <dsp:spPr>
        <a:xfrm>
          <a:off x="6934819" y="1055856"/>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Entrega adecuaciones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JUNIO /2023</a:t>
          </a:r>
          <a:endParaRPr lang="es-CO" sz="800" b="0" kern="1200" dirty="0">
            <a:solidFill>
              <a:srgbClr val="002060"/>
            </a:solidFill>
            <a:latin typeface="Agency FB" pitchFamily="34" charset="0"/>
            <a:cs typeface="Arial" pitchFamily="34" charset="0"/>
          </a:endParaRPr>
        </a:p>
      </dsp:txBody>
      <dsp:txXfrm>
        <a:off x="7191611" y="1055856"/>
        <a:ext cx="770377" cy="513584"/>
      </dsp:txXfrm>
    </dsp:sp>
    <dsp:sp modelId="{9F1CB7B2-6ADD-4A3D-952A-EB3AD6424DFD}">
      <dsp:nvSpPr>
        <dsp:cNvPr id="0" name=""/>
        <dsp:cNvSpPr/>
      </dsp:nvSpPr>
      <dsp:spPr>
        <a:xfrm>
          <a:off x="8090384" y="854105"/>
          <a:ext cx="1283961" cy="917087"/>
        </a:xfrm>
        <a:prstGeom prst="chevron">
          <a:avLst/>
        </a:prstGeom>
        <a:solidFill>
          <a:srgbClr val="FFC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FECHA OBJETIVO</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JULIO /2023</a:t>
          </a:r>
          <a:endParaRPr lang="es-CO" sz="500" b="0" kern="1200" dirty="0">
            <a:solidFill>
              <a:srgbClr val="002060"/>
            </a:solidFill>
            <a:latin typeface="Agency FB" pitchFamily="34" charset="0"/>
            <a:cs typeface="Arial" pitchFamily="34" charset="0"/>
          </a:endParaRPr>
        </a:p>
      </dsp:txBody>
      <dsp:txXfrm>
        <a:off x="8548928" y="854105"/>
        <a:ext cx="366874" cy="917087"/>
      </dsp:txXfrm>
    </dsp:sp>
    <dsp:sp modelId="{7D1D8C68-F59E-404F-AB18-E6551A8B3DBB}">
      <dsp:nvSpPr>
        <dsp:cNvPr id="0" name=""/>
        <dsp:cNvSpPr/>
      </dsp:nvSpPr>
      <dsp:spPr>
        <a:xfrm>
          <a:off x="9245950" y="1055856"/>
          <a:ext cx="1283961" cy="513584"/>
        </a:xfrm>
        <a:prstGeom prst="chevron">
          <a:avLst/>
        </a:prstGeom>
        <a:solidFill>
          <a:srgbClr val="FF0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ENTREGA ESCENARIOS NUEVOS</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OCTUBRE /2023</a:t>
          </a:r>
          <a:endParaRPr lang="es-CO" sz="500" b="0" kern="1200" dirty="0">
            <a:solidFill>
              <a:srgbClr val="002060"/>
            </a:solidFill>
            <a:latin typeface="Agency FB" pitchFamily="34" charset="0"/>
            <a:cs typeface="Arial" pitchFamily="34" charset="0"/>
          </a:endParaRPr>
        </a:p>
      </dsp:txBody>
      <dsp:txXfrm>
        <a:off x="9502742" y="1055856"/>
        <a:ext cx="770377" cy="513584"/>
      </dsp:txXfrm>
    </dsp:sp>
    <dsp:sp modelId="{43AD0CAE-4734-4A08-89EC-B1CC431D0846}">
      <dsp:nvSpPr>
        <dsp:cNvPr id="0" name=""/>
        <dsp:cNvSpPr/>
      </dsp:nvSpPr>
      <dsp:spPr>
        <a:xfrm>
          <a:off x="10401515" y="1055856"/>
          <a:ext cx="1283961" cy="513584"/>
        </a:xfrm>
        <a:prstGeom prst="chevron">
          <a:avLst/>
        </a:prstGeom>
        <a:solidFill>
          <a:srgbClr val="92D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INICIO JDN 2023</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NOVIEMBRE /2023</a:t>
          </a:r>
          <a:endParaRPr lang="es-CO" sz="500" b="0" kern="1200" dirty="0">
            <a:solidFill>
              <a:srgbClr val="002060"/>
            </a:solidFill>
            <a:latin typeface="Agency FB" pitchFamily="34" charset="0"/>
            <a:cs typeface="Arial" pitchFamily="34" charset="0"/>
          </a:endParaRPr>
        </a:p>
      </dsp:txBody>
      <dsp:txXfrm>
        <a:off x="10658307" y="1055856"/>
        <a:ext cx="770377" cy="5135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ABA23-5C6A-4079-BC72-AA552AD3B525}">
      <dsp:nvSpPr>
        <dsp:cNvPr id="0" name=""/>
        <dsp:cNvSpPr/>
      </dsp:nvSpPr>
      <dsp:spPr>
        <a:xfrm>
          <a:off x="1426"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Precontractual estudios y diseños adecuaciones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ABRIL/2020</a:t>
          </a:r>
        </a:p>
      </dsp:txBody>
      <dsp:txXfrm>
        <a:off x="258218" y="757280"/>
        <a:ext cx="770377" cy="513584"/>
      </dsp:txXfrm>
    </dsp:sp>
    <dsp:sp modelId="{F4FA0D92-BC7D-42DA-8983-93706AB32745}">
      <dsp:nvSpPr>
        <dsp:cNvPr id="0" name=""/>
        <dsp:cNvSpPr/>
      </dsp:nvSpPr>
      <dsp:spPr>
        <a:xfrm>
          <a:off x="1156992"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Inicio estudios y diseños adecuaciones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JULIO/2020</a:t>
          </a:r>
        </a:p>
      </dsp:txBody>
      <dsp:txXfrm>
        <a:off x="1413784" y="757280"/>
        <a:ext cx="770377" cy="513584"/>
      </dsp:txXfrm>
    </dsp:sp>
    <dsp:sp modelId="{8D42A23A-5821-4424-914C-5C84F50B306A}">
      <dsp:nvSpPr>
        <dsp:cNvPr id="0" name=""/>
        <dsp:cNvSpPr/>
      </dsp:nvSpPr>
      <dsp:spPr>
        <a:xfrm>
          <a:off x="2312557"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Diseños completos adecuaciones DICIEMBRE 2021</a:t>
          </a:r>
        </a:p>
      </dsp:txBody>
      <dsp:txXfrm>
        <a:off x="2569349" y="757280"/>
        <a:ext cx="770377" cy="513584"/>
      </dsp:txXfrm>
    </dsp:sp>
    <dsp:sp modelId="{147436FE-B69F-4E3E-89F5-06D9DB4DEEDE}">
      <dsp:nvSpPr>
        <dsp:cNvPr id="0" name=""/>
        <dsp:cNvSpPr/>
      </dsp:nvSpPr>
      <dsp:spPr>
        <a:xfrm>
          <a:off x="3468123"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Obtención licencias</a:t>
          </a:r>
        </a:p>
        <a:p>
          <a:pPr marL="0" lvl="0" indent="0" algn="ctr" defTabSz="355600">
            <a:lnSpc>
              <a:spcPct val="90000"/>
            </a:lnSpc>
            <a:spcBef>
              <a:spcPct val="0"/>
            </a:spcBef>
            <a:spcAft>
              <a:spcPct val="35000"/>
            </a:spcAft>
            <a:buNone/>
          </a:pPr>
          <a:r>
            <a:rPr lang="es-CO" sz="800" b="0" kern="1200" dirty="0">
              <a:solidFill>
                <a:srgbClr val="002060"/>
              </a:solidFill>
              <a:latin typeface="Agency FB" pitchFamily="34" charset="0"/>
              <a:cs typeface="Arial" pitchFamily="34" charset="0"/>
            </a:rPr>
            <a:t>MARZO /2022</a:t>
          </a:r>
        </a:p>
      </dsp:txBody>
      <dsp:txXfrm>
        <a:off x="3724915" y="757280"/>
        <a:ext cx="770377" cy="513584"/>
      </dsp:txXfrm>
    </dsp:sp>
    <dsp:sp modelId="{C0AB3A13-875D-4B16-BC04-A24E937C1A83}">
      <dsp:nvSpPr>
        <dsp:cNvPr id="0" name=""/>
        <dsp:cNvSpPr/>
      </dsp:nvSpPr>
      <dsp:spPr>
        <a:xfrm>
          <a:off x="4623688"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Suscripción convenios interadministrativos para la ejecución  de las obras requeridas para los JJNN</a:t>
          </a:r>
        </a:p>
        <a:p>
          <a:pPr marL="0" lvl="0" indent="0" algn="ctr" defTabSz="311150">
            <a:lnSpc>
              <a:spcPct val="90000"/>
            </a:lnSpc>
            <a:spcBef>
              <a:spcPct val="0"/>
            </a:spcBef>
            <a:spcAft>
              <a:spcPct val="35000"/>
            </a:spcAft>
            <a:buNone/>
          </a:pPr>
          <a:r>
            <a:rPr lang="es-CO" sz="700" b="0" kern="1200" dirty="0">
              <a:solidFill>
                <a:srgbClr val="002060"/>
              </a:solidFill>
              <a:latin typeface="Agency FB" pitchFamily="34" charset="0"/>
              <a:cs typeface="Arial" pitchFamily="34" charset="0"/>
            </a:rPr>
            <a:t>JULIO/2022.</a:t>
          </a:r>
        </a:p>
      </dsp:txBody>
      <dsp:txXfrm>
        <a:off x="4880480" y="757280"/>
        <a:ext cx="770377" cy="513584"/>
      </dsp:txXfrm>
    </dsp:sp>
    <dsp:sp modelId="{8C79AD89-49C1-4BCD-BAC6-CCCCAEF809C1}">
      <dsp:nvSpPr>
        <dsp:cNvPr id="0" name=""/>
        <dsp:cNvSpPr/>
      </dsp:nvSpPr>
      <dsp:spPr>
        <a:xfrm>
          <a:off x="5779253"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Inicio obras civiles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OCTUBRE /2022</a:t>
          </a:r>
          <a:endParaRPr lang="es-CO" sz="800" b="0" kern="1200" dirty="0">
            <a:solidFill>
              <a:srgbClr val="002060"/>
            </a:solidFill>
            <a:latin typeface="Agency FB" pitchFamily="34" charset="0"/>
            <a:cs typeface="Arial" pitchFamily="34" charset="0"/>
          </a:endParaRPr>
        </a:p>
      </dsp:txBody>
      <dsp:txXfrm>
        <a:off x="6036045" y="757280"/>
        <a:ext cx="770377" cy="513584"/>
      </dsp:txXfrm>
    </dsp:sp>
    <dsp:sp modelId="{E1C41831-65AE-4108-9A6A-F4E66CBF0855}">
      <dsp:nvSpPr>
        <dsp:cNvPr id="0" name=""/>
        <dsp:cNvSpPr/>
      </dsp:nvSpPr>
      <dsp:spPr>
        <a:xfrm>
          <a:off x="6934819" y="757280"/>
          <a:ext cx="1283961" cy="513584"/>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Entrega adecuaciones</a:t>
          </a:r>
        </a:p>
        <a:p>
          <a:pPr marL="0" lvl="0" indent="0" algn="ctr" defTabSz="355600">
            <a:lnSpc>
              <a:spcPct val="90000"/>
            </a:lnSpc>
            <a:spcBef>
              <a:spcPct val="0"/>
            </a:spcBef>
            <a:spcAft>
              <a:spcPct val="35000"/>
            </a:spcAft>
            <a:buNone/>
          </a:pPr>
          <a:r>
            <a:rPr lang="es-ES" sz="800" b="0" kern="1200" dirty="0">
              <a:solidFill>
                <a:srgbClr val="002060"/>
              </a:solidFill>
              <a:latin typeface="Agency FB" pitchFamily="34" charset="0"/>
              <a:cs typeface="Arial" pitchFamily="34" charset="0"/>
            </a:rPr>
            <a:t>JUNIO /2023</a:t>
          </a:r>
          <a:endParaRPr lang="es-CO" sz="800" b="0" kern="1200" dirty="0">
            <a:solidFill>
              <a:srgbClr val="002060"/>
            </a:solidFill>
            <a:latin typeface="Agency FB" pitchFamily="34" charset="0"/>
            <a:cs typeface="Arial" pitchFamily="34" charset="0"/>
          </a:endParaRPr>
        </a:p>
      </dsp:txBody>
      <dsp:txXfrm>
        <a:off x="7191611" y="757280"/>
        <a:ext cx="770377" cy="513584"/>
      </dsp:txXfrm>
    </dsp:sp>
    <dsp:sp modelId="{9F1CB7B2-6ADD-4A3D-952A-EB3AD6424DFD}">
      <dsp:nvSpPr>
        <dsp:cNvPr id="0" name=""/>
        <dsp:cNvSpPr/>
      </dsp:nvSpPr>
      <dsp:spPr>
        <a:xfrm>
          <a:off x="8090384" y="555528"/>
          <a:ext cx="1283961" cy="917087"/>
        </a:xfrm>
        <a:prstGeom prst="chevron">
          <a:avLst/>
        </a:prstGeom>
        <a:solidFill>
          <a:srgbClr val="FFC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FECHA OBJETIVO</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JULIO /2023</a:t>
          </a:r>
          <a:endParaRPr lang="es-CO" sz="500" b="0" kern="1200" dirty="0">
            <a:solidFill>
              <a:srgbClr val="002060"/>
            </a:solidFill>
            <a:latin typeface="Agency FB" pitchFamily="34" charset="0"/>
            <a:cs typeface="Arial" pitchFamily="34" charset="0"/>
          </a:endParaRPr>
        </a:p>
      </dsp:txBody>
      <dsp:txXfrm>
        <a:off x="8548928" y="555528"/>
        <a:ext cx="366874" cy="917087"/>
      </dsp:txXfrm>
    </dsp:sp>
    <dsp:sp modelId="{7D1D8C68-F59E-404F-AB18-E6551A8B3DBB}">
      <dsp:nvSpPr>
        <dsp:cNvPr id="0" name=""/>
        <dsp:cNvSpPr/>
      </dsp:nvSpPr>
      <dsp:spPr>
        <a:xfrm>
          <a:off x="9245950" y="757280"/>
          <a:ext cx="1283961" cy="513584"/>
        </a:xfrm>
        <a:prstGeom prst="chevron">
          <a:avLst/>
        </a:prstGeom>
        <a:solidFill>
          <a:srgbClr val="FF0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ENTREGA ESCENARIOS NUEVOS</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OCTUBRE /2023</a:t>
          </a:r>
          <a:endParaRPr lang="es-CO" sz="500" b="0" kern="1200" dirty="0">
            <a:solidFill>
              <a:srgbClr val="002060"/>
            </a:solidFill>
            <a:latin typeface="Agency FB" pitchFamily="34" charset="0"/>
            <a:cs typeface="Arial" pitchFamily="34" charset="0"/>
          </a:endParaRPr>
        </a:p>
      </dsp:txBody>
      <dsp:txXfrm>
        <a:off x="9502742" y="757280"/>
        <a:ext cx="770377" cy="513584"/>
      </dsp:txXfrm>
    </dsp:sp>
    <dsp:sp modelId="{43AD0CAE-4734-4A08-89EC-B1CC431D0846}">
      <dsp:nvSpPr>
        <dsp:cNvPr id="0" name=""/>
        <dsp:cNvSpPr/>
      </dsp:nvSpPr>
      <dsp:spPr>
        <a:xfrm>
          <a:off x="10401515" y="757280"/>
          <a:ext cx="1283961" cy="513584"/>
        </a:xfrm>
        <a:prstGeom prst="chevron">
          <a:avLst/>
        </a:prstGeom>
        <a:solidFill>
          <a:srgbClr val="92D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003" tIns="6668" rIns="6668" bIns="6668" numCol="1" spcCol="1270" anchor="ctr" anchorCtr="0">
          <a:noAutofit/>
        </a:bodyPr>
        <a:lstStyle/>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INICIO JDN 2023</a:t>
          </a:r>
        </a:p>
        <a:p>
          <a:pPr marL="0" lvl="0" indent="0" algn="ctr" defTabSz="222250">
            <a:lnSpc>
              <a:spcPct val="90000"/>
            </a:lnSpc>
            <a:spcBef>
              <a:spcPct val="0"/>
            </a:spcBef>
            <a:spcAft>
              <a:spcPct val="35000"/>
            </a:spcAft>
            <a:buNone/>
          </a:pPr>
          <a:r>
            <a:rPr lang="es-ES" sz="500" b="0" kern="1200" dirty="0">
              <a:solidFill>
                <a:srgbClr val="002060"/>
              </a:solidFill>
              <a:latin typeface="Agency FB" pitchFamily="34" charset="0"/>
              <a:cs typeface="Arial" pitchFamily="34" charset="0"/>
            </a:rPr>
            <a:t>NOVIEMBRE /2023</a:t>
          </a:r>
          <a:endParaRPr lang="es-CO" sz="500" b="0" kern="1200" dirty="0">
            <a:solidFill>
              <a:srgbClr val="002060"/>
            </a:solidFill>
            <a:latin typeface="Agency FB" pitchFamily="34" charset="0"/>
            <a:cs typeface="Arial" pitchFamily="34" charset="0"/>
          </a:endParaRPr>
        </a:p>
      </dsp:txBody>
      <dsp:txXfrm>
        <a:off x="10658307" y="757280"/>
        <a:ext cx="770377" cy="513584"/>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519FA8-8A3C-5F4E-8E4B-32C58A21293B}" type="datetimeFigureOut">
              <a:rPr lang="es-CO" smtClean="0"/>
              <a:t>30/03/2021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63260-80CF-134A-B888-007511E6D898}" type="slidenum">
              <a:rPr lang="es-CO" smtClean="0"/>
              <a:t>‹Nº›</a:t>
            </a:fld>
            <a:endParaRPr lang="es-CO"/>
          </a:p>
        </p:txBody>
      </p:sp>
    </p:spTree>
    <p:extLst>
      <p:ext uri="{BB962C8B-B14F-4D97-AF65-F5344CB8AC3E}">
        <p14:creationId xmlns:p14="http://schemas.microsoft.com/office/powerpoint/2010/main" val="44841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13</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14</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16</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17</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Debilidad en su competitividad en los criterios empresariales, gestión del destino, ambiental y social</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Alto impacto del </a:t>
            </a:r>
            <a:r>
              <a:rPr lang="es-CO" sz="1200" b="1" dirty="0" err="1"/>
              <a:t>Covid</a:t>
            </a:r>
            <a:r>
              <a:rPr lang="es-CO" sz="1200" b="1" dirty="0"/>
              <a:t> 19 que hacen al sector muy vulnerable en su reactivación. Turismo doméstico en primera línea</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PCCC con baja apropiación y en riesgo de perder la Declaratoria UNESCO.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Alta informalidad laboral y empresarial.</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Potencial en turismo de naturaleza pero necesita fortalecimiento.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dirty="0"/>
              <a:t>Urge un plan regional de turismo centrado en las fortalezas y diferencias regionales RAP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b="1" dirty="0"/>
          </a:p>
          <a:p>
            <a:endParaRPr lang="es-CO" dirty="0"/>
          </a:p>
        </p:txBody>
      </p:sp>
      <p:sp>
        <p:nvSpPr>
          <p:cNvPr id="4" name="Marcador de número de diapositiva 3"/>
          <p:cNvSpPr>
            <a:spLocks noGrp="1"/>
          </p:cNvSpPr>
          <p:nvPr>
            <p:ph type="sldNum" sz="quarter" idx="5"/>
          </p:nvPr>
        </p:nvSpPr>
        <p:spPr/>
        <p:txBody>
          <a:bodyPr/>
          <a:lstStyle/>
          <a:p>
            <a:fld id="{6D763260-80CF-134A-B888-007511E6D898}" type="slidenum">
              <a:rPr lang="es-CO" smtClean="0"/>
              <a:t>21</a:t>
            </a:fld>
            <a:endParaRPr lang="es-CO"/>
          </a:p>
        </p:txBody>
      </p:sp>
    </p:spTree>
    <p:extLst>
      <p:ext uri="{BB962C8B-B14F-4D97-AF65-F5344CB8AC3E}">
        <p14:creationId xmlns:p14="http://schemas.microsoft.com/office/powerpoint/2010/main" val="2379648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28</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29</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31</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32</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33</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4</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34</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35</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47</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48</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49</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50</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5</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7</a:t>
            </a:fld>
            <a:endParaRPr lang="es-CO"/>
          </a:p>
        </p:txBody>
      </p:sp>
    </p:spTree>
    <p:extLst>
      <p:ext uri="{BB962C8B-B14F-4D97-AF65-F5344CB8AC3E}">
        <p14:creationId xmlns:p14="http://schemas.microsoft.com/office/powerpoint/2010/main" val="270033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8</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9</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10</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11</a:t>
            </a:fld>
            <a:endParaRPr lang="es-CO"/>
          </a:p>
        </p:txBody>
      </p:sp>
    </p:spTree>
    <p:extLst>
      <p:ext uri="{BB962C8B-B14F-4D97-AF65-F5344CB8AC3E}">
        <p14:creationId xmlns:p14="http://schemas.microsoft.com/office/powerpoint/2010/main" val="3238934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mn-lt"/>
                <a:ea typeface="+mn-ea"/>
                <a:cs typeface="+mn-cs"/>
              </a:rPr>
              <a:t>1. Se instalan los corredores </a:t>
            </a:r>
            <a:r>
              <a:rPr lang="es-ES" sz="1200" b="0" kern="1200" dirty="0" err="1">
                <a:solidFill>
                  <a:schemeClr val="tx1"/>
                </a:solidFill>
                <a:effectLst/>
                <a:latin typeface="+mn-lt"/>
                <a:ea typeface="+mn-ea"/>
                <a:cs typeface="+mn-cs"/>
              </a:rPr>
              <a:t>logísticos</a:t>
            </a:r>
            <a:r>
              <a:rPr lang="es-ES" sz="1200" b="0" kern="1200" dirty="0">
                <a:solidFill>
                  <a:schemeClr val="tx1"/>
                </a:solidFill>
                <a:effectLst/>
                <a:latin typeface="+mn-lt"/>
                <a:ea typeface="+mn-ea"/>
                <a:cs typeface="+mn-cs"/>
              </a:rPr>
              <a:t> </a:t>
            </a:r>
            <a:r>
              <a:rPr lang="es-ES" sz="1200" b="0" kern="1200" dirty="0" err="1">
                <a:solidFill>
                  <a:schemeClr val="tx1"/>
                </a:solidFill>
                <a:effectLst/>
                <a:latin typeface="+mn-lt"/>
                <a:ea typeface="+mn-ea"/>
                <a:cs typeface="+mn-cs"/>
              </a:rPr>
              <a:t>más</a:t>
            </a:r>
            <a:r>
              <a:rPr lang="es-ES" sz="1200" b="0" kern="1200" dirty="0">
                <a:solidFill>
                  <a:schemeClr val="tx1"/>
                </a:solidFill>
                <a:effectLst/>
                <a:latin typeface="+mn-lt"/>
                <a:ea typeface="+mn-ea"/>
                <a:cs typeface="+mn-cs"/>
              </a:rPr>
              <a:t> importantes del país en el marco de la nueva </a:t>
            </a:r>
            <a:r>
              <a:rPr lang="es-ES" sz="1200" b="0" kern="1200" dirty="0" err="1">
                <a:solidFill>
                  <a:schemeClr val="tx1"/>
                </a:solidFill>
                <a:effectLst/>
                <a:latin typeface="+mn-lt"/>
                <a:ea typeface="+mn-ea"/>
                <a:cs typeface="+mn-cs"/>
              </a:rPr>
              <a:t>conformación</a:t>
            </a:r>
            <a:r>
              <a:rPr lang="es-ES" sz="1200" b="0" kern="1200" dirty="0">
                <a:solidFill>
                  <a:schemeClr val="tx1"/>
                </a:solidFill>
                <a:effectLst/>
                <a:latin typeface="+mn-lt"/>
                <a:ea typeface="+mn-ea"/>
                <a:cs typeface="+mn-cs"/>
              </a:rPr>
              <a:t> del Eje Cafetero, creando un circuito con cuatro plataformas </a:t>
            </a:r>
            <a:r>
              <a:rPr lang="es-ES" sz="1200" b="0" kern="1200" dirty="0" err="1">
                <a:solidFill>
                  <a:schemeClr val="tx1"/>
                </a:solidFill>
                <a:effectLst/>
                <a:latin typeface="+mn-lt"/>
                <a:ea typeface="+mn-ea"/>
                <a:cs typeface="+mn-cs"/>
              </a:rPr>
              <a:t>logísticas</a:t>
            </a:r>
            <a:r>
              <a:rPr lang="es-ES" sz="1200" b="0" kern="1200" dirty="0">
                <a:solidFill>
                  <a:schemeClr val="tx1"/>
                </a:solidFill>
                <a:effectLst/>
                <a:latin typeface="+mn-lt"/>
                <a:ea typeface="+mn-ea"/>
                <a:cs typeface="+mn-cs"/>
              </a:rPr>
              <a:t> y unos ejes viales, </a:t>
            </a:r>
            <a:r>
              <a:rPr lang="es-ES" sz="1200" b="0" kern="1200" dirty="0" err="1">
                <a:solidFill>
                  <a:schemeClr val="tx1"/>
                </a:solidFill>
                <a:effectLst/>
                <a:latin typeface="+mn-lt"/>
                <a:ea typeface="+mn-ea"/>
                <a:cs typeface="+mn-cs"/>
              </a:rPr>
              <a:t>férreos</a:t>
            </a:r>
            <a:r>
              <a:rPr lang="es-ES" sz="1200" b="0" kern="1200" dirty="0">
                <a:solidFill>
                  <a:schemeClr val="tx1"/>
                </a:solidFill>
                <a:effectLst/>
                <a:latin typeface="+mn-lt"/>
                <a:ea typeface="+mn-ea"/>
                <a:cs typeface="+mn-cs"/>
              </a:rPr>
              <a:t> y fluviales que conectan el </a:t>
            </a:r>
            <a:r>
              <a:rPr lang="es-ES" sz="1200" b="0" kern="1200" dirty="0" err="1">
                <a:solidFill>
                  <a:schemeClr val="tx1"/>
                </a:solidFill>
                <a:effectLst/>
                <a:latin typeface="+mn-lt"/>
                <a:ea typeface="+mn-ea"/>
                <a:cs typeface="+mn-cs"/>
              </a:rPr>
              <a:t>pacífico</a:t>
            </a:r>
            <a:r>
              <a:rPr lang="es-ES" sz="1200" b="0" kern="1200" dirty="0">
                <a:solidFill>
                  <a:schemeClr val="tx1"/>
                </a:solidFill>
                <a:effectLst/>
                <a:latin typeface="+mn-lt"/>
                <a:ea typeface="+mn-ea"/>
                <a:cs typeface="+mn-cs"/>
              </a:rPr>
              <a:t> y el </a:t>
            </a:r>
            <a:r>
              <a:rPr lang="es-ES" sz="1200" b="0" kern="1200" dirty="0" err="1">
                <a:solidFill>
                  <a:schemeClr val="tx1"/>
                </a:solidFill>
                <a:effectLst/>
                <a:latin typeface="+mn-lt"/>
                <a:ea typeface="+mn-ea"/>
                <a:cs typeface="+mn-cs"/>
              </a:rPr>
              <a:t>atlántico</a:t>
            </a:r>
            <a:r>
              <a:rPr lang="es-ES" sz="1200" b="0" kern="1200" dirty="0">
                <a:solidFill>
                  <a:schemeClr val="tx1"/>
                </a:solidFill>
                <a:effectLst/>
                <a:latin typeface="+mn-lt"/>
                <a:ea typeface="+mn-ea"/>
                <a:cs typeface="+mn-cs"/>
              </a:rPr>
              <a:t>. </a:t>
            </a:r>
          </a:p>
          <a:p>
            <a:endParaRPr lang="es-ES" dirty="0"/>
          </a:p>
          <a:p>
            <a:r>
              <a:rPr lang="es-ES" dirty="0"/>
              <a:t>2. Por la región se</a:t>
            </a:r>
            <a:r>
              <a:rPr lang="es-ES" baseline="0" dirty="0"/>
              <a:t> transporta el 70% de la Carga Nacional .</a:t>
            </a:r>
          </a:p>
          <a:p>
            <a:endParaRPr lang="es-E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a:t>3.</a:t>
            </a:r>
            <a:r>
              <a:rPr lang="es-ES" b="0" baseline="0" dirty="0"/>
              <a:t> </a:t>
            </a:r>
            <a:r>
              <a:rPr lang="es-ES" sz="1200" b="0" kern="1200" dirty="0">
                <a:solidFill>
                  <a:schemeClr val="tx1"/>
                </a:solidFill>
                <a:effectLst/>
                <a:latin typeface="+mn-lt"/>
                <a:ea typeface="+mn-ea"/>
                <a:cs typeface="+mn-cs"/>
              </a:rPr>
              <a:t>Se promueve el sistema agroindustrial  y </a:t>
            </a:r>
            <a:r>
              <a:rPr lang="es-ES" sz="1200" b="0" kern="1200" dirty="0" err="1">
                <a:solidFill>
                  <a:schemeClr val="tx1"/>
                </a:solidFill>
                <a:effectLst/>
                <a:latin typeface="+mn-lt"/>
                <a:ea typeface="+mn-ea"/>
                <a:cs typeface="+mn-cs"/>
              </a:rPr>
              <a:t>agrologístico</a:t>
            </a:r>
            <a:r>
              <a:rPr lang="es-ES" sz="1200" b="0" kern="1200" dirty="0">
                <a:solidFill>
                  <a:schemeClr val="tx1"/>
                </a:solidFill>
                <a:effectLst/>
                <a:latin typeface="+mn-lt"/>
                <a:ea typeface="+mn-ea"/>
                <a:cs typeface="+mn-cs"/>
              </a:rPr>
              <a:t> más promisorio del país. </a:t>
            </a:r>
          </a:p>
          <a:p>
            <a:endParaRPr lang="es-ES" sz="1200" b="0" kern="1200" dirty="0">
              <a:solidFill>
                <a:schemeClr val="tx1"/>
              </a:solidFill>
              <a:effectLst/>
              <a:latin typeface="+mn-lt"/>
              <a:ea typeface="+mn-ea"/>
              <a:cs typeface="+mn-cs"/>
            </a:endParaRPr>
          </a:p>
          <a:p>
            <a:r>
              <a:rPr lang="es-ES" sz="1200" b="0" kern="1200" dirty="0">
                <a:solidFill>
                  <a:schemeClr val="tx1"/>
                </a:solidFill>
                <a:effectLst/>
                <a:latin typeface="+mn-lt"/>
                <a:ea typeface="+mn-ea"/>
                <a:cs typeface="+mn-cs"/>
              </a:rPr>
              <a:t>4.</a:t>
            </a:r>
            <a:r>
              <a:rPr lang="es-ES" sz="1200" b="0" kern="1200" baseline="0" dirty="0">
                <a:solidFill>
                  <a:schemeClr val="tx1"/>
                </a:solidFill>
                <a:effectLst/>
                <a:latin typeface="+mn-lt"/>
                <a:ea typeface="+mn-ea"/>
                <a:cs typeface="+mn-cs"/>
              </a:rPr>
              <a:t> Se viene avanzando en la estructuración de un sistema de </a:t>
            </a:r>
            <a:r>
              <a:rPr lang="es-ES" sz="1200" kern="1200" dirty="0">
                <a:solidFill>
                  <a:schemeClr val="tx1"/>
                </a:solidFill>
                <a:effectLst/>
                <a:latin typeface="+mn-lt"/>
                <a:ea typeface="+mn-ea"/>
                <a:cs typeface="+mn-cs"/>
              </a:rPr>
              <a:t>Plataforma </a:t>
            </a:r>
            <a:r>
              <a:rPr lang="es-ES" sz="1200" kern="1200" dirty="0" err="1">
                <a:solidFill>
                  <a:schemeClr val="tx1"/>
                </a:solidFill>
                <a:effectLst/>
                <a:latin typeface="+mn-lt"/>
                <a:ea typeface="+mn-ea"/>
                <a:cs typeface="+mn-cs"/>
              </a:rPr>
              <a:t>Logística</a:t>
            </a:r>
            <a:r>
              <a:rPr lang="es-ES" sz="1200" kern="1200" dirty="0">
                <a:solidFill>
                  <a:schemeClr val="tx1"/>
                </a:solidFill>
                <a:effectLst/>
                <a:latin typeface="+mn-lt"/>
                <a:ea typeface="+mn-ea"/>
                <a:cs typeface="+mn-cs"/>
              </a:rPr>
              <a:t> : La Virginia, La Dorada , La Tebaida ,</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Tolima .</a:t>
            </a:r>
            <a:endParaRPr lang="es-ES" dirty="0">
              <a:effectLst/>
            </a:endParaRPr>
          </a:p>
        </p:txBody>
      </p:sp>
      <p:sp>
        <p:nvSpPr>
          <p:cNvPr id="4" name="Marcador de número de diapositiva 3"/>
          <p:cNvSpPr>
            <a:spLocks noGrp="1"/>
          </p:cNvSpPr>
          <p:nvPr>
            <p:ph type="sldNum" sz="quarter" idx="10"/>
          </p:nvPr>
        </p:nvSpPr>
        <p:spPr/>
        <p:txBody>
          <a:bodyPr/>
          <a:lstStyle/>
          <a:p>
            <a:fld id="{6D763260-80CF-134A-B888-007511E6D898}" type="slidenum">
              <a:rPr lang="es-CO" smtClean="0"/>
              <a:t>12</a:t>
            </a:fld>
            <a:endParaRPr lang="es-CO"/>
          </a:p>
        </p:txBody>
      </p:sp>
    </p:spTree>
    <p:extLst>
      <p:ext uri="{BB962C8B-B14F-4D97-AF65-F5344CB8AC3E}">
        <p14:creationId xmlns:p14="http://schemas.microsoft.com/office/powerpoint/2010/main" val="3238934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948202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411606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2792412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145177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2338006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53998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122810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366182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194792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689320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9DDE61-4003-C346-9560-87C47D7C8EC9}" type="datetimeFigureOut">
              <a:rPr lang="es-ES_tradnl" smtClean="0"/>
              <a:t>30/03/2021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613449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DDE61-4003-C346-9560-87C47D7C8EC9}" type="datetimeFigureOut">
              <a:rPr lang="es-ES_tradnl" smtClean="0"/>
              <a:t>30/03/2021</a:t>
            </a:fld>
            <a:endParaRPr lang="es-ES_trad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669652-D17F-A54F-826D-5A7BF465BF8F}" type="slidenum">
              <a:rPr lang="es-ES_tradnl" smtClean="0"/>
              <a:t>‹Nº›</a:t>
            </a:fld>
            <a:endParaRPr lang="es-ES_tradnl"/>
          </a:p>
        </p:txBody>
      </p:sp>
    </p:spTree>
    <p:extLst>
      <p:ext uri="{BB962C8B-B14F-4D97-AF65-F5344CB8AC3E}">
        <p14:creationId xmlns:p14="http://schemas.microsoft.com/office/powerpoint/2010/main" val="1708209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9.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10.xml" /><Relationship Id="rId1" Type="http://schemas.openxmlformats.org/officeDocument/2006/relationships/slideLayout" Target="../slideLayouts/slideLayout2.xml" /><Relationship Id="rId6" Type="http://schemas.openxmlformats.org/officeDocument/2006/relationships/image" Target="../media/image12.png" /><Relationship Id="rId5" Type="http://schemas.openxmlformats.org/officeDocument/2006/relationships/image" Target="../media/image11.png" /><Relationship Id="rId4" Type="http://schemas.openxmlformats.org/officeDocument/2006/relationships/image" Target="../media/image10.png" /></Relationships>
</file>

<file path=ppt/slides/_rels/slide1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11.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png" /><Relationship Id="rId1" Type="http://schemas.openxmlformats.org/officeDocument/2006/relationships/slideLayout" Target="../slideLayouts/slideLayout1.xml" /><Relationship Id="rId4" Type="http://schemas.openxmlformats.org/officeDocument/2006/relationships/image" Target="../media/image14.jpeg" /></Relationships>
</file>

<file path=ppt/slides/_rels/slide16.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2.xml" /><Relationship Id="rId1" Type="http://schemas.openxmlformats.org/officeDocument/2006/relationships/slideLayout" Target="../slideLayouts/slideLayout2.xml" /><Relationship Id="rId4" Type="http://schemas.openxmlformats.org/officeDocument/2006/relationships/image" Target="../media/image16.png" /></Relationships>
</file>

<file path=ppt/slides/_rels/slide17.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3.xml" /><Relationship Id="rId1" Type="http://schemas.openxmlformats.org/officeDocument/2006/relationships/slideLayout" Target="../slideLayouts/slideLayout2.xml" /><Relationship Id="rId4" Type="http://schemas.openxmlformats.org/officeDocument/2006/relationships/image" Target="../media/image17.png" /></Relationships>
</file>

<file path=ppt/slides/_rels/slide18.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image" Target="../media/image21.png" /><Relationship Id="rId5" Type="http://schemas.openxmlformats.org/officeDocument/2006/relationships/image" Target="../media/image20.png" /><Relationship Id="rId4" Type="http://schemas.openxmlformats.org/officeDocument/2006/relationships/image" Target="../media/image19.png" /></Relationships>
</file>

<file path=ppt/slides/_rels/slide1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 Id="rId5" Type="http://schemas.openxmlformats.org/officeDocument/2006/relationships/image" Target="../media/image22.png" /><Relationship Id="rId4" Type="http://schemas.openxmlformats.org/officeDocument/2006/relationships/image" Target="../media/image19.png" /></Relationships>
</file>

<file path=ppt/slides/_rels/slide2.xml.rels><?xml version="1.0" encoding="UTF-8" standalone="yes"?>
<Relationships xmlns="http://schemas.openxmlformats.org/package/2006/relationships"><Relationship Id="rId3" Type="http://schemas.openxmlformats.org/officeDocument/2006/relationships/image" Target="../media/image3.JP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4.xml"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23.jp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24.jp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3" Type="http://schemas.openxmlformats.org/officeDocument/2006/relationships/image" Target="../media/image25.jp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3" Type="http://schemas.openxmlformats.org/officeDocument/2006/relationships/image" Target="../media/image26.jpe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27.jpeg" /></Relationships>
</file>

<file path=ppt/slides/_rels/slide28.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5.xml"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6.xml" /><Relationship Id="rId1" Type="http://schemas.openxmlformats.org/officeDocument/2006/relationships/slideLayout" Target="../slideLayouts/slideLayout2.xml" /><Relationship Id="rId4" Type="http://schemas.openxmlformats.org/officeDocument/2006/relationships/image" Target="../media/image28.jpeg"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1.xml" /><Relationship Id="rId1" Type="http://schemas.openxmlformats.org/officeDocument/2006/relationships/slideLayout" Target="../slideLayouts/slideLayout2.xml" /><Relationship Id="rId5" Type="http://schemas.openxmlformats.org/officeDocument/2006/relationships/image" Target="../media/image5.png" /><Relationship Id="rId4" Type="http://schemas.openxmlformats.org/officeDocument/2006/relationships/image" Target="../media/image2.png" /></Relationships>
</file>

<file path=ppt/slides/_rels/slide3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17.xml" /><Relationship Id="rId1" Type="http://schemas.openxmlformats.org/officeDocument/2006/relationships/slideLayout" Target="../slideLayouts/slideLayout2.xml" /><Relationship Id="rId5" Type="http://schemas.openxmlformats.org/officeDocument/2006/relationships/image" Target="../media/image30.emf" /><Relationship Id="rId4" Type="http://schemas.openxmlformats.org/officeDocument/2006/relationships/image" Target="../media/image29.emf" /></Relationships>
</file>

<file path=ppt/slides/_rels/slide32.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8.xml"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9.xml"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0.xml" /><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1.xml"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18.png" /><Relationship Id="rId7" Type="http://schemas.openxmlformats.org/officeDocument/2006/relationships/diagramColors" Target="../diagrams/colors1.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43.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31.png" /></Relationships>
</file>

<file path=ppt/slides/_rels/slide4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Relationship Id="rId3" Type="http://schemas.openxmlformats.org/officeDocument/2006/relationships/image" Target="../media/image18.png" /><Relationship Id="rId7" Type="http://schemas.openxmlformats.org/officeDocument/2006/relationships/image" Target="../media/image34.png"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image" Target="../media/image19.png" /><Relationship Id="rId5" Type="http://schemas.openxmlformats.org/officeDocument/2006/relationships/image" Target="../media/image33.png" /><Relationship Id="rId4" Type="http://schemas.openxmlformats.org/officeDocument/2006/relationships/image" Target="../media/image32.png" /></Relationships>
</file>

<file path=ppt/slides/_rels/slide47.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2.xml" /><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3.xml" /><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25.xml" /><Relationship Id="rId1" Type="http://schemas.openxmlformats.org/officeDocument/2006/relationships/slideLayout" Target="../slideLayouts/slideLayout2.xml" /><Relationship Id="rId4" Type="http://schemas.openxmlformats.org/officeDocument/2006/relationships/hyperlink" Target="http://www.ejecafeterorap.gov.co" TargetMode="External" /></Relationships>
</file>

<file path=ppt/slides/_rels/slide5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35.jpg" /></Relationships>
</file>

<file path=ppt/slides/_rels/slide53.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36.JPG" /></Relationships>
</file>

<file path=ppt/slides/_rels/slide56.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8" Type="http://schemas.microsoft.com/office/2007/relationships/hdphoto" Target="../media/hdphoto2.wdp" /><Relationship Id="rId13" Type="http://schemas.microsoft.com/office/2007/relationships/diagramDrawing" Target="../diagrams/drawing2.xml" /><Relationship Id="rId3" Type="http://schemas.openxmlformats.org/officeDocument/2006/relationships/image" Target="../media/image38.png" /><Relationship Id="rId7" Type="http://schemas.openxmlformats.org/officeDocument/2006/relationships/image" Target="../media/image41.png" /><Relationship Id="rId12" Type="http://schemas.openxmlformats.org/officeDocument/2006/relationships/diagramColors" Target="../diagrams/colors2.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image" Target="../media/image40.png" /><Relationship Id="rId11" Type="http://schemas.openxmlformats.org/officeDocument/2006/relationships/diagramQuickStyle" Target="../diagrams/quickStyle2.xml" /><Relationship Id="rId5" Type="http://schemas.openxmlformats.org/officeDocument/2006/relationships/image" Target="../media/image39.png" /><Relationship Id="rId10" Type="http://schemas.openxmlformats.org/officeDocument/2006/relationships/diagramLayout" Target="../diagrams/layout2.xml" /><Relationship Id="rId4" Type="http://schemas.microsoft.com/office/2007/relationships/hdphoto" Target="../media/hdphoto1.wdp" /><Relationship Id="rId9" Type="http://schemas.openxmlformats.org/officeDocument/2006/relationships/diagramData" Target="../diagrams/data2.xml" /></Relationships>
</file>

<file path=ppt/slides/_rels/slide59.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8" Type="http://schemas.microsoft.com/office/2007/relationships/hdphoto" Target="../media/hdphoto2.wdp" /><Relationship Id="rId13" Type="http://schemas.microsoft.com/office/2007/relationships/diagramDrawing" Target="../diagrams/drawing3.xml" /><Relationship Id="rId3" Type="http://schemas.openxmlformats.org/officeDocument/2006/relationships/image" Target="../media/image38.png" /><Relationship Id="rId7" Type="http://schemas.openxmlformats.org/officeDocument/2006/relationships/image" Target="../media/image41.png" /><Relationship Id="rId12" Type="http://schemas.openxmlformats.org/officeDocument/2006/relationships/diagramColors" Target="../diagrams/colors3.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image" Target="../media/image40.png" /><Relationship Id="rId11" Type="http://schemas.openxmlformats.org/officeDocument/2006/relationships/diagramQuickStyle" Target="../diagrams/quickStyle3.xml" /><Relationship Id="rId5" Type="http://schemas.openxmlformats.org/officeDocument/2006/relationships/image" Target="../media/image39.png" /><Relationship Id="rId10" Type="http://schemas.openxmlformats.org/officeDocument/2006/relationships/diagramLayout" Target="../diagrams/layout3.xml" /><Relationship Id="rId4" Type="http://schemas.microsoft.com/office/2007/relationships/hdphoto" Target="../media/hdphoto1.wdp" /><Relationship Id="rId9" Type="http://schemas.openxmlformats.org/officeDocument/2006/relationships/diagramData" Target="../diagrams/data3.xml" /></Relationships>
</file>

<file path=ppt/slides/_rels/slide62.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8" Type="http://schemas.microsoft.com/office/2007/relationships/hdphoto" Target="../media/hdphoto2.wdp" /><Relationship Id="rId13" Type="http://schemas.microsoft.com/office/2007/relationships/diagramDrawing" Target="../diagrams/drawing4.xml" /><Relationship Id="rId3" Type="http://schemas.openxmlformats.org/officeDocument/2006/relationships/image" Target="../media/image38.png" /><Relationship Id="rId7" Type="http://schemas.openxmlformats.org/officeDocument/2006/relationships/image" Target="../media/image41.png" /><Relationship Id="rId12" Type="http://schemas.openxmlformats.org/officeDocument/2006/relationships/diagramColors" Target="../diagrams/colors4.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image" Target="../media/image40.png" /><Relationship Id="rId11" Type="http://schemas.openxmlformats.org/officeDocument/2006/relationships/diagramQuickStyle" Target="../diagrams/quickStyle4.xml" /><Relationship Id="rId5" Type="http://schemas.openxmlformats.org/officeDocument/2006/relationships/image" Target="../media/image39.png" /><Relationship Id="rId10" Type="http://schemas.openxmlformats.org/officeDocument/2006/relationships/diagramLayout" Target="../diagrams/layout4.xml" /><Relationship Id="rId4" Type="http://schemas.microsoft.com/office/2007/relationships/hdphoto" Target="../media/hdphoto1.wdp" /><Relationship Id="rId9" Type="http://schemas.openxmlformats.org/officeDocument/2006/relationships/diagramData" Target="../diagrams/data4.xml" /></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65.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66.xml.rels><?xml version="1.0" encoding="UTF-8" standalone="yes"?>
<Relationships xmlns="http://schemas.openxmlformats.org/package/2006/relationships"><Relationship Id="rId2" Type="http://schemas.openxmlformats.org/officeDocument/2006/relationships/image" Target="../media/image42.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4.xml" /><Relationship Id="rId1" Type="http://schemas.openxmlformats.org/officeDocument/2006/relationships/slideLayout" Target="../slideLayouts/slideLayout2.xml" /><Relationship Id="rId4" Type="http://schemas.openxmlformats.org/officeDocument/2006/relationships/image" Target="../media/image6.emf" /></Relationships>
</file>

<file path=ppt/slides/_rels/slide8.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notesSlide" Target="../notesSlides/notesSlide5.xml" /><Relationship Id="rId1" Type="http://schemas.openxmlformats.org/officeDocument/2006/relationships/slideLayout" Target="../slideLayouts/slideLayout2.xml" /><Relationship Id="rId4" Type="http://schemas.openxmlformats.org/officeDocument/2006/relationships/image" Target="../media/image4.png" /></Relationships>
</file>

<file path=ppt/slides/_rels/slide9.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6.xml" /><Relationship Id="rId1" Type="http://schemas.openxmlformats.org/officeDocument/2006/relationships/slideLayout" Target="../slideLayouts/slideLayout2.xml" /><Relationship Id="rId5" Type="http://schemas.openxmlformats.org/officeDocument/2006/relationships/image" Target="../media/image9.jpg" /><Relationship Id="rId4" Type="http://schemas.openxmlformats.org/officeDocument/2006/relationships/image" Target="../media/image8.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5351063" y="3611889"/>
            <a:ext cx="6709306" cy="1446550"/>
          </a:xfrm>
          <a:prstGeom prst="rect">
            <a:avLst/>
          </a:prstGeom>
          <a:noFill/>
        </p:spPr>
        <p:txBody>
          <a:bodyPr wrap="square" rtlCol="0">
            <a:spAutoFit/>
          </a:bodyPr>
          <a:lstStyle/>
          <a:p>
            <a:pPr algn="r"/>
            <a:endParaRPr lang="es-CO" sz="3200" b="1" dirty="0">
              <a:solidFill>
                <a:srgbClr val="FFFF00"/>
              </a:solidFill>
            </a:endParaRPr>
          </a:p>
          <a:p>
            <a:pPr algn="r"/>
            <a:endParaRPr lang="es-ES_tradnl" sz="2800" b="1" dirty="0">
              <a:solidFill>
                <a:srgbClr val="FFFF00"/>
              </a:solidFill>
              <a:latin typeface="Georgia"/>
              <a:cs typeface="Georgia"/>
            </a:endParaRPr>
          </a:p>
          <a:p>
            <a:pPr algn="r"/>
            <a:r>
              <a:rPr lang="es-ES_tradnl" sz="2800" b="1" dirty="0">
                <a:solidFill>
                  <a:srgbClr val="FFFF00"/>
                </a:solidFill>
                <a:latin typeface="Georgia"/>
                <a:cs typeface="Georgia"/>
              </a:rPr>
              <a:t>Asamblea de Risaralda</a:t>
            </a:r>
            <a:endParaRPr lang="es-CO" sz="2800" b="1" dirty="0">
              <a:solidFill>
                <a:srgbClr val="FFFF00"/>
              </a:solidFill>
              <a:latin typeface="Georgia"/>
              <a:cs typeface="Georgia"/>
            </a:endParaRPr>
          </a:p>
        </p:txBody>
      </p:sp>
      <p:sp>
        <p:nvSpPr>
          <p:cNvPr id="2" name="CuadroTexto 1">
            <a:extLst>
              <a:ext uri="{FF2B5EF4-FFF2-40B4-BE49-F238E27FC236}">
                <a16:creationId xmlns:a16="http://schemas.microsoft.com/office/drawing/2014/main" id="{B9D4AAD7-579C-A743-AC99-3758AB5D4907}"/>
              </a:ext>
            </a:extLst>
          </p:cNvPr>
          <p:cNvSpPr txBox="1"/>
          <p:nvPr/>
        </p:nvSpPr>
        <p:spPr>
          <a:xfrm>
            <a:off x="10015418" y="6336255"/>
            <a:ext cx="2044951" cy="338554"/>
          </a:xfrm>
          <a:prstGeom prst="rect">
            <a:avLst/>
          </a:prstGeom>
          <a:noFill/>
        </p:spPr>
        <p:txBody>
          <a:bodyPr wrap="none" rtlCol="0">
            <a:spAutoFit/>
          </a:bodyPr>
          <a:lstStyle/>
          <a:p>
            <a:r>
              <a:rPr lang="es-CO" sz="1600" b="1" dirty="0">
                <a:solidFill>
                  <a:schemeClr val="bg1"/>
                </a:solidFill>
                <a:latin typeface="Georgia"/>
                <a:cs typeface="Georgia"/>
              </a:rPr>
              <a:t>Marzo </a:t>
            </a:r>
            <a:r>
              <a:rPr lang="es-US" sz="1600" b="1" dirty="0">
                <a:solidFill>
                  <a:schemeClr val="bg1"/>
                </a:solidFill>
                <a:latin typeface="Georgia"/>
                <a:cs typeface="Georgia"/>
              </a:rPr>
              <a:t>30 de 2021</a:t>
            </a:r>
            <a:endParaRPr lang="es-CO" sz="1600" b="1" dirty="0">
              <a:solidFill>
                <a:schemeClr val="bg1"/>
              </a:solidFill>
              <a:latin typeface="Georgia"/>
              <a:cs typeface="Georgia"/>
            </a:endParaRPr>
          </a:p>
        </p:txBody>
      </p:sp>
    </p:spTree>
    <p:extLst>
      <p:ext uri="{BB962C8B-B14F-4D97-AF65-F5344CB8AC3E}">
        <p14:creationId xmlns:p14="http://schemas.microsoft.com/office/powerpoint/2010/main" val="646091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261491" y="1649548"/>
            <a:ext cx="11629524" cy="4832092"/>
          </a:xfrm>
          <a:prstGeom prst="rect">
            <a:avLst/>
          </a:prstGeom>
          <a:noFill/>
        </p:spPr>
        <p:txBody>
          <a:bodyPr wrap="square" rtlCol="0">
            <a:spAutoFit/>
          </a:bodyPr>
          <a:lstStyle/>
          <a:p>
            <a:pPr lvl="0" algn="ctr">
              <a:lnSpc>
                <a:spcPct val="100000"/>
              </a:lnSpc>
              <a:spcBef>
                <a:spcPts val="0"/>
              </a:spcBef>
              <a:buClr>
                <a:srgbClr val="004A84"/>
              </a:buClr>
              <a:defRPr/>
            </a:pPr>
            <a:endParaRPr lang="es-ES" sz="2400" b="1" i="1" dirty="0">
              <a:latin typeface="Georgia"/>
              <a:cs typeface="Georgia"/>
            </a:endParaRPr>
          </a:p>
          <a:p>
            <a:pPr lvl="0" algn="ctr">
              <a:lnSpc>
                <a:spcPct val="100000"/>
              </a:lnSpc>
              <a:spcBef>
                <a:spcPts val="0"/>
              </a:spcBef>
              <a:buClr>
                <a:srgbClr val="004A84"/>
              </a:buClr>
              <a:defRPr/>
            </a:pPr>
            <a:r>
              <a:rPr lang="es-ES" sz="2400" b="1" i="1" dirty="0">
                <a:latin typeface="Georgia"/>
                <a:cs typeface="Georgia"/>
              </a:rPr>
              <a:t>Acompañamiento de la RAP a la PLEC</a:t>
            </a:r>
          </a:p>
          <a:p>
            <a:pPr lvl="0" algn="just">
              <a:lnSpc>
                <a:spcPct val="100000"/>
              </a:lnSpc>
              <a:spcBef>
                <a:spcPts val="0"/>
              </a:spcBef>
              <a:buClr>
                <a:srgbClr val="004A84"/>
              </a:buClr>
              <a:defRPr/>
            </a:pPr>
            <a:endParaRPr lang="es-ES" sz="2000" i="1" dirty="0">
              <a:latin typeface="Georgia"/>
              <a:cs typeface="Georgia"/>
            </a:endParaRPr>
          </a:p>
          <a:p>
            <a:pPr lvl="0" algn="just">
              <a:lnSpc>
                <a:spcPct val="100000"/>
              </a:lnSpc>
              <a:spcBef>
                <a:spcPts val="0"/>
              </a:spcBef>
              <a:buClr>
                <a:srgbClr val="004A84"/>
              </a:buClr>
              <a:defRPr/>
            </a:pPr>
            <a:endParaRPr lang="es-ES" sz="2000" i="1" dirty="0">
              <a:latin typeface="Georgia"/>
              <a:cs typeface="Georgia"/>
            </a:endParaRPr>
          </a:p>
          <a:p>
            <a:pPr marL="342900" indent="-342900" algn="just">
              <a:buFont typeface="Wingdings" charset="2"/>
              <a:buChar char="ü"/>
            </a:pPr>
            <a:r>
              <a:rPr lang="es-MX" sz="2000" b="1" dirty="0">
                <a:solidFill>
                  <a:srgbClr val="000000"/>
                </a:solidFill>
                <a:latin typeface="Georgia"/>
                <a:cs typeface="Georgia"/>
              </a:rPr>
              <a:t>Gestión de las Infraestructuras Logísticas Especializadas de La Dorada y La Virginia, en conjunto con Procolombia y los gobiernos territoriales y socialización al Banco Mundial, el BID e inversionistas nacionales y extranjeros.</a:t>
            </a:r>
          </a:p>
          <a:p>
            <a:pPr algn="just"/>
            <a:endParaRPr lang="es-CO" sz="2000" b="1" dirty="0">
              <a:solidFill>
                <a:srgbClr val="000000"/>
              </a:solidFill>
              <a:latin typeface="Georgia"/>
              <a:cs typeface="Georgia"/>
            </a:endParaRPr>
          </a:p>
          <a:p>
            <a:pPr marL="342900" indent="-342900" algn="just">
              <a:buFont typeface="Wingdings" charset="2"/>
              <a:buChar char="ü"/>
            </a:pPr>
            <a:r>
              <a:rPr lang="es-CO" sz="2000" b="1" dirty="0">
                <a:solidFill>
                  <a:srgbClr val="000000"/>
                </a:solidFill>
                <a:latin typeface="Georgia"/>
                <a:cs typeface="Georgia"/>
              </a:rPr>
              <a:t>Seguimiento a la reglamentación del registro de las ILE permitirá tener un marco institucional y legal que promueva el desarrollo de este tipo de proyectos en el país, de acuerdo con los lineamientos de la nueva Política Nacional Logística, presentada en el Documento CONPES 3982 del 2020.</a:t>
            </a:r>
            <a:endParaRPr lang="es-ES" sz="2000" b="1" dirty="0">
              <a:solidFill>
                <a:srgbClr val="000000"/>
              </a:solidFill>
              <a:latin typeface="Georgia"/>
              <a:cs typeface="Georgia"/>
            </a:endParaRPr>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b="1" i="1" dirty="0"/>
          </a:p>
          <a:p>
            <a:pPr lvl="0" algn="just">
              <a:lnSpc>
                <a:spcPct val="100000"/>
              </a:lnSpc>
              <a:spcBef>
                <a:spcPts val="0"/>
              </a:spcBef>
              <a:buClr>
                <a:srgbClr val="004A84"/>
              </a:buClr>
              <a:defRPr/>
            </a:pPr>
            <a:endParaRPr lang="es-CO" sz="2000" b="1" dirty="0"/>
          </a:p>
        </p:txBody>
      </p:sp>
    </p:spTree>
    <p:extLst>
      <p:ext uri="{BB962C8B-B14F-4D97-AF65-F5344CB8AC3E}">
        <p14:creationId xmlns:p14="http://schemas.microsoft.com/office/powerpoint/2010/main" val="1384715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261491" y="1649548"/>
            <a:ext cx="11629524" cy="5493811"/>
          </a:xfrm>
          <a:prstGeom prst="rect">
            <a:avLst/>
          </a:prstGeom>
          <a:noFill/>
        </p:spPr>
        <p:txBody>
          <a:bodyPr wrap="square" rtlCol="0">
            <a:spAutoFit/>
          </a:bodyPr>
          <a:lstStyle/>
          <a:p>
            <a:pPr lvl="0" algn="ctr">
              <a:lnSpc>
                <a:spcPct val="100000"/>
              </a:lnSpc>
              <a:spcBef>
                <a:spcPts val="0"/>
              </a:spcBef>
              <a:buClr>
                <a:srgbClr val="004A84"/>
              </a:buClr>
              <a:defRPr/>
            </a:pPr>
            <a:r>
              <a:rPr lang="es-ES" sz="2400" b="1" i="1" dirty="0">
                <a:latin typeface="Georgia"/>
                <a:cs typeface="Georgia"/>
              </a:rPr>
              <a:t>AVANCES</a:t>
            </a:r>
          </a:p>
          <a:p>
            <a:pPr lvl="0" algn="just">
              <a:lnSpc>
                <a:spcPct val="100000"/>
              </a:lnSpc>
              <a:spcBef>
                <a:spcPts val="0"/>
              </a:spcBef>
              <a:buClr>
                <a:srgbClr val="004A84"/>
              </a:buClr>
              <a:defRPr/>
            </a:pPr>
            <a:endParaRPr lang="es-ES" sz="2000" i="1" dirty="0">
              <a:latin typeface="Georgia"/>
              <a:cs typeface="Georgia"/>
            </a:endParaRPr>
          </a:p>
          <a:p>
            <a:pPr marL="342900" indent="-342900" algn="just">
              <a:buFont typeface="Wingdings" charset="2"/>
              <a:buChar char="ü"/>
            </a:pPr>
            <a:r>
              <a:rPr lang="es-ES_tradnl" sz="1900" b="1" dirty="0">
                <a:latin typeface="Georgia"/>
                <a:cs typeface="Georgia"/>
              </a:rPr>
              <a:t>La Plataforma Logística del Eje Cafetero es un proyecto originado en el </a:t>
            </a:r>
            <a:r>
              <a:rPr lang="es-ES_tradnl" sz="1900" b="1" dirty="0" err="1">
                <a:latin typeface="Georgia"/>
                <a:cs typeface="Georgia"/>
              </a:rPr>
              <a:t>Conpes</a:t>
            </a:r>
            <a:r>
              <a:rPr lang="es-ES_tradnl" sz="1900" b="1" dirty="0">
                <a:latin typeface="Georgia"/>
                <a:cs typeface="Georgia"/>
              </a:rPr>
              <a:t> 3547 de 2008, Política Nacional Logística, el cual tiene por objeto contar con Corredores Logísticos articulados y fomentar la provisión de servicios de calidad en logística y transporte. </a:t>
            </a:r>
            <a:endParaRPr lang="es-ES" sz="1900" b="1" dirty="0">
              <a:latin typeface="Georgia"/>
              <a:cs typeface="Georgia"/>
            </a:endParaRPr>
          </a:p>
          <a:p>
            <a:pPr algn="just"/>
            <a:endParaRPr lang="es-ES" sz="1900" b="1" dirty="0">
              <a:latin typeface="Georgia"/>
              <a:cs typeface="Georgia"/>
            </a:endParaRPr>
          </a:p>
          <a:p>
            <a:pPr marL="342900" indent="-342900" algn="just">
              <a:buFont typeface="Wingdings" charset="2"/>
              <a:buChar char="ü"/>
            </a:pPr>
            <a:r>
              <a:rPr lang="es-ES_tradnl" sz="1900" b="1" dirty="0">
                <a:latin typeface="Georgia"/>
                <a:cs typeface="Georgia"/>
              </a:rPr>
              <a:t>Posteriormente, en el año 2013, DNP contrató con la firma </a:t>
            </a:r>
            <a:r>
              <a:rPr lang="es-ES_tradnl" sz="1900" b="1" dirty="0" err="1">
                <a:latin typeface="Georgia"/>
                <a:cs typeface="Georgia"/>
              </a:rPr>
              <a:t>Cal&amp;Mayor</a:t>
            </a:r>
            <a:r>
              <a:rPr lang="es-ES_tradnl" sz="1900" b="1" dirty="0">
                <a:latin typeface="Georgia"/>
                <a:cs typeface="Georgia"/>
              </a:rPr>
              <a:t> los estudios de </a:t>
            </a:r>
            <a:r>
              <a:rPr lang="es-ES_tradnl" sz="1900" b="1" dirty="0" err="1">
                <a:latin typeface="Georgia"/>
                <a:cs typeface="Georgia"/>
              </a:rPr>
              <a:t>prefactibilidad</a:t>
            </a:r>
            <a:r>
              <a:rPr lang="es-ES_tradnl" sz="1900" b="1" dirty="0">
                <a:latin typeface="Georgia"/>
                <a:cs typeface="Georgia"/>
              </a:rPr>
              <a:t> para el desarrollo de una infraestructura logística especializada ILE en el municipio de la Virginia Risaralda.</a:t>
            </a:r>
          </a:p>
          <a:p>
            <a:pPr algn="just"/>
            <a:endParaRPr lang="es-ES_tradnl" sz="1900" b="1" dirty="0">
              <a:latin typeface="Georgia"/>
              <a:cs typeface="Georgia"/>
            </a:endParaRPr>
          </a:p>
          <a:p>
            <a:pPr marL="342900" indent="-342900" algn="just">
              <a:buFont typeface="Wingdings" charset="2"/>
              <a:buChar char="ü"/>
            </a:pPr>
            <a:r>
              <a:rPr lang="es-ES_tradnl" sz="1900" b="1" dirty="0">
                <a:latin typeface="Georgia"/>
                <a:cs typeface="Georgia"/>
              </a:rPr>
              <a:t>El estudio de Factibilidad fue entregado en el mes de diciembre de 2019 al Ministerio de Transporte y la Gobernación de Risaralda, determinando que el proyecto resulta factible y que puede ser de interés de inversionistas privados a través de un modelo societario, un modelo de concesión o de alianza público – privada.</a:t>
            </a:r>
            <a:endParaRPr lang="es-ES" sz="1900" b="1" dirty="0">
              <a:latin typeface="Georgia"/>
              <a:cs typeface="Georgia"/>
            </a:endParaRPr>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b="1" i="1" dirty="0"/>
          </a:p>
          <a:p>
            <a:pPr lvl="0" algn="just">
              <a:lnSpc>
                <a:spcPct val="100000"/>
              </a:lnSpc>
              <a:spcBef>
                <a:spcPts val="0"/>
              </a:spcBef>
              <a:buClr>
                <a:srgbClr val="004A84"/>
              </a:buClr>
              <a:defRPr/>
            </a:pPr>
            <a:endParaRPr lang="es-CO" sz="2000" b="1" dirty="0"/>
          </a:p>
        </p:txBody>
      </p:sp>
    </p:spTree>
    <p:extLst>
      <p:ext uri="{BB962C8B-B14F-4D97-AF65-F5344CB8AC3E}">
        <p14:creationId xmlns:p14="http://schemas.microsoft.com/office/powerpoint/2010/main" val="863249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164925" y="1649548"/>
            <a:ext cx="11726090" cy="4462760"/>
          </a:xfrm>
          <a:prstGeom prst="rect">
            <a:avLst/>
          </a:prstGeom>
          <a:noFill/>
        </p:spPr>
        <p:txBody>
          <a:bodyPr wrap="square" rtlCol="0">
            <a:spAutoFit/>
          </a:bodyPr>
          <a:lstStyle/>
          <a:p>
            <a:pPr lvl="0" algn="ctr">
              <a:lnSpc>
                <a:spcPct val="100000"/>
              </a:lnSpc>
              <a:spcBef>
                <a:spcPts val="0"/>
              </a:spcBef>
              <a:buClr>
                <a:srgbClr val="004A84"/>
              </a:buClr>
              <a:defRPr/>
            </a:pPr>
            <a:r>
              <a:rPr lang="es-ES" sz="2400" b="1" i="1" dirty="0">
                <a:latin typeface="Georgia"/>
                <a:cs typeface="Georgia"/>
              </a:rPr>
              <a:t>AVANCES</a:t>
            </a:r>
          </a:p>
          <a:p>
            <a:pPr lvl="0" algn="just">
              <a:lnSpc>
                <a:spcPct val="100000"/>
              </a:lnSpc>
              <a:spcBef>
                <a:spcPts val="0"/>
              </a:spcBef>
              <a:buClr>
                <a:srgbClr val="004A84"/>
              </a:buClr>
              <a:defRPr/>
            </a:pPr>
            <a:endParaRPr lang="es-ES" sz="2000" b="1" i="1" dirty="0">
              <a:latin typeface="Georgia"/>
              <a:cs typeface="Georgia"/>
            </a:endParaRPr>
          </a:p>
          <a:p>
            <a:pPr lvl="0" algn="just">
              <a:lnSpc>
                <a:spcPct val="100000"/>
              </a:lnSpc>
              <a:spcBef>
                <a:spcPts val="0"/>
              </a:spcBef>
              <a:buClr>
                <a:srgbClr val="004A84"/>
              </a:buClr>
              <a:defRPr/>
            </a:pPr>
            <a:endParaRPr lang="es-ES" sz="2000" b="1" i="1" dirty="0">
              <a:latin typeface="Georgia"/>
              <a:cs typeface="Georgia"/>
            </a:endParaRPr>
          </a:p>
          <a:p>
            <a:pPr marL="342900" indent="-342900" algn="just">
              <a:buFont typeface="Wingdings" charset="2"/>
              <a:buChar char="ü"/>
            </a:pPr>
            <a:r>
              <a:rPr lang="es-ES_tradnl" sz="2000" b="1" dirty="0">
                <a:latin typeface="Georgia"/>
                <a:cs typeface="Georgia"/>
              </a:rPr>
              <a:t>Los recursos del Gobierno Nacional son un mensaje positivo que genera confianza al mercado, promueve la inversión extranjera y </a:t>
            </a:r>
            <a:r>
              <a:rPr lang="es-ES_tradnl" sz="2000" b="1" dirty="0" err="1">
                <a:latin typeface="Georgia"/>
                <a:cs typeface="Georgia"/>
              </a:rPr>
              <a:t>evidiencian</a:t>
            </a:r>
            <a:r>
              <a:rPr lang="es-ES_tradnl" sz="2000" b="1" dirty="0">
                <a:latin typeface="Georgia"/>
                <a:cs typeface="Georgia"/>
              </a:rPr>
              <a:t> avances en su estrategia para la reactivación económica. </a:t>
            </a:r>
            <a:endParaRPr lang="es-ES" sz="2000" b="1" dirty="0">
              <a:latin typeface="Georgia"/>
              <a:cs typeface="Georgia"/>
            </a:endParaRPr>
          </a:p>
          <a:p>
            <a:pPr algn="just"/>
            <a:endParaRPr lang="es-ES" sz="2000" b="1" dirty="0">
              <a:latin typeface="Georgia"/>
              <a:cs typeface="Georgia"/>
            </a:endParaRPr>
          </a:p>
          <a:p>
            <a:pPr marL="342900" indent="-342900" algn="just">
              <a:buFont typeface="Wingdings" charset="2"/>
              <a:buChar char="ü"/>
            </a:pPr>
            <a:r>
              <a:rPr lang="es-ES_tradnl" sz="2000" b="1" dirty="0">
                <a:latin typeface="Georgia"/>
                <a:cs typeface="Georgia"/>
              </a:rPr>
              <a:t>Los recursos solicitados al Gobierno Nacional están enfocados en el Centro de Formación de SENA y en obras de urbanismo general.</a:t>
            </a:r>
            <a:endParaRPr lang="es-ES" sz="2000" b="1" dirty="0">
              <a:latin typeface="Georgia"/>
              <a:cs typeface="Georgia"/>
            </a:endParaRPr>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b="1" i="1" dirty="0"/>
          </a:p>
          <a:p>
            <a:pPr lvl="0" algn="just">
              <a:lnSpc>
                <a:spcPct val="100000"/>
              </a:lnSpc>
              <a:spcBef>
                <a:spcPts val="0"/>
              </a:spcBef>
              <a:buClr>
                <a:srgbClr val="004A84"/>
              </a:buClr>
              <a:defRPr/>
            </a:pPr>
            <a:endParaRPr lang="es-CO" sz="2000" b="1" dirty="0"/>
          </a:p>
        </p:txBody>
      </p:sp>
    </p:spTree>
    <p:extLst>
      <p:ext uri="{BB962C8B-B14F-4D97-AF65-F5344CB8AC3E}">
        <p14:creationId xmlns:p14="http://schemas.microsoft.com/office/powerpoint/2010/main" val="2914357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3034601" y="1347884"/>
            <a:ext cx="8856414" cy="2308324"/>
          </a:xfrm>
          <a:prstGeom prst="rect">
            <a:avLst/>
          </a:prstGeom>
          <a:noFill/>
        </p:spPr>
        <p:txBody>
          <a:bodyPr wrap="square" rtlCol="0">
            <a:spAutoFit/>
          </a:bodyPr>
          <a:lstStyle/>
          <a:p>
            <a:pPr algn="ctr"/>
            <a:r>
              <a:rPr lang="es-CO" sz="2000" b="1" dirty="0">
                <a:solidFill>
                  <a:srgbClr val="008000"/>
                </a:solidFill>
                <a:effectLst>
                  <a:outerShdw blurRad="50000" dist="30000" dir="5400000" algn="tl" rotWithShape="0">
                    <a:srgbClr val="000000">
                      <a:alpha val="30000"/>
                    </a:srgbClr>
                  </a:outerShdw>
                </a:effectLst>
                <a:latin typeface="Georgia"/>
                <a:cs typeface="Georgia"/>
              </a:rPr>
              <a:t>Infraestructura y Conectividad  Vial </a:t>
            </a:r>
            <a:r>
              <a:rPr lang="mr-IN" sz="2000" b="1" dirty="0">
                <a:solidFill>
                  <a:srgbClr val="008000"/>
                </a:solidFill>
                <a:effectLst>
                  <a:outerShdw blurRad="50000" dist="30000" dir="5400000" algn="tl" rotWithShape="0">
                    <a:srgbClr val="000000">
                      <a:alpha val="30000"/>
                    </a:srgbClr>
                  </a:outerShdw>
                </a:effectLst>
                <a:latin typeface="Georgia"/>
                <a:cs typeface="Georgia"/>
              </a:rPr>
              <a:t>–</a:t>
            </a:r>
            <a:r>
              <a:rPr lang="es-CO" sz="2000" b="1" dirty="0">
                <a:solidFill>
                  <a:srgbClr val="008000"/>
                </a:solidFill>
                <a:effectLst>
                  <a:outerShdw blurRad="50000" dist="30000" dir="5400000" algn="tl" rotWithShape="0">
                    <a:srgbClr val="000000">
                      <a:alpha val="30000"/>
                    </a:srgbClr>
                  </a:outerShdw>
                </a:effectLst>
                <a:latin typeface="Georgia"/>
                <a:cs typeface="Georgia"/>
              </a:rPr>
              <a:t> Corredor logístico Turbo</a:t>
            </a:r>
          </a:p>
          <a:p>
            <a:pPr algn="ctr"/>
            <a:r>
              <a:rPr lang="es-CO" sz="2000" b="1" dirty="0">
                <a:solidFill>
                  <a:srgbClr val="008000"/>
                </a:solidFill>
                <a:effectLst>
                  <a:outerShdw blurRad="50000" dist="30000" dir="5400000" algn="tl" rotWithShape="0">
                    <a:srgbClr val="000000">
                      <a:alpha val="30000"/>
                    </a:srgbClr>
                  </a:outerShdw>
                </a:effectLst>
                <a:latin typeface="Georgia"/>
                <a:cs typeface="Georgia"/>
              </a:rPr>
              <a:t> </a:t>
            </a:r>
            <a:r>
              <a:rPr lang="mr-IN" sz="2000" b="1" dirty="0">
                <a:solidFill>
                  <a:srgbClr val="008000"/>
                </a:solidFill>
                <a:effectLst>
                  <a:outerShdw blurRad="50000" dist="30000" dir="5400000" algn="tl" rotWithShape="0">
                    <a:srgbClr val="000000">
                      <a:alpha val="30000"/>
                    </a:srgbClr>
                  </a:outerShdw>
                </a:effectLst>
                <a:latin typeface="Georgia"/>
                <a:cs typeface="Georgia"/>
              </a:rPr>
              <a:t>–</a:t>
            </a:r>
            <a:r>
              <a:rPr lang="es-CO" sz="2000" b="1" dirty="0">
                <a:solidFill>
                  <a:srgbClr val="008000"/>
                </a:solidFill>
                <a:effectLst>
                  <a:outerShdw blurRad="50000" dist="30000" dir="5400000" algn="tl" rotWithShape="0">
                    <a:srgbClr val="000000">
                      <a:alpha val="30000"/>
                    </a:srgbClr>
                  </a:outerShdw>
                </a:effectLst>
                <a:latin typeface="Georgia"/>
                <a:cs typeface="Georgia"/>
              </a:rPr>
              <a:t> Medellin </a:t>
            </a:r>
            <a:r>
              <a:rPr lang="mr-IN" sz="2000" b="1" dirty="0">
                <a:solidFill>
                  <a:srgbClr val="008000"/>
                </a:solidFill>
                <a:effectLst>
                  <a:outerShdw blurRad="50000" dist="30000" dir="5400000" algn="tl" rotWithShape="0">
                    <a:srgbClr val="000000">
                      <a:alpha val="30000"/>
                    </a:srgbClr>
                  </a:outerShdw>
                </a:effectLst>
                <a:latin typeface="Georgia"/>
                <a:cs typeface="Georgia"/>
              </a:rPr>
              <a:t>–</a:t>
            </a:r>
            <a:r>
              <a:rPr lang="es-CO" sz="2000" b="1" dirty="0">
                <a:solidFill>
                  <a:srgbClr val="008000"/>
                </a:solidFill>
                <a:effectLst>
                  <a:outerShdw blurRad="50000" dist="30000" dir="5400000" algn="tl" rotWithShape="0">
                    <a:srgbClr val="000000">
                      <a:alpha val="30000"/>
                    </a:srgbClr>
                  </a:outerShdw>
                </a:effectLst>
                <a:latin typeface="Georgia"/>
                <a:cs typeface="Georgia"/>
              </a:rPr>
              <a:t> Buenaventura</a:t>
            </a:r>
            <a:r>
              <a:rPr lang="es-CO" sz="2400" b="1" dirty="0">
                <a:solidFill>
                  <a:srgbClr val="008000"/>
                </a:solidFill>
                <a:effectLst>
                  <a:outerShdw blurRad="50000" dist="30000" dir="5400000" algn="tl" rotWithShape="0">
                    <a:srgbClr val="000000">
                      <a:alpha val="30000"/>
                    </a:srgbClr>
                  </a:outerShdw>
                </a:effectLst>
                <a:latin typeface="Georgia"/>
                <a:cs typeface="Georgia"/>
              </a:rPr>
              <a:t> -</a:t>
            </a:r>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b="1" i="1" dirty="0"/>
          </a:p>
          <a:p>
            <a:pPr lvl="0" algn="just">
              <a:lnSpc>
                <a:spcPct val="100000"/>
              </a:lnSpc>
              <a:spcBef>
                <a:spcPts val="0"/>
              </a:spcBef>
              <a:buClr>
                <a:srgbClr val="004A84"/>
              </a:buClr>
              <a:defRPr/>
            </a:pPr>
            <a:endParaRPr lang="es-CO" sz="2000" b="1" dirty="0"/>
          </a:p>
        </p:txBody>
      </p:sp>
      <p:pic>
        <p:nvPicPr>
          <p:cNvPr id="6" name="Imagen 5">
            <a:extLst>
              <a:ext uri="{FF2B5EF4-FFF2-40B4-BE49-F238E27FC236}">
                <a16:creationId xmlns:a16="http://schemas.microsoft.com/office/drawing/2014/main" id="{788D1EDD-9F9C-4691-92D2-DFA6DDD3A9D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4497" y="1347884"/>
            <a:ext cx="2566749" cy="5378151"/>
          </a:xfrm>
          <a:prstGeom prst="rect">
            <a:avLst/>
          </a:prstGeom>
          <a:ln>
            <a:solidFill>
              <a:schemeClr val="bg2">
                <a:lumMod val="50000"/>
              </a:schemeClr>
            </a:solidFill>
          </a:ln>
        </p:spPr>
      </p:pic>
      <p:pic>
        <p:nvPicPr>
          <p:cNvPr id="7" name="Imagen 6">
            <a:extLst>
              <a:ext uri="{FF2B5EF4-FFF2-40B4-BE49-F238E27FC236}">
                <a16:creationId xmlns:a16="http://schemas.microsoft.com/office/drawing/2014/main" id="{2CA254D2-0227-4E82-85A7-8112CF37C3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260279" y="2283914"/>
            <a:ext cx="3122277" cy="4442122"/>
          </a:xfrm>
          <a:prstGeom prst="rect">
            <a:avLst/>
          </a:prstGeom>
          <a:ln>
            <a:solidFill>
              <a:schemeClr val="bg2">
                <a:lumMod val="50000"/>
              </a:schemeClr>
            </a:solidFill>
          </a:ln>
        </p:spPr>
      </p:pic>
      <p:pic>
        <p:nvPicPr>
          <p:cNvPr id="10" name="Imagen 9">
            <a:extLst>
              <a:ext uri="{FF2B5EF4-FFF2-40B4-BE49-F238E27FC236}">
                <a16:creationId xmlns:a16="http://schemas.microsoft.com/office/drawing/2014/main" id="{38F0464C-4E84-4E10-9EF1-0FE03324D3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804114" y="3760738"/>
            <a:ext cx="4451956" cy="2965298"/>
          </a:xfrm>
          <a:prstGeom prst="rect">
            <a:avLst/>
          </a:prstGeom>
          <a:ln>
            <a:solidFill>
              <a:schemeClr val="bg2">
                <a:lumMod val="50000"/>
              </a:schemeClr>
            </a:solidFill>
          </a:ln>
        </p:spPr>
      </p:pic>
    </p:spTree>
    <p:extLst>
      <p:ext uri="{BB962C8B-B14F-4D97-AF65-F5344CB8AC3E}">
        <p14:creationId xmlns:p14="http://schemas.microsoft.com/office/powerpoint/2010/main" val="1890783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490024" y="1347884"/>
            <a:ext cx="11400991" cy="6924973"/>
          </a:xfrm>
          <a:prstGeom prst="rect">
            <a:avLst/>
          </a:prstGeom>
          <a:noFill/>
        </p:spPr>
        <p:txBody>
          <a:bodyPr wrap="square" rtlCol="0">
            <a:spAutoFit/>
          </a:bodyPr>
          <a:lstStyle/>
          <a:p>
            <a:pPr algn="ctr"/>
            <a:endParaRPr lang="es-ES" sz="2000" b="1" dirty="0"/>
          </a:p>
          <a:p>
            <a:pPr algn="ctr"/>
            <a:r>
              <a:rPr lang="es-ES" sz="2400" b="1" dirty="0">
                <a:solidFill>
                  <a:srgbClr val="008000"/>
                </a:solidFill>
                <a:latin typeface="Georgia"/>
                <a:cs typeface="Georgia"/>
              </a:rPr>
              <a:t>Impactos de la PLEC al Desarrollo Regional</a:t>
            </a:r>
          </a:p>
          <a:p>
            <a:endParaRPr lang="es-ES" sz="2000" b="1" dirty="0">
              <a:latin typeface="Georgia"/>
              <a:cs typeface="Georgia"/>
            </a:endParaRPr>
          </a:p>
          <a:p>
            <a:endParaRPr lang="es-ES" sz="2000" b="1" dirty="0">
              <a:latin typeface="Georgia"/>
              <a:cs typeface="Georgia"/>
            </a:endParaRPr>
          </a:p>
          <a:p>
            <a:pPr marL="342900" indent="-342900">
              <a:buFont typeface="Wingdings" charset="2"/>
              <a:buChar char="ü"/>
            </a:pPr>
            <a:r>
              <a:rPr lang="es-ES" sz="2000" b="1" dirty="0">
                <a:latin typeface="Georgia"/>
                <a:cs typeface="Georgia"/>
              </a:rPr>
              <a:t>Reactivación económica de la región y el país.</a:t>
            </a:r>
          </a:p>
          <a:p>
            <a:pPr marL="342900" indent="-342900">
              <a:buFont typeface="Wingdings" charset="2"/>
              <a:buChar char="ü"/>
            </a:pPr>
            <a:r>
              <a:rPr lang="es-ES" sz="2000" b="1" dirty="0">
                <a:latin typeface="Georgia"/>
                <a:cs typeface="Georgia"/>
              </a:rPr>
              <a:t>Reducción de los costos logísticos de la región y el país. </a:t>
            </a:r>
          </a:p>
          <a:p>
            <a:pPr marL="342900" indent="-342900">
              <a:buFont typeface="Wingdings" charset="2"/>
              <a:buChar char="ü"/>
            </a:pPr>
            <a:r>
              <a:rPr lang="es-ES" sz="2000" b="1" dirty="0">
                <a:latin typeface="Georgia"/>
                <a:cs typeface="Georgia"/>
              </a:rPr>
              <a:t>Mejoramiento de la posición competitiva del Pereira y el AMCO.</a:t>
            </a:r>
          </a:p>
          <a:p>
            <a:pPr marL="342900" indent="-342900">
              <a:buFont typeface="Wingdings" charset="2"/>
              <a:buChar char="ü"/>
            </a:pPr>
            <a:r>
              <a:rPr lang="es-ES" sz="2000" b="1" dirty="0">
                <a:latin typeface="Georgia"/>
                <a:cs typeface="Georgia"/>
              </a:rPr>
              <a:t>Creación de valor en la economía. </a:t>
            </a:r>
          </a:p>
          <a:p>
            <a:pPr marL="342900" indent="-342900">
              <a:buFont typeface="Wingdings" charset="2"/>
              <a:buChar char="ü"/>
            </a:pPr>
            <a:r>
              <a:rPr lang="es-ES" sz="2000" b="1" dirty="0">
                <a:latin typeface="Georgia"/>
                <a:cs typeface="Georgia"/>
              </a:rPr>
              <a:t>Incremento del PIB</a:t>
            </a:r>
          </a:p>
          <a:p>
            <a:pPr marL="342900" indent="-342900">
              <a:buFont typeface="Wingdings" charset="2"/>
              <a:buChar char="ü"/>
            </a:pPr>
            <a:r>
              <a:rPr lang="es-ES" sz="2000" b="1" dirty="0">
                <a:latin typeface="Georgia"/>
                <a:cs typeface="Georgia"/>
              </a:rPr>
              <a:t>Generación de empleo formal y de calidad.</a:t>
            </a:r>
          </a:p>
          <a:p>
            <a:pPr marL="342900" indent="-342900">
              <a:buFont typeface="Wingdings" charset="2"/>
              <a:buChar char="ü"/>
            </a:pPr>
            <a:r>
              <a:rPr lang="es-ES" sz="2000" b="1" dirty="0">
                <a:latin typeface="Georgia"/>
                <a:cs typeface="Georgia"/>
              </a:rPr>
              <a:t>Crecimiento y desarrollo de los sectores estratégicos, promisorios y potenciales.</a:t>
            </a:r>
          </a:p>
          <a:p>
            <a:pPr marL="342900" indent="-342900">
              <a:buFont typeface="Wingdings" charset="2"/>
              <a:buChar char="ü"/>
            </a:pPr>
            <a:r>
              <a:rPr lang="es-ES" sz="2000" b="1" dirty="0">
                <a:latin typeface="Georgia"/>
                <a:cs typeface="Georgia"/>
              </a:rPr>
              <a:t>Mejoramiento de la condición competitiva de la industria y los servicios.  </a:t>
            </a:r>
          </a:p>
          <a:p>
            <a:pPr marL="342900" indent="-342900">
              <a:buFont typeface="Wingdings" charset="2"/>
              <a:buChar char="ü"/>
            </a:pPr>
            <a:r>
              <a:rPr lang="es-ES" sz="2000" b="1" dirty="0">
                <a:latin typeface="Georgia"/>
                <a:cs typeface="Georgia"/>
              </a:rPr>
              <a:t>Mejoramiento de la Calidad de Vida de los ciudadanos. </a:t>
            </a:r>
          </a:p>
          <a:p>
            <a:pPr marL="342900" indent="-342900">
              <a:buFont typeface="Wingdings" charset="2"/>
              <a:buChar char="ü"/>
            </a:pPr>
            <a:r>
              <a:rPr lang="es-ES" sz="2000" b="1" dirty="0">
                <a:latin typeface="Georgia"/>
                <a:cs typeface="Georgia"/>
              </a:rPr>
              <a:t>Conectividad en doble calzada: Cerritos </a:t>
            </a:r>
            <a:r>
              <a:rPr lang="mr-IN" sz="2000" b="1" dirty="0">
                <a:latin typeface="Georgia"/>
                <a:cs typeface="Georgia"/>
              </a:rPr>
              <a:t>–</a:t>
            </a:r>
            <a:r>
              <a:rPr lang="es-ES" sz="2000" b="1" dirty="0">
                <a:latin typeface="Georgia"/>
                <a:cs typeface="Georgia"/>
              </a:rPr>
              <a:t> La Virginia; Punto 30 </a:t>
            </a:r>
            <a:r>
              <a:rPr lang="mr-IN" sz="2000" b="1" dirty="0">
                <a:latin typeface="Georgia"/>
                <a:cs typeface="Georgia"/>
              </a:rPr>
              <a:t>–</a:t>
            </a:r>
            <a:r>
              <a:rPr lang="es-ES" sz="2000" b="1" dirty="0">
                <a:latin typeface="Georgia"/>
                <a:cs typeface="Georgia"/>
              </a:rPr>
              <a:t> Dosquebradas y La Romelia </a:t>
            </a:r>
            <a:r>
              <a:rPr lang="mr-IN" sz="2000" b="1" dirty="0">
                <a:latin typeface="Georgia"/>
                <a:cs typeface="Georgia"/>
              </a:rPr>
              <a:t>–</a:t>
            </a:r>
            <a:r>
              <a:rPr lang="es-ES" sz="2000" b="1" dirty="0">
                <a:latin typeface="Georgia"/>
                <a:cs typeface="Georgia"/>
              </a:rPr>
              <a:t> El Pollo.</a:t>
            </a:r>
          </a:p>
          <a:p>
            <a:endParaRPr lang="es-ES" sz="2000" dirty="0"/>
          </a:p>
          <a:p>
            <a:endParaRPr lang="es-ES" sz="2000" dirty="0"/>
          </a:p>
          <a:p>
            <a:r>
              <a:rPr lang="es-ES" sz="2000" dirty="0"/>
              <a:t> </a:t>
            </a: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i="1" dirty="0"/>
          </a:p>
          <a:p>
            <a:pPr lvl="0" algn="just">
              <a:lnSpc>
                <a:spcPct val="100000"/>
              </a:lnSpc>
              <a:spcBef>
                <a:spcPts val="0"/>
              </a:spcBef>
              <a:buClr>
                <a:srgbClr val="004A84"/>
              </a:buClr>
              <a:defRPr/>
            </a:pPr>
            <a:endParaRPr lang="es-ES" sz="2000" b="1" i="1" dirty="0"/>
          </a:p>
          <a:p>
            <a:pPr lvl="0" algn="just">
              <a:lnSpc>
                <a:spcPct val="100000"/>
              </a:lnSpc>
              <a:spcBef>
                <a:spcPts val="0"/>
              </a:spcBef>
              <a:buClr>
                <a:srgbClr val="004A84"/>
              </a:buClr>
              <a:defRPr/>
            </a:pPr>
            <a:endParaRPr lang="es-CO" sz="2000" b="1" dirty="0"/>
          </a:p>
        </p:txBody>
      </p:sp>
    </p:spTree>
    <p:extLst>
      <p:ext uri="{BB962C8B-B14F-4D97-AF65-F5344CB8AC3E}">
        <p14:creationId xmlns:p14="http://schemas.microsoft.com/office/powerpoint/2010/main" val="2428390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457366" y="2540326"/>
            <a:ext cx="7866870" cy="1200328"/>
          </a:xfrm>
          <a:prstGeom prst="rect">
            <a:avLst/>
          </a:prstGeom>
          <a:noFill/>
        </p:spPr>
        <p:txBody>
          <a:bodyPr wrap="square" rtlCol="0">
            <a:spAutoFit/>
          </a:bodyPr>
          <a:lstStyle/>
          <a:p>
            <a:pPr algn="r"/>
            <a:endParaRPr lang="es-CO" sz="4400" b="1" dirty="0">
              <a:solidFill>
                <a:srgbClr val="FFFF00"/>
              </a:solidFill>
            </a:endParaRPr>
          </a:p>
          <a:p>
            <a:pPr algn="ctr"/>
            <a:r>
              <a:rPr lang="es-CO" sz="2800" b="1" dirty="0">
                <a:solidFill>
                  <a:srgbClr val="FFFF00"/>
                </a:solidFill>
                <a:latin typeface="Georgia"/>
                <a:cs typeface="Georgia"/>
              </a:rPr>
              <a:t>VÍA MARSELLA - BELALCÁZAR</a:t>
            </a:r>
          </a:p>
        </p:txBody>
      </p:sp>
      <p:sp>
        <p:nvSpPr>
          <p:cNvPr id="2" name="CuadroTexto 1"/>
          <p:cNvSpPr txBox="1"/>
          <p:nvPr/>
        </p:nvSpPr>
        <p:spPr>
          <a:xfrm>
            <a:off x="934792" y="493951"/>
            <a:ext cx="1522573" cy="1252523"/>
          </a:xfrm>
          <a:prstGeom prst="rect">
            <a:avLst/>
          </a:prstGeom>
          <a:noFill/>
        </p:spPr>
        <p:txBody>
          <a:bodyPr wrap="square" rtlCol="0">
            <a:spAutoFit/>
          </a:bodyPr>
          <a:lstStyle/>
          <a:p>
            <a:endParaRPr lang="es-ES" dirty="0"/>
          </a:p>
        </p:txBody>
      </p:sp>
      <p:pic>
        <p:nvPicPr>
          <p:cNvPr id="3" name="Imagen 2" descr="Marsell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5" y="284138"/>
            <a:ext cx="1298074" cy="1585825"/>
          </a:xfrm>
          <a:prstGeom prst="rect">
            <a:avLst/>
          </a:prstGeom>
        </p:spPr>
      </p:pic>
      <p:sp>
        <p:nvSpPr>
          <p:cNvPr id="4" name="CuadroTexto 3"/>
          <p:cNvSpPr txBox="1"/>
          <p:nvPr/>
        </p:nvSpPr>
        <p:spPr>
          <a:xfrm>
            <a:off x="10141626" y="493951"/>
            <a:ext cx="1693211" cy="1376012"/>
          </a:xfrm>
          <a:prstGeom prst="rect">
            <a:avLst/>
          </a:prstGeom>
          <a:noFill/>
        </p:spPr>
        <p:txBody>
          <a:bodyPr wrap="square" rtlCol="0">
            <a:spAutoFit/>
          </a:bodyPr>
          <a:lstStyle/>
          <a:p>
            <a:endParaRPr lang="es-ES" dirty="0"/>
          </a:p>
        </p:txBody>
      </p:sp>
      <p:pic>
        <p:nvPicPr>
          <p:cNvPr id="7" name="Imagen 6" descr="Belalcázar .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9708" y="284138"/>
            <a:ext cx="1258592" cy="1585825"/>
          </a:xfrm>
          <a:prstGeom prst="rect">
            <a:avLst/>
          </a:prstGeom>
        </p:spPr>
      </p:pic>
    </p:spTree>
    <p:extLst>
      <p:ext uri="{BB962C8B-B14F-4D97-AF65-F5344CB8AC3E}">
        <p14:creationId xmlns:p14="http://schemas.microsoft.com/office/powerpoint/2010/main" val="3059208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229811" y="504196"/>
            <a:ext cx="6386455" cy="646331"/>
          </a:xfrm>
          <a:prstGeom prst="rect">
            <a:avLst/>
          </a:prstGeom>
          <a:noFill/>
        </p:spPr>
        <p:txBody>
          <a:bodyPr wrap="square" rtlCol="0">
            <a:spAutoFit/>
          </a:bodyPr>
          <a:lstStyle/>
          <a:p>
            <a:pPr algn="ctr"/>
            <a:r>
              <a:rPr lang="es-MX" b="1" dirty="0">
                <a:solidFill>
                  <a:srgbClr val="008000"/>
                </a:solidFill>
                <a:latin typeface="Georgia"/>
                <a:cs typeface="Georgia"/>
              </a:rPr>
              <a:t>PROYECTO DE INTEGRACIÓN VIAL REGIONAL DE RISARALDA Y EL CENTRO SUR DE CALDAS</a:t>
            </a:r>
          </a:p>
        </p:txBody>
      </p:sp>
      <p:grpSp>
        <p:nvGrpSpPr>
          <p:cNvPr id="6" name="Grupo 17"/>
          <p:cNvGrpSpPr/>
          <p:nvPr/>
        </p:nvGrpSpPr>
        <p:grpSpPr>
          <a:xfrm>
            <a:off x="5757358" y="1444703"/>
            <a:ext cx="4993863" cy="3201809"/>
            <a:chOff x="919317" y="1712259"/>
            <a:chExt cx="4993863" cy="3201809"/>
          </a:xfrm>
        </p:grpSpPr>
        <p:pic>
          <p:nvPicPr>
            <p:cNvPr id="8" name="Imagen 7"/>
            <p:cNvPicPr>
              <a:picLocks noChangeAspect="1"/>
            </p:cNvPicPr>
            <p:nvPr/>
          </p:nvPicPr>
          <p:blipFill rotWithShape="1">
            <a:blip r:embed="rId4"/>
            <a:srcRect l="46805" t="19731" r="15394" b="14157"/>
            <a:stretch/>
          </p:blipFill>
          <p:spPr>
            <a:xfrm>
              <a:off x="1946923" y="1712259"/>
              <a:ext cx="3286607" cy="3063437"/>
            </a:xfrm>
            <a:prstGeom prst="rect">
              <a:avLst/>
            </a:prstGeom>
          </p:spPr>
        </p:pic>
        <p:sp>
          <p:nvSpPr>
            <p:cNvPr id="10" name="CuadroTexto 14"/>
            <p:cNvSpPr txBox="1">
              <a:spLocks noChangeArrowheads="1"/>
            </p:cNvSpPr>
            <p:nvPr/>
          </p:nvSpPr>
          <p:spPr bwMode="auto">
            <a:xfrm>
              <a:off x="4609119" y="3881528"/>
              <a:ext cx="1304061" cy="36933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dirty="0"/>
                <a:t>Chinchiná</a:t>
              </a:r>
            </a:p>
          </p:txBody>
        </p:sp>
        <p:sp>
          <p:nvSpPr>
            <p:cNvPr id="11" name="CuadroTexto 14"/>
            <p:cNvSpPr txBox="1">
              <a:spLocks noChangeArrowheads="1"/>
            </p:cNvSpPr>
            <p:nvPr/>
          </p:nvSpPr>
          <p:spPr bwMode="auto">
            <a:xfrm>
              <a:off x="4518836" y="1760668"/>
              <a:ext cx="854476" cy="36933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dirty="0"/>
                <a:t>Km 41</a:t>
              </a:r>
            </a:p>
          </p:txBody>
        </p:sp>
        <p:sp>
          <p:nvSpPr>
            <p:cNvPr id="12" name="CuadroTexto 14"/>
            <p:cNvSpPr txBox="1">
              <a:spLocks noChangeArrowheads="1"/>
            </p:cNvSpPr>
            <p:nvPr/>
          </p:nvSpPr>
          <p:spPr bwMode="auto">
            <a:xfrm>
              <a:off x="919317" y="4547322"/>
              <a:ext cx="1325119" cy="36674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dirty="0"/>
                <a:t>La Virginia</a:t>
              </a:r>
            </a:p>
          </p:txBody>
        </p:sp>
      </p:grpSp>
      <p:sp>
        <p:nvSpPr>
          <p:cNvPr id="4" name="CuadroTexto 3"/>
          <p:cNvSpPr txBox="1"/>
          <p:nvPr/>
        </p:nvSpPr>
        <p:spPr>
          <a:xfrm>
            <a:off x="5229811" y="5079308"/>
            <a:ext cx="6574622" cy="1477328"/>
          </a:xfrm>
          <a:prstGeom prst="rect">
            <a:avLst/>
          </a:prstGeom>
          <a:noFill/>
        </p:spPr>
        <p:txBody>
          <a:bodyPr wrap="square" rtlCol="0">
            <a:spAutoFit/>
          </a:bodyPr>
          <a:lstStyle/>
          <a:p>
            <a:pPr algn="just" fontAlgn="auto">
              <a:spcAft>
                <a:spcPts val="0"/>
              </a:spcAft>
              <a:defRPr/>
            </a:pPr>
            <a:r>
              <a:rPr lang="es-CO" altLang="es-CO" b="1" dirty="0">
                <a:latin typeface="Georgia"/>
                <a:cs typeface="Georgia"/>
              </a:rPr>
              <a:t>Para conectar la Virginia con Chinchiná existen dos rutas. La primera de ellas, una vez terminada pacifico 3, es de 68 kms aproximadamente (2 peajes). Esta ruta, por su diseño, ofrece altos niveles de servicios, pero una distancia larga por recorrer. </a:t>
            </a:r>
          </a:p>
        </p:txBody>
      </p:sp>
    </p:spTree>
    <p:extLst>
      <p:ext uri="{BB962C8B-B14F-4D97-AF65-F5344CB8AC3E}">
        <p14:creationId xmlns:p14="http://schemas.microsoft.com/office/powerpoint/2010/main" val="510924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229811" y="504196"/>
            <a:ext cx="6386455" cy="646331"/>
          </a:xfrm>
          <a:prstGeom prst="rect">
            <a:avLst/>
          </a:prstGeom>
          <a:noFill/>
        </p:spPr>
        <p:txBody>
          <a:bodyPr wrap="square" rtlCol="0">
            <a:spAutoFit/>
          </a:bodyPr>
          <a:lstStyle/>
          <a:p>
            <a:pPr algn="ctr"/>
            <a:r>
              <a:rPr lang="es-MX" b="1" dirty="0">
                <a:solidFill>
                  <a:srgbClr val="008000"/>
                </a:solidFill>
                <a:latin typeface="Georgia"/>
                <a:cs typeface="Georgia"/>
              </a:rPr>
              <a:t>PROYECTO DE INTEGRACIÓN VIAL REGIONAL DE RISARALDA Y EL CENTRO SUR DE CALDAS</a:t>
            </a:r>
          </a:p>
        </p:txBody>
      </p:sp>
      <p:sp>
        <p:nvSpPr>
          <p:cNvPr id="4" name="CuadroTexto 3"/>
          <p:cNvSpPr txBox="1"/>
          <p:nvPr/>
        </p:nvSpPr>
        <p:spPr>
          <a:xfrm>
            <a:off x="5229812" y="5097982"/>
            <a:ext cx="6574622" cy="1477328"/>
          </a:xfrm>
          <a:prstGeom prst="rect">
            <a:avLst/>
          </a:prstGeom>
          <a:noFill/>
        </p:spPr>
        <p:txBody>
          <a:bodyPr wrap="square" rtlCol="0">
            <a:spAutoFit/>
          </a:bodyPr>
          <a:lstStyle/>
          <a:p>
            <a:pPr algn="just" fontAlgn="auto">
              <a:spcAft>
                <a:spcPts val="0"/>
              </a:spcAft>
              <a:defRPr/>
            </a:pPr>
            <a:r>
              <a:rPr lang="es-CO" altLang="es-CO" b="1" dirty="0">
                <a:latin typeface="Georgia"/>
                <a:cs typeface="Georgia"/>
              </a:rPr>
              <a:t>La otra conexión es por Pereira, Santa Rosa, Chinchiná, la cual tiene una distancia de 49 kms, de los cuales hay que pasar por Pereira, lo cual implica una alta demora causada por el tráfico y el pago de un peaje.</a:t>
            </a:r>
          </a:p>
        </p:txBody>
      </p:sp>
      <p:pic>
        <p:nvPicPr>
          <p:cNvPr id="14" name="Imagen 13"/>
          <p:cNvPicPr>
            <a:picLocks noChangeAspect="1"/>
          </p:cNvPicPr>
          <p:nvPr/>
        </p:nvPicPr>
        <p:blipFill rotWithShape="1">
          <a:blip r:embed="rId4"/>
          <a:srcRect l="47385" t="37114" r="28660" b="26123"/>
          <a:stretch/>
        </p:blipFill>
        <p:spPr>
          <a:xfrm>
            <a:off x="6738398" y="1549183"/>
            <a:ext cx="3471430" cy="2839252"/>
          </a:xfrm>
          <a:prstGeom prst="rect">
            <a:avLst/>
          </a:prstGeom>
        </p:spPr>
      </p:pic>
      <p:sp>
        <p:nvSpPr>
          <p:cNvPr id="16" name="CuadroTexto 15"/>
          <p:cNvSpPr txBox="1">
            <a:spLocks noChangeArrowheads="1"/>
          </p:cNvSpPr>
          <p:nvPr/>
        </p:nvSpPr>
        <p:spPr bwMode="auto">
          <a:xfrm>
            <a:off x="8890681" y="1549183"/>
            <a:ext cx="1319147" cy="646331"/>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CO" altLang="es-CO" dirty="0"/>
          </a:p>
          <a:p>
            <a:r>
              <a:rPr lang="es-CO" altLang="es-CO" dirty="0"/>
              <a:t>Chinchiná</a:t>
            </a:r>
          </a:p>
        </p:txBody>
      </p:sp>
      <p:sp>
        <p:nvSpPr>
          <p:cNvPr id="17" name="CuadroTexto 14"/>
          <p:cNvSpPr txBox="1">
            <a:spLocks noChangeArrowheads="1"/>
          </p:cNvSpPr>
          <p:nvPr/>
        </p:nvSpPr>
        <p:spPr bwMode="auto">
          <a:xfrm>
            <a:off x="6443876" y="2651698"/>
            <a:ext cx="2451313" cy="36933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dirty="0"/>
              <a:t>La Virginia</a:t>
            </a:r>
          </a:p>
        </p:txBody>
      </p:sp>
      <p:sp>
        <p:nvSpPr>
          <p:cNvPr id="18" name="CuadroTexto 14"/>
          <p:cNvSpPr txBox="1">
            <a:spLocks noChangeArrowheads="1"/>
          </p:cNvSpPr>
          <p:nvPr/>
        </p:nvSpPr>
        <p:spPr bwMode="auto">
          <a:xfrm>
            <a:off x="9114816" y="3977547"/>
            <a:ext cx="2038093" cy="36933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dirty="0"/>
              <a:t>Pereira</a:t>
            </a:r>
          </a:p>
        </p:txBody>
      </p:sp>
    </p:spTree>
    <p:extLst>
      <p:ext uri="{BB962C8B-B14F-4D97-AF65-F5344CB8AC3E}">
        <p14:creationId xmlns:p14="http://schemas.microsoft.com/office/powerpoint/2010/main" val="75487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1015663"/>
          </a:xfrm>
          <a:prstGeom prst="rect">
            <a:avLst/>
          </a:prstGeom>
          <a:noFill/>
        </p:spPr>
        <p:txBody>
          <a:bodyPr wrap="square" rtlCol="0">
            <a:spAutoFit/>
          </a:bodyPr>
          <a:lstStyle/>
          <a:p>
            <a:pPr algn="ctr"/>
            <a:endParaRPr lang="es-ES" sz="2000" b="1" dirty="0">
              <a:solidFill>
                <a:schemeClr val="bg1"/>
              </a:solidFill>
            </a:endParaRPr>
          </a:p>
          <a:p>
            <a:pPr algn="ctr"/>
            <a:r>
              <a:rPr lang="es-ES" sz="2000" b="1" dirty="0">
                <a:solidFill>
                  <a:srgbClr val="FFFF00"/>
                </a:solidFill>
                <a:latin typeface="Georgia"/>
                <a:cs typeface="Georgia"/>
              </a:rPr>
              <a:t>UNA ALTERNATIVA PARA LA CONEXIÓN</a:t>
            </a:r>
          </a:p>
          <a:p>
            <a:pPr algn="ctr"/>
            <a:r>
              <a:rPr lang="es-ES" sz="2000" b="1" dirty="0">
                <a:solidFill>
                  <a:srgbClr val="FFFF00"/>
                </a:solidFill>
                <a:latin typeface="Georgia"/>
                <a:cs typeface="Georgia"/>
              </a:rPr>
              <a:t>ENTRE CALDAS Y RISARALDA</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pic>
        <p:nvPicPr>
          <p:cNvPr id="17" name="Imagen 16"/>
          <p:cNvPicPr>
            <a:picLocks noChangeAspect="1"/>
          </p:cNvPicPr>
          <p:nvPr/>
        </p:nvPicPr>
        <p:blipFill>
          <a:blip r:embed="rId4"/>
          <a:stretch>
            <a:fillRect/>
          </a:stretch>
        </p:blipFill>
        <p:spPr>
          <a:xfrm>
            <a:off x="10105534" y="3836425"/>
            <a:ext cx="152413" cy="408467"/>
          </a:xfrm>
          <a:prstGeom prst="rect">
            <a:avLst/>
          </a:prstGeom>
        </p:spPr>
      </p:pic>
      <p:sp>
        <p:nvSpPr>
          <p:cNvPr id="27" name="Rectángulo 26"/>
          <p:cNvSpPr/>
          <p:nvPr/>
        </p:nvSpPr>
        <p:spPr>
          <a:xfrm>
            <a:off x="253843" y="1703404"/>
            <a:ext cx="6368275" cy="369332"/>
          </a:xfrm>
          <a:prstGeom prst="rect">
            <a:avLst/>
          </a:prstGeom>
        </p:spPr>
        <p:txBody>
          <a:bodyPr wrap="square">
            <a:spAutoFit/>
          </a:bodyPr>
          <a:lstStyle/>
          <a:p>
            <a:pPr algn="ctr"/>
            <a:endParaRPr lang="es-CO" b="1" dirty="0"/>
          </a:p>
        </p:txBody>
      </p:sp>
      <p:sp>
        <p:nvSpPr>
          <p:cNvPr id="3" name="CuadroTexto 2"/>
          <p:cNvSpPr txBox="1"/>
          <p:nvPr/>
        </p:nvSpPr>
        <p:spPr>
          <a:xfrm>
            <a:off x="253843" y="1703404"/>
            <a:ext cx="7049216" cy="5016759"/>
          </a:xfrm>
          <a:prstGeom prst="rect">
            <a:avLst/>
          </a:prstGeom>
          <a:noFill/>
        </p:spPr>
        <p:txBody>
          <a:bodyPr wrap="square" rtlCol="0">
            <a:spAutoFit/>
          </a:bodyPr>
          <a:lstStyle/>
          <a:p>
            <a:pPr algn="just" fontAlgn="auto">
              <a:spcAft>
                <a:spcPts val="0"/>
              </a:spcAft>
              <a:defRPr/>
            </a:pPr>
            <a:r>
              <a:rPr lang="es-CO" altLang="es-CO" sz="1600" b="1" dirty="0">
                <a:latin typeface="Georgia"/>
                <a:cs typeface="Georgia"/>
              </a:rPr>
              <a:t>Con el desarrollo de una vía complementaria entre la Virginia y Chinchiná se puede tomar 38 kms, de desarrollarse el proyecto de construcción de un puente entre Puerto Beltrán (Marsella) y Belalcázar (Caldas), siendo este la mayor limitante, pues actualmente hay vías terciarias que facilitan esta conexión.</a:t>
            </a:r>
          </a:p>
          <a:p>
            <a:pPr algn="just" fontAlgn="auto">
              <a:spcAft>
                <a:spcPts val="0"/>
              </a:spcAft>
              <a:defRPr/>
            </a:pPr>
            <a:endParaRPr lang="es-CO" altLang="es-CO" sz="1600" b="1" dirty="0">
              <a:latin typeface="Georgia"/>
              <a:cs typeface="Georgia"/>
            </a:endParaRPr>
          </a:p>
          <a:p>
            <a:pPr algn="just" fontAlgn="auto">
              <a:spcAft>
                <a:spcPts val="0"/>
              </a:spcAft>
              <a:defRPr/>
            </a:pPr>
            <a:r>
              <a:rPr lang="es-CO" altLang="es-CO" sz="1600" b="1" dirty="0">
                <a:latin typeface="Georgia"/>
                <a:cs typeface="Georgia"/>
              </a:rPr>
              <a:t>Esto favorece el desarrollo de proyectos como el Centro de Acopio y transformación del km 41, La Plataforma Logística del Eje Cafetero PLEC, el Aeropuerto Aerocafé y el turismo tanto de Risaralda como de Caldas.</a:t>
            </a:r>
          </a:p>
          <a:p>
            <a:pPr algn="just" fontAlgn="auto">
              <a:spcAft>
                <a:spcPts val="0"/>
              </a:spcAft>
              <a:defRPr/>
            </a:pPr>
            <a:endParaRPr lang="es-CO" altLang="es-CO" sz="1600" b="1" dirty="0">
              <a:latin typeface="Georgia"/>
              <a:cs typeface="Georgia"/>
            </a:endParaRPr>
          </a:p>
          <a:p>
            <a:pPr algn="just" fontAlgn="auto">
              <a:spcAft>
                <a:spcPts val="0"/>
              </a:spcAft>
              <a:defRPr/>
            </a:pPr>
            <a:r>
              <a:rPr lang="es-CO" altLang="es-CO" sz="1600" b="1" dirty="0">
                <a:latin typeface="Georgia"/>
                <a:cs typeface="Georgia"/>
              </a:rPr>
              <a:t>Es una solución a los problemas viales que hay entre Pereira y Marsella, al igual que de Chinchiná y Palestina con el municipio Risaraldense.  (Puerto Beltrán que fue fuertemente afectado por la violencia, pues en sus riveras se presenciaron macabros hallazgos, por lo cual hay una deuda social).</a:t>
            </a:r>
          </a:p>
          <a:p>
            <a:pPr algn="just" fontAlgn="auto">
              <a:spcAft>
                <a:spcPts val="0"/>
              </a:spcAft>
              <a:defRPr/>
            </a:pPr>
            <a:endParaRPr lang="es-MX" altLang="es-CO" sz="1600" b="1" dirty="0">
              <a:latin typeface="Georgia"/>
              <a:cs typeface="Georgia"/>
            </a:endParaRPr>
          </a:p>
          <a:p>
            <a:pPr algn="just" fontAlgn="auto">
              <a:spcAft>
                <a:spcPts val="0"/>
              </a:spcAft>
              <a:defRPr/>
            </a:pPr>
            <a:r>
              <a:rPr lang="es-MX" altLang="es-CO" sz="1600" b="1" dirty="0">
                <a:latin typeface="Georgia"/>
                <a:cs typeface="Georgia"/>
              </a:rPr>
              <a:t>Una oportunidad para mejorar la logística en la producción de café, plátano, Aguacate, cítricos,  pastos para ganadería de carne y doble propósito en esta zona de influencia.</a:t>
            </a:r>
            <a:endParaRPr lang="es-CO" altLang="es-CO" sz="1600" b="1" dirty="0">
              <a:latin typeface="Georgia"/>
              <a:cs typeface="Georgia"/>
            </a:endParaRPr>
          </a:p>
        </p:txBody>
      </p:sp>
      <p:sp>
        <p:nvSpPr>
          <p:cNvPr id="4" name="CuadroTexto 3"/>
          <p:cNvSpPr txBox="1"/>
          <p:nvPr/>
        </p:nvSpPr>
        <p:spPr>
          <a:xfrm>
            <a:off x="8535801" y="2072735"/>
            <a:ext cx="3380700" cy="4401205"/>
          </a:xfrm>
          <a:prstGeom prst="rect">
            <a:avLst/>
          </a:prstGeom>
          <a:noFill/>
        </p:spPr>
        <p:txBody>
          <a:bodyPr wrap="square" rtlCol="0">
            <a:spAutoFit/>
          </a:bodyPr>
          <a:lstStyle/>
          <a:p>
            <a:endParaRPr lang="es-ES" dirty="0"/>
          </a:p>
        </p:txBody>
      </p:sp>
      <p:grpSp>
        <p:nvGrpSpPr>
          <p:cNvPr id="9" name="Grupo 8"/>
          <p:cNvGrpSpPr/>
          <p:nvPr/>
        </p:nvGrpSpPr>
        <p:grpSpPr>
          <a:xfrm>
            <a:off x="7446247" y="1703404"/>
            <a:ext cx="4470254" cy="4937161"/>
            <a:chOff x="6037298" y="1591518"/>
            <a:chExt cx="4470254" cy="4937161"/>
          </a:xfrm>
        </p:grpSpPr>
        <p:grpSp>
          <p:nvGrpSpPr>
            <p:cNvPr id="10" name="Grupo 3"/>
            <p:cNvGrpSpPr/>
            <p:nvPr/>
          </p:nvGrpSpPr>
          <p:grpSpPr>
            <a:xfrm>
              <a:off x="6037298" y="1591518"/>
              <a:ext cx="4470254" cy="4937161"/>
              <a:chOff x="6037298" y="1591518"/>
              <a:chExt cx="4470254" cy="4937161"/>
            </a:xfrm>
          </p:grpSpPr>
          <p:pic>
            <p:nvPicPr>
              <p:cNvPr id="13" name="Imagen 12"/>
              <p:cNvPicPr>
                <a:picLocks noChangeAspect="1"/>
              </p:cNvPicPr>
              <p:nvPr/>
            </p:nvPicPr>
            <p:blipFill>
              <a:blip r:embed="rId5"/>
              <a:stretch>
                <a:fillRect/>
              </a:stretch>
            </p:blipFill>
            <p:spPr>
              <a:xfrm>
                <a:off x="6037298" y="4146697"/>
                <a:ext cx="4470254" cy="2381982"/>
              </a:xfrm>
              <a:prstGeom prst="rect">
                <a:avLst/>
              </a:prstGeom>
            </p:spPr>
          </p:pic>
          <p:pic>
            <p:nvPicPr>
              <p:cNvPr id="14" name="Imagen 13"/>
              <p:cNvPicPr>
                <a:picLocks noChangeAspect="1"/>
              </p:cNvPicPr>
              <p:nvPr/>
            </p:nvPicPr>
            <p:blipFill>
              <a:blip r:embed="rId6"/>
              <a:stretch>
                <a:fillRect/>
              </a:stretch>
            </p:blipFill>
            <p:spPr>
              <a:xfrm>
                <a:off x="6138905" y="1591518"/>
                <a:ext cx="4368647" cy="2439237"/>
              </a:xfrm>
              <a:prstGeom prst="rect">
                <a:avLst/>
              </a:prstGeom>
            </p:spPr>
          </p:pic>
        </p:grpSp>
        <p:sp>
          <p:nvSpPr>
            <p:cNvPr id="11" name="CuadroTexto 14"/>
            <p:cNvSpPr txBox="1">
              <a:spLocks noChangeArrowheads="1"/>
            </p:cNvSpPr>
            <p:nvPr/>
          </p:nvSpPr>
          <p:spPr bwMode="auto">
            <a:xfrm>
              <a:off x="7032815" y="2386323"/>
              <a:ext cx="839640" cy="261610"/>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CO" altLang="es-CO" sz="1100" dirty="0" err="1"/>
                <a:t>Belalcázar</a:t>
              </a:r>
              <a:endParaRPr lang="es-CO" altLang="es-CO" sz="1100" dirty="0"/>
            </a:p>
          </p:txBody>
        </p:sp>
      </p:grpSp>
    </p:spTree>
    <p:extLst>
      <p:ext uri="{BB962C8B-B14F-4D97-AF65-F5344CB8AC3E}">
        <p14:creationId xmlns:p14="http://schemas.microsoft.com/office/powerpoint/2010/main" val="3553979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707886"/>
          </a:xfrm>
          <a:prstGeom prst="rect">
            <a:avLst/>
          </a:prstGeom>
          <a:noFill/>
        </p:spPr>
        <p:txBody>
          <a:bodyPr wrap="square" rtlCol="0">
            <a:spAutoFit/>
          </a:bodyPr>
          <a:lstStyle/>
          <a:p>
            <a:pPr algn="ctr"/>
            <a:endParaRPr lang="es-ES" sz="2000" b="1" dirty="0">
              <a:solidFill>
                <a:schemeClr val="bg1"/>
              </a:solidFill>
            </a:endParaRPr>
          </a:p>
          <a:p>
            <a:pPr algn="ctr"/>
            <a:r>
              <a:rPr lang="es-ES" sz="2000" b="1" dirty="0">
                <a:solidFill>
                  <a:srgbClr val="FFFF00"/>
                </a:solidFill>
                <a:latin typeface="Georgia"/>
                <a:cs typeface="Georgia"/>
              </a:rPr>
              <a:t>NECESIDAD PRINCIPAL DEL PROYECTO</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pic>
        <p:nvPicPr>
          <p:cNvPr id="17" name="Imagen 16"/>
          <p:cNvPicPr>
            <a:picLocks noChangeAspect="1"/>
          </p:cNvPicPr>
          <p:nvPr/>
        </p:nvPicPr>
        <p:blipFill>
          <a:blip r:embed="rId4"/>
          <a:stretch>
            <a:fillRect/>
          </a:stretch>
        </p:blipFill>
        <p:spPr>
          <a:xfrm>
            <a:off x="10105534" y="3836425"/>
            <a:ext cx="152413" cy="408467"/>
          </a:xfrm>
          <a:prstGeom prst="rect">
            <a:avLst/>
          </a:prstGeom>
        </p:spPr>
      </p:pic>
      <p:sp>
        <p:nvSpPr>
          <p:cNvPr id="27" name="Rectángulo 26"/>
          <p:cNvSpPr/>
          <p:nvPr/>
        </p:nvSpPr>
        <p:spPr>
          <a:xfrm>
            <a:off x="253843" y="1703404"/>
            <a:ext cx="6368275" cy="369332"/>
          </a:xfrm>
          <a:prstGeom prst="rect">
            <a:avLst/>
          </a:prstGeom>
        </p:spPr>
        <p:txBody>
          <a:bodyPr wrap="square">
            <a:spAutoFit/>
          </a:bodyPr>
          <a:lstStyle/>
          <a:p>
            <a:pPr algn="ctr"/>
            <a:endParaRPr lang="es-CO" b="1" dirty="0"/>
          </a:p>
        </p:txBody>
      </p:sp>
      <p:sp>
        <p:nvSpPr>
          <p:cNvPr id="3" name="CuadroTexto 2"/>
          <p:cNvSpPr txBox="1"/>
          <p:nvPr/>
        </p:nvSpPr>
        <p:spPr>
          <a:xfrm>
            <a:off x="253843" y="1703404"/>
            <a:ext cx="6368275" cy="4247317"/>
          </a:xfrm>
          <a:prstGeom prst="rect">
            <a:avLst/>
          </a:prstGeom>
          <a:noFill/>
        </p:spPr>
        <p:txBody>
          <a:bodyPr wrap="square" rtlCol="0">
            <a:spAutoFit/>
          </a:bodyPr>
          <a:lstStyle/>
          <a:p>
            <a:pPr marL="342900" indent="-342900" algn="just" fontAlgn="auto">
              <a:spcAft>
                <a:spcPts val="0"/>
              </a:spcAft>
              <a:buFont typeface="Arial" panose="020B0604020202020204" pitchFamily="34" charset="0"/>
              <a:buChar char="•"/>
              <a:defRPr/>
            </a:pPr>
            <a:endParaRPr lang="es-CO" altLang="es-CO" b="1" dirty="0">
              <a:latin typeface="Georgia"/>
              <a:cs typeface="Georgia"/>
            </a:endParaRPr>
          </a:p>
          <a:p>
            <a:pPr marL="342900" indent="-342900" algn="just" fontAlgn="auto">
              <a:spcAft>
                <a:spcPts val="0"/>
              </a:spcAft>
              <a:buFont typeface="Arial" panose="020B0604020202020204" pitchFamily="34" charset="0"/>
              <a:buChar char="•"/>
              <a:defRPr/>
            </a:pPr>
            <a:r>
              <a:rPr lang="es-CO" altLang="es-CO" b="1" dirty="0">
                <a:latin typeface="Georgia"/>
                <a:cs typeface="Georgia"/>
              </a:rPr>
              <a:t>Se requiere la conexión del Municipio de Marsella y Belalcazar, pasando por la vereda Beltrán, cruzando el río Cauca, con la construcción de un puente.</a:t>
            </a:r>
          </a:p>
          <a:p>
            <a:pPr algn="just" fontAlgn="auto">
              <a:spcAft>
                <a:spcPts val="0"/>
              </a:spcAft>
              <a:defRPr/>
            </a:pPr>
            <a:endParaRPr lang="es-CO" altLang="es-CO" b="1" dirty="0">
              <a:latin typeface="Georgia"/>
              <a:cs typeface="Georgia"/>
            </a:endParaRPr>
          </a:p>
          <a:p>
            <a:pPr marL="342900" indent="-342900" algn="just" fontAlgn="auto">
              <a:spcAft>
                <a:spcPts val="0"/>
              </a:spcAft>
              <a:buFont typeface="Arial" panose="020B0604020202020204" pitchFamily="34" charset="0"/>
              <a:buChar char="•"/>
              <a:defRPr/>
            </a:pPr>
            <a:r>
              <a:rPr lang="es-CO" altLang="es-CO" b="1" dirty="0">
                <a:latin typeface="Georgia"/>
                <a:cs typeface="Georgia"/>
              </a:rPr>
              <a:t>Se requiere inicialmente, los estudios y diseño en fase 3 del puente sobre el río Cauca. </a:t>
            </a:r>
          </a:p>
          <a:p>
            <a:pPr marL="342900" indent="-342900" algn="just" fontAlgn="auto">
              <a:spcAft>
                <a:spcPts val="0"/>
              </a:spcAft>
              <a:buFont typeface="Arial" panose="020B0604020202020204" pitchFamily="34" charset="0"/>
              <a:buChar char="•"/>
              <a:defRPr/>
            </a:pPr>
            <a:endParaRPr lang="es-CO" altLang="es-CO" b="1" dirty="0">
              <a:latin typeface="Georgia"/>
              <a:cs typeface="Georgia"/>
            </a:endParaRPr>
          </a:p>
          <a:p>
            <a:pPr marL="342900" indent="-342900" algn="just" fontAlgn="auto">
              <a:spcAft>
                <a:spcPts val="0"/>
              </a:spcAft>
              <a:buFont typeface="Arial" panose="020B0604020202020204" pitchFamily="34" charset="0"/>
              <a:buChar char="•"/>
              <a:defRPr/>
            </a:pPr>
            <a:r>
              <a:rPr lang="es-CO" altLang="es-CO" b="1" dirty="0">
                <a:latin typeface="Georgia"/>
                <a:cs typeface="Georgia"/>
              </a:rPr>
              <a:t>El costo de estudios y diseños es de </a:t>
            </a:r>
            <a:r>
              <a:rPr lang="es-CO" altLang="es-CO" b="1">
                <a:latin typeface="Georgia"/>
                <a:cs typeface="Georgia"/>
              </a:rPr>
              <a:t>aproximadamente </a:t>
            </a:r>
            <a:r>
              <a:rPr lang="es-US" altLang="es-CO" b="1">
                <a:latin typeface="Georgia"/>
                <a:cs typeface="Georgia"/>
              </a:rPr>
              <a:t>300` </a:t>
            </a:r>
            <a:r>
              <a:rPr lang="es-CO" altLang="es-CO" b="1">
                <a:latin typeface="Georgia"/>
                <a:cs typeface="Georgia"/>
              </a:rPr>
              <a:t>millones</a:t>
            </a:r>
            <a:r>
              <a:rPr lang="es-CO" altLang="es-CO" b="1" dirty="0">
                <a:latin typeface="Georgia"/>
                <a:cs typeface="Georgia"/>
              </a:rPr>
              <a:t>.</a:t>
            </a:r>
          </a:p>
          <a:p>
            <a:pPr marL="342900" indent="-342900" algn="just" fontAlgn="auto">
              <a:spcAft>
                <a:spcPts val="0"/>
              </a:spcAft>
              <a:buFont typeface="Arial" panose="020B0604020202020204" pitchFamily="34" charset="0"/>
              <a:buChar char="•"/>
              <a:defRPr/>
            </a:pPr>
            <a:endParaRPr lang="es-CO" altLang="es-CO" b="1" dirty="0">
              <a:latin typeface="Georgia"/>
              <a:cs typeface="Georgia"/>
            </a:endParaRPr>
          </a:p>
          <a:p>
            <a:pPr marL="342900" indent="-342900" algn="just" fontAlgn="auto">
              <a:spcAft>
                <a:spcPts val="0"/>
              </a:spcAft>
              <a:buFont typeface="Arial" panose="020B0604020202020204" pitchFamily="34" charset="0"/>
              <a:buChar char="•"/>
              <a:defRPr/>
            </a:pPr>
            <a:r>
              <a:rPr lang="es-CO" altLang="es-CO" b="1" dirty="0">
                <a:latin typeface="Georgia"/>
                <a:cs typeface="Georgia"/>
              </a:rPr>
              <a:t>Por su parte la construcción del puente de 152 metros de largo por 12 de ancho es </a:t>
            </a:r>
            <a:r>
              <a:rPr lang="es-CO" altLang="es-CO" b="1">
                <a:latin typeface="Georgia"/>
                <a:cs typeface="Georgia"/>
              </a:rPr>
              <a:t>de </a:t>
            </a:r>
            <a:r>
              <a:rPr lang="es-US" altLang="es-CO" b="1">
                <a:latin typeface="Georgia"/>
                <a:cs typeface="Georgia"/>
              </a:rPr>
              <a:t>4</a:t>
            </a:r>
            <a:r>
              <a:rPr lang="es-CO" altLang="es-CO" b="1">
                <a:latin typeface="Georgia"/>
                <a:cs typeface="Georgia"/>
              </a:rPr>
              <a:t>.</a:t>
            </a:r>
            <a:r>
              <a:rPr lang="es-US" altLang="es-CO" b="1">
                <a:latin typeface="Georgia"/>
                <a:cs typeface="Georgia"/>
              </a:rPr>
              <a:t>9</a:t>
            </a:r>
            <a:r>
              <a:rPr lang="es-CO" altLang="es-CO" b="1">
                <a:latin typeface="Georgia"/>
                <a:cs typeface="Georgia"/>
              </a:rPr>
              <a:t>00 </a:t>
            </a:r>
            <a:r>
              <a:rPr lang="es-CO" altLang="es-CO" b="1" dirty="0">
                <a:latin typeface="Georgia"/>
                <a:cs typeface="Georgia"/>
              </a:rPr>
              <a:t>millones de pesos</a:t>
            </a:r>
          </a:p>
        </p:txBody>
      </p:sp>
      <p:sp>
        <p:nvSpPr>
          <p:cNvPr id="4" name="CuadroTexto 3"/>
          <p:cNvSpPr txBox="1"/>
          <p:nvPr/>
        </p:nvSpPr>
        <p:spPr>
          <a:xfrm>
            <a:off x="8535801" y="2072735"/>
            <a:ext cx="3380700" cy="4401205"/>
          </a:xfrm>
          <a:prstGeom prst="rect">
            <a:avLst/>
          </a:prstGeom>
          <a:noFill/>
        </p:spPr>
        <p:txBody>
          <a:bodyPr wrap="square" rtlCol="0">
            <a:spAutoFit/>
          </a:bodyPr>
          <a:lstStyle/>
          <a:p>
            <a:endParaRPr lang="es-ES" dirty="0"/>
          </a:p>
        </p:txBody>
      </p:sp>
      <p:sp>
        <p:nvSpPr>
          <p:cNvPr id="5" name="CuadroTexto 4"/>
          <p:cNvSpPr txBox="1"/>
          <p:nvPr/>
        </p:nvSpPr>
        <p:spPr>
          <a:xfrm>
            <a:off x="7545871" y="1867392"/>
            <a:ext cx="4370629" cy="4606547"/>
          </a:xfrm>
          <a:prstGeom prst="rect">
            <a:avLst/>
          </a:prstGeom>
          <a:noFill/>
        </p:spPr>
        <p:txBody>
          <a:bodyPr wrap="square" rtlCol="0">
            <a:spAutoFit/>
          </a:bodyPr>
          <a:lstStyle/>
          <a:p>
            <a:endParaRPr lang="es-ES" dirty="0"/>
          </a:p>
        </p:txBody>
      </p:sp>
      <p:pic>
        <p:nvPicPr>
          <p:cNvPr id="15" name="Imagen 14"/>
          <p:cNvPicPr>
            <a:picLocks noChangeAspect="1"/>
          </p:cNvPicPr>
          <p:nvPr/>
        </p:nvPicPr>
        <p:blipFill rotWithShape="1">
          <a:blip r:embed="rId5"/>
          <a:srcRect l="33495" t="32518" r="26681" b="17332"/>
          <a:stretch/>
        </p:blipFill>
        <p:spPr>
          <a:xfrm>
            <a:off x="6873468" y="2236749"/>
            <a:ext cx="5117745" cy="3434636"/>
          </a:xfrm>
          <a:prstGeom prst="rect">
            <a:avLst/>
          </a:prstGeom>
        </p:spPr>
      </p:pic>
    </p:spTree>
    <p:extLst>
      <p:ext uri="{BB962C8B-B14F-4D97-AF65-F5344CB8AC3E}">
        <p14:creationId xmlns:p14="http://schemas.microsoft.com/office/powerpoint/2010/main" val="3352238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008BF9CA-01D7-8949-874C-F8C9CDFCF3D9}"/>
              </a:ext>
            </a:extLst>
          </p:cNvPr>
          <p:cNvSpPr txBox="1"/>
          <p:nvPr/>
        </p:nvSpPr>
        <p:spPr>
          <a:xfrm>
            <a:off x="2727159" y="989263"/>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sp>
        <p:nvSpPr>
          <p:cNvPr id="7" name="CuadroTexto 6">
            <a:extLst>
              <a:ext uri="{FF2B5EF4-FFF2-40B4-BE49-F238E27FC236}">
                <a16:creationId xmlns:a16="http://schemas.microsoft.com/office/drawing/2014/main" id="{B573D409-5632-CE46-8025-366260A8CD5A}"/>
              </a:ext>
            </a:extLst>
          </p:cNvPr>
          <p:cNvSpPr txBox="1"/>
          <p:nvPr/>
        </p:nvSpPr>
        <p:spPr>
          <a:xfrm>
            <a:off x="186267" y="1550576"/>
            <a:ext cx="3771907" cy="1107996"/>
          </a:xfrm>
          <a:prstGeom prst="rect">
            <a:avLst/>
          </a:prstGeom>
          <a:noFill/>
        </p:spPr>
        <p:txBody>
          <a:bodyPr wrap="square" rtlCol="0">
            <a:spAutoFit/>
          </a:bodyPr>
          <a:lstStyle/>
          <a:p>
            <a:pPr algn="ctr"/>
            <a:endParaRPr lang="es-CO" sz="2200" b="1" dirty="0">
              <a:solidFill>
                <a:srgbClr val="008000"/>
              </a:solidFill>
            </a:endParaRPr>
          </a:p>
          <a:p>
            <a:pPr algn="ctr"/>
            <a:r>
              <a:rPr lang="es-CO" sz="2200" b="1" dirty="0">
                <a:solidFill>
                  <a:srgbClr val="008000"/>
                </a:solidFill>
              </a:rPr>
              <a:t>RAP EJE CAFETERO CON CUATRO DEPARTAMENTOS</a:t>
            </a:r>
          </a:p>
        </p:txBody>
      </p:sp>
      <p:pic>
        <p:nvPicPr>
          <p:cNvPr id="2" name="Imagen 1" descr="9de2cad4-e1c7-496f-a5e3-c5273c18775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5928" y="270619"/>
            <a:ext cx="4652338" cy="6587381"/>
          </a:xfrm>
          <a:prstGeom prst="rect">
            <a:avLst/>
          </a:prstGeom>
        </p:spPr>
      </p:pic>
      <p:sp>
        <p:nvSpPr>
          <p:cNvPr id="8" name="CuadroTexto 7"/>
          <p:cNvSpPr txBox="1"/>
          <p:nvPr/>
        </p:nvSpPr>
        <p:spPr>
          <a:xfrm>
            <a:off x="186267" y="2760133"/>
            <a:ext cx="3889661" cy="3693319"/>
          </a:xfrm>
          <a:prstGeom prst="rect">
            <a:avLst/>
          </a:prstGeom>
          <a:noFill/>
        </p:spPr>
        <p:txBody>
          <a:bodyPr wrap="square" rtlCol="0">
            <a:spAutoFit/>
          </a:bodyPr>
          <a:lstStyle/>
          <a:p>
            <a:pPr marL="285750" indent="-285750">
              <a:buFont typeface="Arial" panose="020B0604020202020204" pitchFamily="34" charset="0"/>
              <a:buChar char="•"/>
            </a:pPr>
            <a:r>
              <a:rPr lang="es-CO" b="1" dirty="0">
                <a:latin typeface="Georgia"/>
                <a:cs typeface="Georgia"/>
              </a:rPr>
              <a:t>100 Municipios </a:t>
            </a:r>
          </a:p>
          <a:p>
            <a:pPr marL="285750" indent="-285750">
              <a:buFont typeface="Arial" panose="020B0604020202020204" pitchFamily="34" charset="0"/>
              <a:buChar char="•"/>
            </a:pPr>
            <a:r>
              <a:rPr lang="es-CO" b="1" dirty="0">
                <a:latin typeface="Georgia"/>
                <a:cs typeface="Georgia"/>
              </a:rPr>
              <a:t>4 Millones de personas(8% de la población del país).</a:t>
            </a:r>
          </a:p>
          <a:p>
            <a:pPr marL="285750" indent="-285750" algn="just">
              <a:buFont typeface="Arial" panose="020B0604020202020204" pitchFamily="34" charset="0"/>
              <a:buChar char="•"/>
            </a:pPr>
            <a:r>
              <a:rPr lang="es-CO" b="1" dirty="0">
                <a:solidFill>
                  <a:srgbClr val="C00000"/>
                </a:solidFill>
                <a:latin typeface="Georgia"/>
                <a:cs typeface="Georgia"/>
              </a:rPr>
              <a:t>6,1% del PIB Nacional</a:t>
            </a:r>
          </a:p>
          <a:p>
            <a:pPr marL="285750" indent="-285750" algn="just">
              <a:buFont typeface="Arial" panose="020B0604020202020204" pitchFamily="34" charset="0"/>
              <a:buChar char="•"/>
            </a:pPr>
            <a:r>
              <a:rPr lang="es-CO" b="1" dirty="0">
                <a:latin typeface="Georgia"/>
                <a:cs typeface="Georgia"/>
              </a:rPr>
              <a:t>La región con mayor peso en la producción cafetera colombiana </a:t>
            </a:r>
            <a:r>
              <a:rPr lang="es-CO" b="1" dirty="0">
                <a:solidFill>
                  <a:srgbClr val="C00000"/>
                </a:solidFill>
                <a:latin typeface="Georgia"/>
                <a:cs typeface="Georgia"/>
              </a:rPr>
              <a:t>(28%),</a:t>
            </a:r>
          </a:p>
          <a:p>
            <a:pPr marL="285750" indent="-285750" algn="just">
              <a:buFont typeface="Arial" panose="020B0604020202020204" pitchFamily="34" charset="0"/>
              <a:buChar char="•"/>
            </a:pPr>
            <a:r>
              <a:rPr lang="es-CO" b="1" dirty="0">
                <a:latin typeface="Georgia"/>
                <a:cs typeface="Georgia"/>
              </a:rPr>
              <a:t>Unidad regional  que exporta </a:t>
            </a:r>
            <a:r>
              <a:rPr lang="es-CO" b="1" dirty="0">
                <a:solidFill>
                  <a:srgbClr val="C00000"/>
                </a:solidFill>
                <a:latin typeface="Georgia"/>
                <a:cs typeface="Georgia"/>
              </a:rPr>
              <a:t>1.800 millones de dólares </a:t>
            </a:r>
            <a:r>
              <a:rPr lang="es-CO" b="1" dirty="0">
                <a:latin typeface="Georgia"/>
                <a:cs typeface="Georgia"/>
              </a:rPr>
              <a:t>al año</a:t>
            </a:r>
          </a:p>
          <a:p>
            <a:pPr marL="285750" indent="-285750" algn="just">
              <a:buFont typeface="Arial" panose="020B0604020202020204" pitchFamily="34" charset="0"/>
              <a:buChar char="•"/>
            </a:pPr>
            <a:r>
              <a:rPr lang="es-CO" b="1" dirty="0">
                <a:latin typeface="Georgia"/>
                <a:cs typeface="Georgia"/>
              </a:rPr>
              <a:t>Se instalan los corredores logísticos más importantes del país</a:t>
            </a:r>
          </a:p>
        </p:txBody>
      </p:sp>
      <p:sp>
        <p:nvSpPr>
          <p:cNvPr id="3" name="CuadroTexto 2"/>
          <p:cNvSpPr txBox="1"/>
          <p:nvPr/>
        </p:nvSpPr>
        <p:spPr>
          <a:xfrm>
            <a:off x="8872905" y="1880485"/>
            <a:ext cx="3084077" cy="4278094"/>
          </a:xfrm>
          <a:prstGeom prst="rect">
            <a:avLst/>
          </a:prstGeom>
          <a:noFill/>
        </p:spPr>
        <p:txBody>
          <a:bodyPr wrap="square" rtlCol="0">
            <a:spAutoFit/>
          </a:bodyPr>
          <a:lstStyle/>
          <a:p>
            <a:pPr marL="514350" indent="-514350" algn="just">
              <a:buFont typeface="Arial" panose="020B0604020202020204" pitchFamily="34" charset="0"/>
              <a:buChar char="•"/>
            </a:pPr>
            <a:r>
              <a:rPr lang="es-CO" sz="1600" b="1" dirty="0">
                <a:solidFill>
                  <a:srgbClr val="C00000"/>
                </a:solidFill>
                <a:latin typeface="Calibri" panose="020F0502020204030204" pitchFamily="34" charset="0"/>
                <a:cs typeface="Calibri" panose="020F0502020204030204" pitchFamily="34" charset="0"/>
              </a:rPr>
              <a:t>Cuatro plataformas logísticas </a:t>
            </a:r>
          </a:p>
          <a:p>
            <a:pPr marL="514350" indent="-514350" algn="just">
              <a:buFont typeface="Arial" panose="020B0604020202020204" pitchFamily="34" charset="0"/>
              <a:buChar char="•"/>
            </a:pPr>
            <a:r>
              <a:rPr lang="es-CO" sz="1600" b="1" dirty="0">
                <a:latin typeface="Calibri" panose="020F0502020204030204" pitchFamily="34" charset="0"/>
                <a:cs typeface="Calibri" panose="020F0502020204030204" pitchFamily="34" charset="0"/>
              </a:rPr>
              <a:t>Se garantiza el desarrollo de un proyecto ambiental muy potente en torno al </a:t>
            </a:r>
            <a:r>
              <a:rPr lang="es-CO" sz="1600" b="1" dirty="0">
                <a:solidFill>
                  <a:srgbClr val="C00000"/>
                </a:solidFill>
                <a:latin typeface="Calibri" panose="020F0502020204030204" pitchFamily="34" charset="0"/>
                <a:cs typeface="Calibri" panose="020F0502020204030204" pitchFamily="34" charset="0"/>
              </a:rPr>
              <a:t>agua</a:t>
            </a:r>
            <a:r>
              <a:rPr lang="es-CO" sz="1600" b="1" dirty="0">
                <a:latin typeface="Calibri" panose="020F0502020204030204" pitchFamily="34" charset="0"/>
                <a:cs typeface="Calibri" panose="020F0502020204030204" pitchFamily="34" charset="0"/>
              </a:rPr>
              <a:t>, la protección de </a:t>
            </a:r>
            <a:r>
              <a:rPr lang="es-CO" sz="1600" b="1" dirty="0">
                <a:solidFill>
                  <a:srgbClr val="C00000"/>
                </a:solidFill>
                <a:latin typeface="Calibri" panose="020F0502020204030204" pitchFamily="34" charset="0"/>
                <a:cs typeface="Calibri" panose="020F0502020204030204" pitchFamily="34" charset="0"/>
              </a:rPr>
              <a:t>parques naturales </a:t>
            </a:r>
            <a:r>
              <a:rPr lang="es-CO" sz="1600" b="1" dirty="0">
                <a:latin typeface="Calibri" panose="020F0502020204030204" pitchFamily="34" charset="0"/>
                <a:cs typeface="Calibri" panose="020F0502020204030204" pitchFamily="34" charset="0"/>
              </a:rPr>
              <a:t>y 7 sistemas de paramos</a:t>
            </a:r>
            <a:endParaRPr lang="es-CO" sz="1600" b="1" dirty="0">
              <a:solidFill>
                <a:srgbClr val="C00000"/>
              </a:solidFill>
              <a:latin typeface="Calibri" panose="020F0502020204030204" pitchFamily="34" charset="0"/>
              <a:cs typeface="Calibri" panose="020F0502020204030204" pitchFamily="34" charset="0"/>
            </a:endParaRPr>
          </a:p>
          <a:p>
            <a:pPr marL="514350" indent="-514350" algn="just">
              <a:buFont typeface="Arial" panose="020B0604020202020204" pitchFamily="34" charset="0"/>
              <a:buChar char="•"/>
            </a:pPr>
            <a:r>
              <a:rPr lang="es-CO" sz="1600" b="1" dirty="0">
                <a:latin typeface="Calibri" panose="020F0502020204030204" pitchFamily="34" charset="0"/>
                <a:cs typeface="Calibri" panose="020F0502020204030204" pitchFamily="34" charset="0"/>
              </a:rPr>
              <a:t>Se crea el </a:t>
            </a:r>
            <a:r>
              <a:rPr lang="es-CO" sz="1600" b="1" dirty="0">
                <a:solidFill>
                  <a:srgbClr val="C00000"/>
                </a:solidFill>
                <a:latin typeface="Calibri" panose="020F0502020204030204" pitchFamily="34" charset="0"/>
                <a:cs typeface="Calibri" panose="020F0502020204030204" pitchFamily="34" charset="0"/>
              </a:rPr>
              <a:t>circuito turístico </a:t>
            </a:r>
            <a:r>
              <a:rPr lang="es-CO" sz="1600" b="1" dirty="0">
                <a:latin typeface="Calibri" panose="020F0502020204030204" pitchFamily="34" charset="0"/>
                <a:cs typeface="Calibri" panose="020F0502020204030204" pitchFamily="34" charset="0"/>
              </a:rPr>
              <a:t>más grande y completo de Colombia</a:t>
            </a:r>
          </a:p>
          <a:p>
            <a:pPr marL="514350" indent="-514350" algn="just">
              <a:buFont typeface="Arial" panose="020B0604020202020204" pitchFamily="34" charset="0"/>
              <a:buChar char="•"/>
            </a:pPr>
            <a:r>
              <a:rPr lang="es-CO" sz="1600" b="1" dirty="0">
                <a:solidFill>
                  <a:srgbClr val="C00000"/>
                </a:solidFill>
                <a:latin typeface="Calibri" panose="020F0502020204030204" pitchFamily="34" charset="0"/>
                <a:cs typeface="Calibri" panose="020F0502020204030204" pitchFamily="34" charset="0"/>
              </a:rPr>
              <a:t>Ecosistema de Conocimiento</a:t>
            </a:r>
            <a:r>
              <a:rPr lang="es-CO" sz="1600" b="1" dirty="0">
                <a:latin typeface="Calibri" panose="020F0502020204030204" pitchFamily="34" charset="0"/>
                <a:cs typeface="Calibri" panose="020F0502020204030204" pitchFamily="34" charset="0"/>
              </a:rPr>
              <a:t>, basado en las Universidades de los cuatro departamentos y los Centros e Investigación existentes</a:t>
            </a:r>
            <a:endParaRPr lang="es-ES" sz="1600" dirty="0"/>
          </a:p>
        </p:txBody>
      </p:sp>
    </p:spTree>
    <p:extLst>
      <p:ext uri="{BB962C8B-B14F-4D97-AF65-F5344CB8AC3E}">
        <p14:creationId xmlns:p14="http://schemas.microsoft.com/office/powerpoint/2010/main" val="2712390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078041" y="1946468"/>
            <a:ext cx="8246195" cy="1877437"/>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800" b="1" dirty="0">
                <a:solidFill>
                  <a:srgbClr val="FFFF00"/>
                </a:solidFill>
                <a:latin typeface="Georgia"/>
                <a:cs typeface="Georgia"/>
              </a:rPr>
              <a:t>TURISMO DE NATURALEZA</a:t>
            </a:r>
          </a:p>
        </p:txBody>
      </p:sp>
    </p:spTree>
    <p:extLst>
      <p:ext uri="{BB962C8B-B14F-4D97-AF65-F5344CB8AC3E}">
        <p14:creationId xmlns:p14="http://schemas.microsoft.com/office/powerpoint/2010/main" val="398510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E6A47D2-6781-E641-9D11-7A9EB7034A77}"/>
              </a:ext>
            </a:extLst>
          </p:cNvPr>
          <p:cNvPicPr>
            <a:picLocks noChangeAspect="1"/>
          </p:cNvPicPr>
          <p:nvPr/>
        </p:nvPicPr>
        <p:blipFill>
          <a:blip r:embed="rId3"/>
          <a:stretch>
            <a:fillRect/>
          </a:stretch>
        </p:blipFill>
        <p:spPr>
          <a:xfrm>
            <a:off x="57741" y="0"/>
            <a:ext cx="12192000" cy="6858000"/>
          </a:xfrm>
          <a:prstGeom prst="rect">
            <a:avLst/>
          </a:prstGeom>
        </p:spPr>
      </p:pic>
      <p:sp>
        <p:nvSpPr>
          <p:cNvPr id="8" name="CuadroTexto 7">
            <a:extLst>
              <a:ext uri="{FF2B5EF4-FFF2-40B4-BE49-F238E27FC236}">
                <a16:creationId xmlns:a16="http://schemas.microsoft.com/office/drawing/2014/main" id="{D18FBC5D-09BD-BE42-B0EB-B4517C28DC52}"/>
              </a:ext>
            </a:extLst>
          </p:cNvPr>
          <p:cNvSpPr txBox="1"/>
          <p:nvPr/>
        </p:nvSpPr>
        <p:spPr>
          <a:xfrm>
            <a:off x="755162" y="394705"/>
            <a:ext cx="7408572" cy="584776"/>
          </a:xfrm>
          <a:prstGeom prst="rect">
            <a:avLst/>
          </a:prstGeom>
          <a:noFill/>
        </p:spPr>
        <p:txBody>
          <a:bodyPr wrap="square" rtlCol="0">
            <a:spAutoFit/>
          </a:bodyPr>
          <a:lstStyle/>
          <a:p>
            <a:pPr algn="ctr"/>
            <a:r>
              <a:rPr lang="es-CO" sz="3200" b="1" dirty="0">
                <a:solidFill>
                  <a:srgbClr val="FFFF00"/>
                </a:solidFill>
                <a:latin typeface="Georgia"/>
                <a:cs typeface="Georgia"/>
              </a:rPr>
              <a:t>TURISMO DE NATURALEZA </a:t>
            </a:r>
            <a:endParaRPr lang="es-ES_tradnl" sz="3200" b="1" dirty="0">
              <a:solidFill>
                <a:srgbClr val="FFFF00"/>
              </a:solidFill>
              <a:latin typeface="Georgia"/>
              <a:cs typeface="Georgia"/>
            </a:endParaRPr>
          </a:p>
        </p:txBody>
      </p:sp>
      <p:sp>
        <p:nvSpPr>
          <p:cNvPr id="9" name="CuadroTexto 8">
            <a:extLst>
              <a:ext uri="{FF2B5EF4-FFF2-40B4-BE49-F238E27FC236}">
                <a16:creationId xmlns:a16="http://schemas.microsoft.com/office/drawing/2014/main" id="{7BC0C32D-35CF-9B42-9FF7-F657B6221485}"/>
              </a:ext>
            </a:extLst>
          </p:cNvPr>
          <p:cNvSpPr txBox="1"/>
          <p:nvPr/>
        </p:nvSpPr>
        <p:spPr>
          <a:xfrm>
            <a:off x="230825" y="1479602"/>
            <a:ext cx="6553468" cy="1477328"/>
          </a:xfrm>
          <a:prstGeom prst="rect">
            <a:avLst/>
          </a:prstGeom>
          <a:noFill/>
        </p:spPr>
        <p:txBody>
          <a:bodyPr wrap="square" rtlCol="0">
            <a:spAutoFit/>
          </a:bodyPr>
          <a:lstStyle/>
          <a:p>
            <a:r>
              <a:rPr lang="es-CO" dirty="0"/>
              <a:t>El turismo como motor de la activación económica de los municipios</a:t>
            </a:r>
          </a:p>
          <a:p>
            <a:r>
              <a:rPr lang="es-CO" dirty="0"/>
              <a:t>Promoción de un Destino Único: Eje Cafetero</a:t>
            </a:r>
          </a:p>
          <a:p>
            <a:r>
              <a:rPr lang="es-CO" dirty="0"/>
              <a:t>Plan Regional de Turismo </a:t>
            </a:r>
          </a:p>
          <a:p>
            <a:pPr marL="285750" indent="-285750">
              <a:buFont typeface="Arial" panose="020B0604020202020204" pitchFamily="34" charset="0"/>
              <a:buChar char="•"/>
            </a:pPr>
            <a:r>
              <a:rPr lang="es-CO" dirty="0"/>
              <a:t>Turismo de naturaleza como primer frente de trabajo regional</a:t>
            </a:r>
          </a:p>
          <a:p>
            <a:pPr marL="285750" indent="-285750">
              <a:buFont typeface="Arial" panose="020B0604020202020204" pitchFamily="34" charset="0"/>
              <a:buChar char="•"/>
            </a:pPr>
            <a:r>
              <a:rPr lang="es-CO" dirty="0"/>
              <a:t>Activación de la cadena completa</a:t>
            </a:r>
          </a:p>
        </p:txBody>
      </p:sp>
      <p:graphicFrame>
        <p:nvGraphicFramePr>
          <p:cNvPr id="2" name="Tabla 1">
            <a:extLst>
              <a:ext uri="{FF2B5EF4-FFF2-40B4-BE49-F238E27FC236}">
                <a16:creationId xmlns:a16="http://schemas.microsoft.com/office/drawing/2014/main" id="{997D1F5D-0A7F-4692-B4B6-404DD1C0CAC6}"/>
              </a:ext>
            </a:extLst>
          </p:cNvPr>
          <p:cNvGraphicFramePr>
            <a:graphicFrameLocks noGrp="1"/>
          </p:cNvGraphicFramePr>
          <p:nvPr>
            <p:extLst>
              <p:ext uri="{D42A27DB-BD31-4B8C-83A1-F6EECF244321}">
                <p14:modId xmlns:p14="http://schemas.microsoft.com/office/powerpoint/2010/main" val="2713587967"/>
              </p:ext>
            </p:extLst>
          </p:nvPr>
        </p:nvGraphicFramePr>
        <p:xfrm>
          <a:off x="230825" y="2954598"/>
          <a:ext cx="6580319" cy="1598188"/>
        </p:xfrm>
        <a:graphic>
          <a:graphicData uri="http://schemas.openxmlformats.org/drawingml/2006/table">
            <a:tbl>
              <a:tblPr firstRow="1" firstCol="1" bandRow="1">
                <a:tableStyleId>{5C22544A-7EE6-4342-B048-85BDC9FD1C3A}</a:tableStyleId>
              </a:tblPr>
              <a:tblGrid>
                <a:gridCol w="1562426">
                  <a:extLst>
                    <a:ext uri="{9D8B030D-6E8A-4147-A177-3AD203B41FA5}">
                      <a16:colId xmlns:a16="http://schemas.microsoft.com/office/drawing/2014/main" val="2617208218"/>
                    </a:ext>
                  </a:extLst>
                </a:gridCol>
                <a:gridCol w="1022669">
                  <a:extLst>
                    <a:ext uri="{9D8B030D-6E8A-4147-A177-3AD203B41FA5}">
                      <a16:colId xmlns:a16="http://schemas.microsoft.com/office/drawing/2014/main" val="2581405846"/>
                    </a:ext>
                  </a:extLst>
                </a:gridCol>
                <a:gridCol w="1378634">
                  <a:extLst>
                    <a:ext uri="{9D8B030D-6E8A-4147-A177-3AD203B41FA5}">
                      <a16:colId xmlns:a16="http://schemas.microsoft.com/office/drawing/2014/main" val="2830595123"/>
                    </a:ext>
                  </a:extLst>
                </a:gridCol>
                <a:gridCol w="1392701">
                  <a:extLst>
                    <a:ext uri="{9D8B030D-6E8A-4147-A177-3AD203B41FA5}">
                      <a16:colId xmlns:a16="http://schemas.microsoft.com/office/drawing/2014/main" val="812309112"/>
                    </a:ext>
                  </a:extLst>
                </a:gridCol>
                <a:gridCol w="1223889">
                  <a:extLst>
                    <a:ext uri="{9D8B030D-6E8A-4147-A177-3AD203B41FA5}">
                      <a16:colId xmlns:a16="http://schemas.microsoft.com/office/drawing/2014/main" val="3360437244"/>
                    </a:ext>
                  </a:extLst>
                </a:gridCol>
              </a:tblGrid>
              <a:tr h="260838">
                <a:tc>
                  <a:txBody>
                    <a:bodyPr/>
                    <a:lstStyle/>
                    <a:p>
                      <a:pPr algn="ctr">
                        <a:lnSpc>
                          <a:spcPct val="115000"/>
                        </a:lnSpc>
                        <a:spcAft>
                          <a:spcPts val="800"/>
                        </a:spcAft>
                      </a:pPr>
                      <a:r>
                        <a:rPr lang="es-CO" sz="1300" dirty="0">
                          <a:effectLst/>
                        </a:rPr>
                        <a:t>Descripción</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Caldas </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Quindío </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Risaralda</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dirty="0">
                          <a:effectLst/>
                        </a:rPr>
                        <a:t>Tolima </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extLst>
                  <a:ext uri="{0D108BD9-81ED-4DB2-BD59-A6C34878D82A}">
                    <a16:rowId xmlns:a16="http://schemas.microsoft.com/office/drawing/2014/main" val="1195625465"/>
                  </a:ext>
                </a:extLst>
              </a:tr>
              <a:tr h="263446">
                <a:tc>
                  <a:txBody>
                    <a:bodyPr/>
                    <a:lstStyle/>
                    <a:p>
                      <a:pPr algn="ctr">
                        <a:lnSpc>
                          <a:spcPct val="115000"/>
                        </a:lnSpc>
                        <a:spcAft>
                          <a:spcPts val="800"/>
                        </a:spcAft>
                      </a:pPr>
                      <a:r>
                        <a:rPr lang="es-CO" sz="1300" dirty="0">
                          <a:effectLst/>
                        </a:rPr>
                        <a:t>ICTRC</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5.38 (8) </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5.57 (6)</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5.62 (5)</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4.86 (15)</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extLst>
                  <a:ext uri="{0D108BD9-81ED-4DB2-BD59-A6C34878D82A}">
                    <a16:rowId xmlns:a16="http://schemas.microsoft.com/office/drawing/2014/main" val="3405704069"/>
                  </a:ext>
                </a:extLst>
              </a:tr>
              <a:tr h="260838">
                <a:tc>
                  <a:txBody>
                    <a:bodyPr/>
                    <a:lstStyle/>
                    <a:p>
                      <a:pPr algn="ctr">
                        <a:lnSpc>
                          <a:spcPct val="115000"/>
                        </a:lnSpc>
                        <a:spcAft>
                          <a:spcPts val="800"/>
                        </a:spcAft>
                      </a:pPr>
                      <a:r>
                        <a:rPr lang="es-CO" sz="1300" dirty="0">
                          <a:effectLst/>
                        </a:rPr>
                        <a:t>Capitales</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dirty="0">
                          <a:effectLst/>
                        </a:rPr>
                        <a:t>5.73 (8)</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5.26 (11)</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dirty="0">
                          <a:effectLst/>
                        </a:rPr>
                        <a:t>6,46 (6)</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a:effectLst/>
                        </a:rPr>
                        <a:t>5.42 (10)</a:t>
                      </a:r>
                      <a:endParaRPr lang="es-CO" sz="130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extLst>
                  <a:ext uri="{0D108BD9-81ED-4DB2-BD59-A6C34878D82A}">
                    <a16:rowId xmlns:a16="http://schemas.microsoft.com/office/drawing/2014/main" val="629133929"/>
                  </a:ext>
                </a:extLst>
              </a:tr>
              <a:tr h="813066">
                <a:tc>
                  <a:txBody>
                    <a:bodyPr/>
                    <a:lstStyle/>
                    <a:p>
                      <a:pPr algn="ctr">
                        <a:lnSpc>
                          <a:spcPct val="115000"/>
                        </a:lnSpc>
                        <a:spcAft>
                          <a:spcPts val="800"/>
                        </a:spcAft>
                      </a:pPr>
                      <a:r>
                        <a:rPr lang="es-CO" sz="1300" dirty="0">
                          <a:effectLst/>
                        </a:rPr>
                        <a:t>Municipios </a:t>
                      </a:r>
                    </a:p>
                    <a:p>
                      <a:pPr algn="ctr">
                        <a:lnSpc>
                          <a:spcPct val="115000"/>
                        </a:lnSpc>
                        <a:spcAft>
                          <a:spcPts val="800"/>
                        </a:spcAft>
                      </a:pPr>
                      <a:r>
                        <a:rPr lang="es-CO" sz="1300" dirty="0">
                          <a:effectLst/>
                          <a:latin typeface="Calibri" panose="020F0502020204030204" pitchFamily="34" charset="0"/>
                          <a:ea typeface="Calibri" panose="020F0502020204030204" pitchFamily="34" charset="0"/>
                          <a:cs typeface="Times New Roman" panose="02020603050405020304" pitchFamily="18" charset="0"/>
                        </a:rPr>
                        <a:t>Top 20 ICTRC</a:t>
                      </a:r>
                    </a:p>
                  </a:txBody>
                  <a:tcPr marL="65336" marR="65336" marT="0" marB="0"/>
                </a:tc>
                <a:tc>
                  <a:txBody>
                    <a:bodyPr/>
                    <a:lstStyle/>
                    <a:p>
                      <a:pPr algn="ctr">
                        <a:lnSpc>
                          <a:spcPct val="115000"/>
                        </a:lnSpc>
                        <a:spcAft>
                          <a:spcPts val="800"/>
                        </a:spcAft>
                      </a:pPr>
                      <a:r>
                        <a:rPr lang="es-CO" sz="1300" dirty="0">
                          <a:effectLst/>
                          <a:latin typeface="Calibri" panose="020F0502020204030204" pitchFamily="34" charset="0"/>
                          <a:ea typeface="Calibri" panose="020F0502020204030204" pitchFamily="34" charset="0"/>
                          <a:cs typeface="Times New Roman" panose="02020603050405020304" pitchFamily="18" charset="0"/>
                        </a:rPr>
                        <a:t>0</a:t>
                      </a:r>
                    </a:p>
                  </a:txBody>
                  <a:tcPr marL="65336" marR="65336" marT="0" marB="0"/>
                </a:tc>
                <a:tc>
                  <a:txBody>
                    <a:bodyPr/>
                    <a:lstStyle/>
                    <a:p>
                      <a:pPr algn="ctr">
                        <a:lnSpc>
                          <a:spcPct val="100000"/>
                        </a:lnSpc>
                        <a:spcAft>
                          <a:spcPts val="0"/>
                        </a:spcAft>
                      </a:pPr>
                      <a:r>
                        <a:rPr lang="es-CO" sz="1300" dirty="0">
                          <a:effectLst/>
                        </a:rPr>
                        <a:t>Filandia 5.75 (4)</a:t>
                      </a:r>
                    </a:p>
                    <a:p>
                      <a:pPr algn="ctr">
                        <a:lnSpc>
                          <a:spcPct val="100000"/>
                        </a:lnSpc>
                        <a:spcAft>
                          <a:spcPts val="0"/>
                        </a:spcAft>
                      </a:pPr>
                      <a:r>
                        <a:rPr lang="es-CO" sz="1300" dirty="0">
                          <a:effectLst/>
                        </a:rPr>
                        <a:t>Salento 5.54 (6)</a:t>
                      </a:r>
                    </a:p>
                    <a:p>
                      <a:pPr algn="ctr">
                        <a:lnSpc>
                          <a:spcPct val="100000"/>
                        </a:lnSpc>
                        <a:spcAft>
                          <a:spcPts val="0"/>
                        </a:spcAft>
                      </a:pPr>
                      <a:r>
                        <a:rPr lang="es-CO" sz="1300" dirty="0">
                          <a:effectLst/>
                        </a:rPr>
                        <a:t>Quimbaya 5.12 (13)</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dirty="0">
                          <a:effectLst/>
                        </a:rPr>
                        <a:t>Santa Rosa de Cabal 5.76 (3)</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tc>
                  <a:txBody>
                    <a:bodyPr/>
                    <a:lstStyle/>
                    <a:p>
                      <a:pPr algn="ctr">
                        <a:lnSpc>
                          <a:spcPct val="115000"/>
                        </a:lnSpc>
                        <a:spcAft>
                          <a:spcPts val="800"/>
                        </a:spcAft>
                      </a:pPr>
                      <a:r>
                        <a:rPr lang="es-CO" sz="1300" dirty="0">
                          <a:effectLst/>
                        </a:rPr>
                        <a:t>Melgar 5.31 (10)</a:t>
                      </a:r>
                      <a:endParaRPr lang="es-C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336" marR="65336" marT="0" marB="0"/>
                </a:tc>
                <a:extLst>
                  <a:ext uri="{0D108BD9-81ED-4DB2-BD59-A6C34878D82A}">
                    <a16:rowId xmlns:a16="http://schemas.microsoft.com/office/drawing/2014/main" val="3798327051"/>
                  </a:ext>
                </a:extLst>
              </a:tr>
            </a:tbl>
          </a:graphicData>
        </a:graphic>
      </p:graphicFrame>
      <p:graphicFrame>
        <p:nvGraphicFramePr>
          <p:cNvPr id="3" name="Tabla 2">
            <a:extLst>
              <a:ext uri="{FF2B5EF4-FFF2-40B4-BE49-F238E27FC236}">
                <a16:creationId xmlns:a16="http://schemas.microsoft.com/office/drawing/2014/main" id="{86A4CBC6-DFF2-484C-AAAB-A99FDCF35793}"/>
              </a:ext>
            </a:extLst>
          </p:cNvPr>
          <p:cNvGraphicFramePr>
            <a:graphicFrameLocks noGrp="1"/>
          </p:cNvGraphicFramePr>
          <p:nvPr>
            <p:extLst>
              <p:ext uri="{D42A27DB-BD31-4B8C-83A1-F6EECF244321}">
                <p14:modId xmlns:p14="http://schemas.microsoft.com/office/powerpoint/2010/main" val="3638723330"/>
              </p:ext>
            </p:extLst>
          </p:nvPr>
        </p:nvGraphicFramePr>
        <p:xfrm>
          <a:off x="57741" y="5004939"/>
          <a:ext cx="7623219" cy="1824380"/>
        </p:xfrm>
        <a:graphic>
          <a:graphicData uri="http://schemas.openxmlformats.org/drawingml/2006/table">
            <a:tbl>
              <a:tblPr firstRow="1" firstCol="1" bandRow="1">
                <a:tableStyleId>{5C22544A-7EE6-4342-B048-85BDC9FD1C3A}</a:tableStyleId>
              </a:tblPr>
              <a:tblGrid>
                <a:gridCol w="3048701">
                  <a:extLst>
                    <a:ext uri="{9D8B030D-6E8A-4147-A177-3AD203B41FA5}">
                      <a16:colId xmlns:a16="http://schemas.microsoft.com/office/drawing/2014/main" val="2902523628"/>
                    </a:ext>
                  </a:extLst>
                </a:gridCol>
                <a:gridCol w="1029460">
                  <a:extLst>
                    <a:ext uri="{9D8B030D-6E8A-4147-A177-3AD203B41FA5}">
                      <a16:colId xmlns:a16="http://schemas.microsoft.com/office/drawing/2014/main" val="4196960634"/>
                    </a:ext>
                  </a:extLst>
                </a:gridCol>
                <a:gridCol w="1139483">
                  <a:extLst>
                    <a:ext uri="{9D8B030D-6E8A-4147-A177-3AD203B41FA5}">
                      <a16:colId xmlns:a16="http://schemas.microsoft.com/office/drawing/2014/main" val="1109523823"/>
                    </a:ext>
                  </a:extLst>
                </a:gridCol>
                <a:gridCol w="1294227">
                  <a:extLst>
                    <a:ext uri="{9D8B030D-6E8A-4147-A177-3AD203B41FA5}">
                      <a16:colId xmlns:a16="http://schemas.microsoft.com/office/drawing/2014/main" val="3414111041"/>
                    </a:ext>
                  </a:extLst>
                </a:gridCol>
                <a:gridCol w="1111348">
                  <a:extLst>
                    <a:ext uri="{9D8B030D-6E8A-4147-A177-3AD203B41FA5}">
                      <a16:colId xmlns:a16="http://schemas.microsoft.com/office/drawing/2014/main" val="3050722646"/>
                    </a:ext>
                  </a:extLst>
                </a:gridCol>
              </a:tblGrid>
              <a:tr h="235068">
                <a:tc>
                  <a:txBody>
                    <a:bodyPr/>
                    <a:lstStyle/>
                    <a:p>
                      <a:pPr algn="ctr">
                        <a:lnSpc>
                          <a:spcPct val="115000"/>
                        </a:lnSpc>
                        <a:spcAft>
                          <a:spcPts val="800"/>
                        </a:spcAft>
                      </a:pPr>
                      <a:r>
                        <a:rPr lang="es-CO" sz="1000" dirty="0">
                          <a:effectLst/>
                        </a:rPr>
                        <a:t>Indicador</a:t>
                      </a:r>
                      <a:endParaRPr lang="es-CO"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15000"/>
                        </a:lnSpc>
                        <a:spcAft>
                          <a:spcPts val="800"/>
                        </a:spcAft>
                      </a:pPr>
                      <a:r>
                        <a:rPr lang="es-CO" sz="1000" dirty="0">
                          <a:effectLst/>
                        </a:rPr>
                        <a:t>Caldas</a:t>
                      </a:r>
                      <a:endParaRPr lang="es-CO"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15000"/>
                        </a:lnSpc>
                        <a:spcAft>
                          <a:spcPts val="800"/>
                        </a:spcAft>
                      </a:pPr>
                      <a:r>
                        <a:rPr lang="es-CO" sz="1000">
                          <a:effectLst/>
                        </a:rPr>
                        <a:t>Quindío</a:t>
                      </a:r>
                      <a:endParaRPr lang="es-CO" sz="15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15000"/>
                        </a:lnSpc>
                        <a:spcAft>
                          <a:spcPts val="800"/>
                        </a:spcAft>
                      </a:pPr>
                      <a:r>
                        <a:rPr lang="es-CO" sz="1000">
                          <a:effectLst/>
                        </a:rPr>
                        <a:t>Risaralda</a:t>
                      </a:r>
                      <a:endParaRPr lang="es-CO" sz="15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15000"/>
                        </a:lnSpc>
                        <a:spcAft>
                          <a:spcPts val="800"/>
                        </a:spcAft>
                      </a:pPr>
                      <a:r>
                        <a:rPr lang="es-CO" sz="1000">
                          <a:effectLst/>
                        </a:rPr>
                        <a:t>Tolima</a:t>
                      </a:r>
                      <a:endParaRPr lang="es-CO" sz="15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extLst>
                  <a:ext uri="{0D108BD9-81ED-4DB2-BD59-A6C34878D82A}">
                    <a16:rowId xmlns:a16="http://schemas.microsoft.com/office/drawing/2014/main" val="2753380826"/>
                  </a:ext>
                </a:extLst>
              </a:tr>
              <a:tr h="230467">
                <a:tc>
                  <a:txBody>
                    <a:bodyPr/>
                    <a:lstStyle/>
                    <a:p>
                      <a:pPr algn="ctr">
                        <a:lnSpc>
                          <a:spcPct val="107000"/>
                        </a:lnSpc>
                        <a:spcAft>
                          <a:spcPts val="800"/>
                        </a:spcAft>
                      </a:pPr>
                      <a:r>
                        <a:rPr lang="es-CO" sz="1200" dirty="0">
                          <a:effectLst/>
                        </a:rPr>
                        <a:t>Participación del turismo en el PIB</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4,04%</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a:effectLst/>
                        </a:rPr>
                        <a:t>9,62%</a:t>
                      </a:r>
                      <a:endParaRPr lang="es-CO" sz="26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a:effectLst/>
                        </a:rPr>
                        <a:t>5,34%</a:t>
                      </a:r>
                      <a:endParaRPr lang="es-CO" sz="26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5,61%</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extLst>
                  <a:ext uri="{0D108BD9-81ED-4DB2-BD59-A6C34878D82A}">
                    <a16:rowId xmlns:a16="http://schemas.microsoft.com/office/drawing/2014/main" val="3878076256"/>
                  </a:ext>
                </a:extLst>
              </a:tr>
              <a:tr h="230467">
                <a:tc>
                  <a:txBody>
                    <a:bodyPr/>
                    <a:lstStyle/>
                    <a:p>
                      <a:pPr algn="ctr">
                        <a:lnSpc>
                          <a:spcPct val="107000"/>
                        </a:lnSpc>
                        <a:spcAft>
                          <a:spcPts val="800"/>
                        </a:spcAft>
                      </a:pPr>
                      <a:r>
                        <a:rPr lang="es-CO" sz="1200" dirty="0">
                          <a:effectLst/>
                        </a:rPr>
                        <a:t>Participación del Turismo en el empleo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9.66 %</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a:effectLst/>
                        </a:rPr>
                        <a:t>8,06%</a:t>
                      </a:r>
                      <a:endParaRPr lang="es-CO" sz="26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a:effectLst/>
                        </a:rPr>
                        <a:t>7,68%</a:t>
                      </a:r>
                      <a:endParaRPr lang="es-CO" sz="26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8.59%</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extLst>
                  <a:ext uri="{0D108BD9-81ED-4DB2-BD59-A6C34878D82A}">
                    <a16:rowId xmlns:a16="http://schemas.microsoft.com/office/drawing/2014/main" val="3687990884"/>
                  </a:ext>
                </a:extLst>
              </a:tr>
              <a:tr h="440860">
                <a:tc>
                  <a:txBody>
                    <a:bodyPr/>
                    <a:lstStyle/>
                    <a:p>
                      <a:pPr algn="ctr">
                        <a:lnSpc>
                          <a:spcPct val="107000"/>
                        </a:lnSpc>
                        <a:spcAft>
                          <a:spcPts val="800"/>
                        </a:spcAft>
                      </a:pPr>
                      <a:r>
                        <a:rPr lang="es-CO" sz="1200" dirty="0">
                          <a:effectLst/>
                        </a:rPr>
                        <a:t>Presupuesto  Inversión destinado al turismo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0,27%</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0,60%</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0,20%</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a:effectLst/>
                        </a:rPr>
                        <a:t>0,08 %</a:t>
                      </a:r>
                      <a:endParaRPr lang="es-CO" sz="260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extLst>
                  <a:ext uri="{0D108BD9-81ED-4DB2-BD59-A6C34878D82A}">
                    <a16:rowId xmlns:a16="http://schemas.microsoft.com/office/drawing/2014/main" val="2724013738"/>
                  </a:ext>
                </a:extLst>
              </a:tr>
              <a:tr h="659249">
                <a:tc>
                  <a:txBody>
                    <a:bodyPr/>
                    <a:lstStyle/>
                    <a:p>
                      <a:pPr algn="ctr">
                        <a:lnSpc>
                          <a:spcPct val="107000"/>
                        </a:lnSpc>
                        <a:spcAft>
                          <a:spcPts val="800"/>
                        </a:spcAft>
                      </a:pPr>
                      <a:r>
                        <a:rPr lang="es-CO" sz="1200" dirty="0">
                          <a:effectLst/>
                        </a:rPr>
                        <a:t>Prestadores Servicios Turísticos con sello de calidad 2019</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0,55%</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0,65%</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1,42%</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tc>
                  <a:txBody>
                    <a:bodyPr/>
                    <a:lstStyle/>
                    <a:p>
                      <a:pPr algn="ctr">
                        <a:lnSpc>
                          <a:spcPct val="107000"/>
                        </a:lnSpc>
                        <a:spcAft>
                          <a:spcPts val="800"/>
                        </a:spcAft>
                      </a:pPr>
                      <a:r>
                        <a:rPr lang="es-CO" sz="1500" dirty="0">
                          <a:effectLst/>
                        </a:rPr>
                        <a:t>0,33 %</a:t>
                      </a:r>
                      <a:endParaRPr lang="es-CO"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4475" marR="64475" marT="0" marB="0"/>
                </a:tc>
                <a:extLst>
                  <a:ext uri="{0D108BD9-81ED-4DB2-BD59-A6C34878D82A}">
                    <a16:rowId xmlns:a16="http://schemas.microsoft.com/office/drawing/2014/main" val="1542013224"/>
                  </a:ext>
                </a:extLst>
              </a:tr>
            </a:tbl>
          </a:graphicData>
        </a:graphic>
      </p:graphicFrame>
      <p:sp>
        <p:nvSpPr>
          <p:cNvPr id="4" name="Rectangle 1">
            <a:extLst>
              <a:ext uri="{FF2B5EF4-FFF2-40B4-BE49-F238E27FC236}">
                <a16:creationId xmlns:a16="http://schemas.microsoft.com/office/drawing/2014/main" id="{BB138E21-CCFA-42B3-8027-A450B4066733}"/>
              </a:ext>
            </a:extLst>
          </p:cNvPr>
          <p:cNvSpPr>
            <a:spLocks noChangeArrowheads="1"/>
          </p:cNvSpPr>
          <p:nvPr/>
        </p:nvSpPr>
        <p:spPr bwMode="auto">
          <a:xfrm>
            <a:off x="230824" y="4666385"/>
            <a:ext cx="74501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Indicadores Turismo en Regi</a:t>
            </a:r>
            <a:r>
              <a:rPr kumimoji="0" lang="es-CO" altLang="es-CO"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CO" altLang="es-CO" sz="16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RAP EC  2020 </a:t>
            </a:r>
            <a:endParaRPr kumimoji="0" lang="es-CO" altLang="es-CO" sz="1600" b="0" i="0" u="none" strike="noStrike" cap="none" normalizeH="0" baseline="0" dirty="0">
              <a:ln>
                <a:noFill/>
              </a:ln>
              <a:solidFill>
                <a:schemeClr val="tx1"/>
              </a:solidFill>
              <a:effectLst/>
            </a:endParaRPr>
          </a:p>
        </p:txBody>
      </p:sp>
      <p:graphicFrame>
        <p:nvGraphicFramePr>
          <p:cNvPr id="10" name="Tabla 9">
            <a:extLst>
              <a:ext uri="{FF2B5EF4-FFF2-40B4-BE49-F238E27FC236}">
                <a16:creationId xmlns:a16="http://schemas.microsoft.com/office/drawing/2014/main" id="{CBF25AFF-D201-40C0-B60B-340D7E0D6DF4}"/>
              </a:ext>
            </a:extLst>
          </p:cNvPr>
          <p:cNvGraphicFramePr>
            <a:graphicFrameLocks noGrp="1"/>
          </p:cNvGraphicFramePr>
          <p:nvPr>
            <p:extLst>
              <p:ext uri="{D42A27DB-BD31-4B8C-83A1-F6EECF244321}">
                <p14:modId xmlns:p14="http://schemas.microsoft.com/office/powerpoint/2010/main" val="833690680"/>
              </p:ext>
            </p:extLst>
          </p:nvPr>
        </p:nvGraphicFramePr>
        <p:xfrm>
          <a:off x="7782936" y="1479601"/>
          <a:ext cx="4293450" cy="5215454"/>
        </p:xfrm>
        <a:graphic>
          <a:graphicData uri="http://schemas.openxmlformats.org/drawingml/2006/table">
            <a:tbl>
              <a:tblPr firstRow="1" firstCol="1" bandRow="1">
                <a:tableStyleId>{5C22544A-7EE6-4342-B048-85BDC9FD1C3A}</a:tableStyleId>
              </a:tblPr>
              <a:tblGrid>
                <a:gridCol w="1535002">
                  <a:extLst>
                    <a:ext uri="{9D8B030D-6E8A-4147-A177-3AD203B41FA5}">
                      <a16:colId xmlns:a16="http://schemas.microsoft.com/office/drawing/2014/main" val="2290709026"/>
                    </a:ext>
                  </a:extLst>
                </a:gridCol>
                <a:gridCol w="989223">
                  <a:extLst>
                    <a:ext uri="{9D8B030D-6E8A-4147-A177-3AD203B41FA5}">
                      <a16:colId xmlns:a16="http://schemas.microsoft.com/office/drawing/2014/main" val="3192933966"/>
                    </a:ext>
                  </a:extLst>
                </a:gridCol>
                <a:gridCol w="968753">
                  <a:extLst>
                    <a:ext uri="{9D8B030D-6E8A-4147-A177-3AD203B41FA5}">
                      <a16:colId xmlns:a16="http://schemas.microsoft.com/office/drawing/2014/main" val="434843201"/>
                    </a:ext>
                  </a:extLst>
                </a:gridCol>
                <a:gridCol w="800472">
                  <a:extLst>
                    <a:ext uri="{9D8B030D-6E8A-4147-A177-3AD203B41FA5}">
                      <a16:colId xmlns:a16="http://schemas.microsoft.com/office/drawing/2014/main" val="3786739250"/>
                    </a:ext>
                  </a:extLst>
                </a:gridCol>
              </a:tblGrid>
              <a:tr h="281218">
                <a:tc rowSpan="2">
                  <a:txBody>
                    <a:bodyPr/>
                    <a:lstStyle/>
                    <a:p>
                      <a:pPr algn="ctr">
                        <a:lnSpc>
                          <a:spcPct val="107000"/>
                        </a:lnSpc>
                        <a:spcAft>
                          <a:spcPts val="800"/>
                        </a:spcAft>
                      </a:pPr>
                      <a:r>
                        <a:rPr lang="es-CO" sz="1100" dirty="0">
                          <a:effectLst/>
                        </a:rPr>
                        <a:t>Concepto / Años</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gridSpan="2">
                  <a:txBody>
                    <a:bodyPr/>
                    <a:lstStyle/>
                    <a:p>
                      <a:pPr algn="ctr">
                        <a:lnSpc>
                          <a:spcPct val="107000"/>
                        </a:lnSpc>
                        <a:spcAft>
                          <a:spcPts val="800"/>
                        </a:spcAft>
                      </a:pPr>
                      <a:r>
                        <a:rPr lang="es-CO" sz="1500" dirty="0">
                          <a:effectLst/>
                        </a:rPr>
                        <a:t>TOTALES</a:t>
                      </a:r>
                      <a:endParaRPr lang="es-CO"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b"/>
                </a:tc>
                <a:tc hMerge="1">
                  <a:txBody>
                    <a:bodyPr/>
                    <a:lstStyle/>
                    <a:p>
                      <a:endParaRPr lang="es-CO"/>
                    </a:p>
                  </a:txBody>
                  <a:tcPr/>
                </a:tc>
                <a:tc>
                  <a:txBody>
                    <a:bodyPr/>
                    <a:lstStyle/>
                    <a:p>
                      <a:pPr>
                        <a:lnSpc>
                          <a:spcPct val="107000"/>
                        </a:lnSpc>
                      </a:pPr>
                      <a:endParaRPr lang="es-CO" sz="1500">
                        <a:effectLst/>
                        <a:latin typeface="Calibri" panose="020F0502020204030204" pitchFamily="34" charset="0"/>
                        <a:cs typeface="Times New Roman" panose="02020603050405020304" pitchFamily="18" charset="0"/>
                      </a:endParaRPr>
                    </a:p>
                  </a:txBody>
                  <a:tcPr marL="33999" marR="33999" marT="7286" marB="0" anchor="b"/>
                </a:tc>
                <a:extLst>
                  <a:ext uri="{0D108BD9-81ED-4DB2-BD59-A6C34878D82A}">
                    <a16:rowId xmlns:a16="http://schemas.microsoft.com/office/drawing/2014/main" val="1010362986"/>
                  </a:ext>
                </a:extLst>
              </a:tr>
              <a:tr h="298929">
                <a:tc vMerge="1">
                  <a:txBody>
                    <a:bodyPr/>
                    <a:lstStyle/>
                    <a:p>
                      <a:endParaRPr lang="es-CO"/>
                    </a:p>
                  </a:txBody>
                  <a:tcPr/>
                </a:tc>
                <a:tc>
                  <a:txBody>
                    <a:bodyPr/>
                    <a:lstStyle/>
                    <a:p>
                      <a:pPr algn="ctr">
                        <a:lnSpc>
                          <a:spcPct val="107000"/>
                        </a:lnSpc>
                        <a:spcAft>
                          <a:spcPts val="800"/>
                        </a:spcAft>
                      </a:pPr>
                      <a:r>
                        <a:rPr lang="es-CO" sz="1100">
                          <a:effectLst/>
                        </a:rPr>
                        <a:t>2018</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2019</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Var %</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b"/>
                </a:tc>
                <a:extLst>
                  <a:ext uri="{0D108BD9-81ED-4DB2-BD59-A6C34878D82A}">
                    <a16:rowId xmlns:a16="http://schemas.microsoft.com/office/drawing/2014/main" val="1495131111"/>
                  </a:ext>
                </a:extLst>
              </a:tr>
              <a:tr h="622816">
                <a:tc>
                  <a:txBody>
                    <a:bodyPr/>
                    <a:lstStyle/>
                    <a:p>
                      <a:pPr algn="r">
                        <a:lnSpc>
                          <a:spcPct val="107000"/>
                        </a:lnSpc>
                        <a:spcAft>
                          <a:spcPts val="800"/>
                        </a:spcAft>
                      </a:pPr>
                      <a:r>
                        <a:rPr lang="es-CO" sz="1100" dirty="0">
                          <a:effectLst/>
                        </a:rPr>
                        <a:t>Prestadores de servicios turísticos activos en RNT</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a:effectLst/>
                        </a:rPr>
                        <a:t>3.983</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5.239</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32%</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3778728730"/>
                  </a:ext>
                </a:extLst>
              </a:tr>
              <a:tr h="622816">
                <a:tc>
                  <a:txBody>
                    <a:bodyPr/>
                    <a:lstStyle/>
                    <a:p>
                      <a:pPr algn="r">
                        <a:lnSpc>
                          <a:spcPct val="107000"/>
                        </a:lnSpc>
                        <a:spcAft>
                          <a:spcPts val="800"/>
                        </a:spcAft>
                      </a:pPr>
                      <a:r>
                        <a:rPr lang="es-CO" sz="1100" dirty="0">
                          <a:effectLst/>
                        </a:rPr>
                        <a:t>Establecimientos de Alojamiento y Hospedaje</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dirty="0">
                          <a:effectLst/>
                        </a:rPr>
                        <a:t>2.785</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3.642</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31%</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1055124940"/>
                  </a:ext>
                </a:extLst>
              </a:tr>
              <a:tr h="482321">
                <a:tc>
                  <a:txBody>
                    <a:bodyPr/>
                    <a:lstStyle/>
                    <a:p>
                      <a:pPr algn="r">
                        <a:lnSpc>
                          <a:spcPct val="107000"/>
                        </a:lnSpc>
                        <a:spcAft>
                          <a:spcPts val="800"/>
                        </a:spcAft>
                      </a:pPr>
                      <a:r>
                        <a:rPr lang="es-CO" sz="1100" dirty="0">
                          <a:effectLst/>
                        </a:rPr>
                        <a:t>Habitaciones</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dirty="0">
                          <a:effectLst/>
                        </a:rPr>
                        <a:t>37.149</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43.674</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18%</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2202459417"/>
                  </a:ext>
                </a:extLst>
              </a:tr>
              <a:tr h="324184">
                <a:tc>
                  <a:txBody>
                    <a:bodyPr/>
                    <a:lstStyle/>
                    <a:p>
                      <a:pPr algn="r">
                        <a:lnSpc>
                          <a:spcPct val="107000"/>
                        </a:lnSpc>
                        <a:spcAft>
                          <a:spcPts val="800"/>
                        </a:spcAft>
                      </a:pPr>
                      <a:r>
                        <a:rPr lang="es-CO" sz="1100" dirty="0">
                          <a:effectLst/>
                        </a:rPr>
                        <a:t>Total de camas</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dirty="0">
                          <a:effectLst/>
                        </a:rPr>
                        <a:t>70.832</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86.328</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22%</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3523882636"/>
                  </a:ext>
                </a:extLst>
              </a:tr>
              <a:tr h="417870">
                <a:tc>
                  <a:txBody>
                    <a:bodyPr/>
                    <a:lstStyle/>
                    <a:p>
                      <a:pPr algn="r">
                        <a:lnSpc>
                          <a:spcPct val="107000"/>
                        </a:lnSpc>
                        <a:spcAft>
                          <a:spcPts val="800"/>
                        </a:spcAft>
                      </a:pPr>
                      <a:r>
                        <a:rPr lang="es-CO" sz="1100">
                          <a:effectLst/>
                        </a:rPr>
                        <a:t>Empleados del sector hotelero</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a:effectLst/>
                        </a:rPr>
                        <a:t>8.978</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11.986</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33%</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354817090"/>
                  </a:ext>
                </a:extLst>
              </a:tr>
              <a:tr h="324184">
                <a:tc>
                  <a:txBody>
                    <a:bodyPr/>
                    <a:lstStyle/>
                    <a:p>
                      <a:pPr algn="r">
                        <a:lnSpc>
                          <a:spcPct val="107000"/>
                        </a:lnSpc>
                        <a:spcAft>
                          <a:spcPts val="800"/>
                        </a:spcAft>
                      </a:pPr>
                      <a:r>
                        <a:rPr lang="es-CO" sz="1100" dirty="0">
                          <a:effectLst/>
                        </a:rPr>
                        <a:t>Ocupación hotelera %</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dirty="0">
                          <a:effectLst/>
                          <a:latin typeface="+mn-lt"/>
                          <a:ea typeface="+mn-ea"/>
                          <a:cs typeface="+mn-cs"/>
                        </a:rPr>
                        <a:t>46.25</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 ND</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 </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3331208682"/>
                  </a:ext>
                </a:extLst>
              </a:tr>
              <a:tr h="711623">
                <a:tc>
                  <a:txBody>
                    <a:bodyPr/>
                    <a:lstStyle/>
                    <a:p>
                      <a:pPr algn="r">
                        <a:lnSpc>
                          <a:spcPct val="107000"/>
                        </a:lnSpc>
                        <a:spcAft>
                          <a:spcPts val="800"/>
                        </a:spcAft>
                      </a:pPr>
                      <a:r>
                        <a:rPr lang="es-CO" sz="1100" dirty="0">
                          <a:effectLst/>
                        </a:rPr>
                        <a:t>Llegadas pasajeros aéreos internacionales en vuelos regulares</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a:effectLst/>
                        </a:rPr>
                        <a:t>160.767</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165.681</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3%</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58975134"/>
                  </a:ext>
                </a:extLst>
              </a:tr>
              <a:tr h="711623">
                <a:tc>
                  <a:txBody>
                    <a:bodyPr/>
                    <a:lstStyle/>
                    <a:p>
                      <a:pPr algn="r">
                        <a:lnSpc>
                          <a:spcPct val="107000"/>
                        </a:lnSpc>
                        <a:spcAft>
                          <a:spcPts val="800"/>
                        </a:spcAft>
                      </a:pPr>
                      <a:r>
                        <a:rPr lang="es-CO" sz="1100" dirty="0">
                          <a:effectLst/>
                        </a:rPr>
                        <a:t>Llegadas pasajeros aéreos nacionales en vuelos regulares</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a:effectLst/>
                        </a:rPr>
                        <a:t>1.057.171</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a:effectLst/>
                        </a:rPr>
                        <a:t>1.138.412</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8%</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3921818633"/>
                  </a:ext>
                </a:extLst>
              </a:tr>
              <a:tr h="417870">
                <a:tc>
                  <a:txBody>
                    <a:bodyPr/>
                    <a:lstStyle/>
                    <a:p>
                      <a:pPr algn="r">
                        <a:lnSpc>
                          <a:spcPct val="107000"/>
                        </a:lnSpc>
                        <a:spcAft>
                          <a:spcPts val="800"/>
                        </a:spcAft>
                      </a:pPr>
                      <a:r>
                        <a:rPr lang="es-CO" sz="1100">
                          <a:effectLst/>
                        </a:rPr>
                        <a:t>Visitantes extranjeros no residentes</a:t>
                      </a:r>
                      <a:endParaRPr lang="es-CO" sz="170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100" dirty="0">
                          <a:effectLst/>
                        </a:rPr>
                        <a:t>78.969</a:t>
                      </a:r>
                      <a:endParaRPr lang="es-CO"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101.086</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tc>
                  <a:txBody>
                    <a:bodyPr/>
                    <a:lstStyle/>
                    <a:p>
                      <a:pPr algn="ctr">
                        <a:lnSpc>
                          <a:spcPct val="107000"/>
                        </a:lnSpc>
                        <a:spcAft>
                          <a:spcPts val="800"/>
                        </a:spcAft>
                      </a:pPr>
                      <a:r>
                        <a:rPr lang="es-CO" sz="1500" b="1" dirty="0">
                          <a:effectLst/>
                        </a:rPr>
                        <a:t>28%</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999" marR="33999" marT="7286" marB="0" anchor="ctr"/>
                </a:tc>
                <a:extLst>
                  <a:ext uri="{0D108BD9-81ED-4DB2-BD59-A6C34878D82A}">
                    <a16:rowId xmlns:a16="http://schemas.microsoft.com/office/drawing/2014/main" val="1336305343"/>
                  </a:ext>
                </a:extLst>
              </a:tr>
            </a:tbl>
          </a:graphicData>
        </a:graphic>
      </p:graphicFrame>
    </p:spTree>
    <p:extLst>
      <p:ext uri="{BB962C8B-B14F-4D97-AF65-F5344CB8AC3E}">
        <p14:creationId xmlns:p14="http://schemas.microsoft.com/office/powerpoint/2010/main" val="1933272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E6A47D2-6781-E641-9D11-7A9EB7034A77}"/>
              </a:ext>
            </a:extLst>
          </p:cNvPr>
          <p:cNvPicPr>
            <a:picLocks noChangeAspect="1"/>
          </p:cNvPicPr>
          <p:nvPr/>
        </p:nvPicPr>
        <p:blipFill>
          <a:blip r:embed="rId2"/>
          <a:stretch>
            <a:fillRect/>
          </a:stretch>
        </p:blipFill>
        <p:spPr>
          <a:xfrm>
            <a:off x="0" y="0"/>
            <a:ext cx="12192000" cy="6858000"/>
          </a:xfrm>
          <a:prstGeom prst="rect">
            <a:avLst/>
          </a:prstGeom>
        </p:spPr>
      </p:pic>
      <p:sp>
        <p:nvSpPr>
          <p:cNvPr id="8" name="CuadroTexto 7">
            <a:extLst>
              <a:ext uri="{FF2B5EF4-FFF2-40B4-BE49-F238E27FC236}">
                <a16:creationId xmlns:a16="http://schemas.microsoft.com/office/drawing/2014/main" id="{D18FBC5D-09BD-BE42-B0EB-B4517C28DC52}"/>
              </a:ext>
            </a:extLst>
          </p:cNvPr>
          <p:cNvSpPr txBox="1"/>
          <p:nvPr/>
        </p:nvSpPr>
        <p:spPr>
          <a:xfrm>
            <a:off x="389467" y="592666"/>
            <a:ext cx="8951689" cy="584776"/>
          </a:xfrm>
          <a:prstGeom prst="rect">
            <a:avLst/>
          </a:prstGeom>
          <a:noFill/>
        </p:spPr>
        <p:txBody>
          <a:bodyPr wrap="none" rtlCol="0">
            <a:spAutoFit/>
          </a:bodyPr>
          <a:lstStyle/>
          <a:p>
            <a:r>
              <a:rPr lang="es-CO" sz="3200" b="1" dirty="0">
                <a:solidFill>
                  <a:srgbClr val="FFFF00"/>
                </a:solidFill>
                <a:latin typeface="Georgia"/>
                <a:cs typeface="Georgia"/>
              </a:rPr>
              <a:t>Programa de Vías Verdes del Eje Cafetero</a:t>
            </a:r>
            <a:endParaRPr lang="es-ES_tradnl" sz="3200" b="1" dirty="0">
              <a:solidFill>
                <a:srgbClr val="FFFF00"/>
              </a:solidFill>
              <a:latin typeface="Georgia"/>
              <a:cs typeface="Georgia"/>
            </a:endParaRPr>
          </a:p>
        </p:txBody>
      </p:sp>
      <p:sp>
        <p:nvSpPr>
          <p:cNvPr id="9" name="CuadroTexto 8">
            <a:extLst>
              <a:ext uri="{FF2B5EF4-FFF2-40B4-BE49-F238E27FC236}">
                <a16:creationId xmlns:a16="http://schemas.microsoft.com/office/drawing/2014/main" id="{7BC0C32D-35CF-9B42-9FF7-F657B6221485}"/>
              </a:ext>
            </a:extLst>
          </p:cNvPr>
          <p:cNvSpPr txBox="1"/>
          <p:nvPr/>
        </p:nvSpPr>
        <p:spPr>
          <a:xfrm>
            <a:off x="221366" y="2670372"/>
            <a:ext cx="6521357" cy="3693319"/>
          </a:xfrm>
          <a:prstGeom prst="rect">
            <a:avLst/>
          </a:prstGeom>
          <a:noFill/>
        </p:spPr>
        <p:txBody>
          <a:bodyPr wrap="square" rtlCol="0">
            <a:spAutoFit/>
          </a:bodyPr>
          <a:lstStyle/>
          <a:p>
            <a:pPr algn="just"/>
            <a:r>
              <a:rPr lang="es-ES" b="1" dirty="0">
                <a:latin typeface="Georgia"/>
                <a:cs typeface="Georgia"/>
              </a:rPr>
              <a:t>La RAP Eje Cafetero se vincula al programa del Instituto Nacional de Vías INVIAS, inmerso en el Plan Nacional de Desarrollo, que viene promulgando el programa </a:t>
            </a:r>
            <a:r>
              <a:rPr lang="es-ES" b="1" dirty="0">
                <a:solidFill>
                  <a:srgbClr val="008000"/>
                </a:solidFill>
                <a:latin typeface="Georgia"/>
                <a:cs typeface="Georgia"/>
              </a:rPr>
              <a:t>“VIVE COLOMBIA, VÍAS VERDES” </a:t>
            </a:r>
            <a:r>
              <a:rPr lang="es-ES" b="1" dirty="0">
                <a:latin typeface="Georgia"/>
                <a:cs typeface="Georgia"/>
              </a:rPr>
              <a:t>mediante el cual se propende por el uso alternativo para el cuidado, la recuperación y el aprovechamiento de algunos tramos del corredor férreo nacional, que se encuentran inactivos, en abandono y deterioro progresivo, para acondicionarlos con obras de bajo impacto para rutas verdes de ciclo rutas y </a:t>
            </a:r>
            <a:r>
              <a:rPr lang="es-ES" b="1" dirty="0" err="1">
                <a:latin typeface="Georgia"/>
                <a:cs typeface="Georgia"/>
              </a:rPr>
              <a:t>ciclocaminabilidad</a:t>
            </a:r>
            <a:r>
              <a:rPr lang="es-ES" b="1" dirty="0">
                <a:latin typeface="Georgia"/>
                <a:cs typeface="Georgia"/>
              </a:rPr>
              <a:t>, propuestos en el Eje Cafetero.</a:t>
            </a:r>
          </a:p>
          <a:p>
            <a:pPr algn="just"/>
            <a:endParaRPr lang="es-ES" dirty="0"/>
          </a:p>
        </p:txBody>
      </p:sp>
      <p:pic>
        <p:nvPicPr>
          <p:cNvPr id="6" name="Marcador de contenido 4" descr="20210327_140618 copia.jpg"/>
          <p:cNvPicPr>
            <a:picLocks noGrp="1" noChangeAspect="1"/>
          </p:cNvPicPr>
          <p:nvPr>
            <p:ph sz="half" idx="4294967295"/>
          </p:nvPr>
        </p:nvPicPr>
        <p:blipFill>
          <a:blip r:embed="rId3">
            <a:extLst>
              <a:ext uri="{28A0092B-C50C-407E-A947-70E740481C1C}">
                <a14:useLocalDpi xmlns:a14="http://schemas.microsoft.com/office/drawing/2010/main" val="0"/>
              </a:ext>
            </a:extLst>
          </a:blip>
          <a:srcRect t="-26578" b="-26578"/>
          <a:stretch>
            <a:fillRect/>
          </a:stretch>
        </p:blipFill>
        <p:spPr>
          <a:xfrm>
            <a:off x="6910824" y="1877227"/>
            <a:ext cx="5181600" cy="4351338"/>
          </a:xfrm>
          <a:prstGeom prst="rect">
            <a:avLst/>
          </a:prstGeom>
        </p:spPr>
      </p:pic>
    </p:spTree>
    <p:extLst>
      <p:ext uri="{BB962C8B-B14F-4D97-AF65-F5344CB8AC3E}">
        <p14:creationId xmlns:p14="http://schemas.microsoft.com/office/powerpoint/2010/main" val="4057332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713973" y="2559518"/>
            <a:ext cx="3948294" cy="7571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dirty="0"/>
          </a:p>
        </p:txBody>
      </p:sp>
      <p:sp>
        <p:nvSpPr>
          <p:cNvPr id="6" name="CuadroTexto 5">
            <a:extLst>
              <a:ext uri="{FF2B5EF4-FFF2-40B4-BE49-F238E27FC236}">
                <a16:creationId xmlns:a16="http://schemas.microsoft.com/office/drawing/2014/main" id="{008BF9CA-01D7-8949-874C-F8C9CDFCF3D9}"/>
              </a:ext>
            </a:extLst>
          </p:cNvPr>
          <p:cNvSpPr txBox="1"/>
          <p:nvPr/>
        </p:nvSpPr>
        <p:spPr>
          <a:xfrm>
            <a:off x="2727159" y="989858"/>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sp>
        <p:nvSpPr>
          <p:cNvPr id="7" name="CuadroTexto 6">
            <a:extLst>
              <a:ext uri="{FF2B5EF4-FFF2-40B4-BE49-F238E27FC236}">
                <a16:creationId xmlns:a16="http://schemas.microsoft.com/office/drawing/2014/main" id="{B573D409-5632-CE46-8025-366260A8CD5A}"/>
              </a:ext>
            </a:extLst>
          </p:cNvPr>
          <p:cNvSpPr txBox="1"/>
          <p:nvPr/>
        </p:nvSpPr>
        <p:spPr>
          <a:xfrm>
            <a:off x="393472" y="1140737"/>
            <a:ext cx="11405056" cy="523220"/>
          </a:xfrm>
          <a:prstGeom prst="rect">
            <a:avLst/>
          </a:prstGeom>
          <a:noFill/>
        </p:spPr>
        <p:txBody>
          <a:bodyPr wrap="square" rtlCol="0">
            <a:spAutoFit/>
          </a:bodyPr>
          <a:lstStyle/>
          <a:p>
            <a:pPr algn="ctr"/>
            <a:r>
              <a:rPr lang="es-CO" sz="2800" b="1" dirty="0"/>
              <a:t>Vías Verdes del Paisaje Cultural Cafetero</a:t>
            </a:r>
            <a:endParaRPr lang="es-ES_tradnl" sz="2400" b="1" dirty="0">
              <a:solidFill>
                <a:srgbClr val="3366FF"/>
              </a:solidFill>
              <a:latin typeface="Georgia"/>
              <a:cs typeface="Georgia"/>
            </a:endParaRPr>
          </a:p>
        </p:txBody>
      </p:sp>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2"/>
          <a:srcRect b="83366"/>
          <a:stretch/>
        </p:blipFill>
        <p:spPr>
          <a:xfrm>
            <a:off x="0" y="0"/>
            <a:ext cx="12192000" cy="1140737"/>
          </a:xfrm>
          <a:prstGeom prst="rect">
            <a:avLst/>
          </a:prstGeom>
        </p:spPr>
      </p:pic>
      <p:sp>
        <p:nvSpPr>
          <p:cNvPr id="3" name="CuadroTexto 2"/>
          <p:cNvSpPr txBox="1"/>
          <p:nvPr/>
        </p:nvSpPr>
        <p:spPr>
          <a:xfrm>
            <a:off x="449691" y="1940641"/>
            <a:ext cx="11212576" cy="369332"/>
          </a:xfrm>
          <a:prstGeom prst="rect">
            <a:avLst/>
          </a:prstGeom>
          <a:noFill/>
        </p:spPr>
        <p:txBody>
          <a:bodyPr wrap="square" rtlCol="0">
            <a:spAutoFit/>
          </a:bodyPr>
          <a:lstStyle/>
          <a:p>
            <a:pPr algn="ctr"/>
            <a:r>
              <a:rPr lang="es-ES" b="1" i="1" dirty="0">
                <a:latin typeface="Georgia"/>
                <a:cs typeface="Georgia"/>
              </a:rPr>
              <a:t>Alianza interinstitucional INVIAS,  Gobernaciones RAP</a:t>
            </a:r>
            <a:endParaRPr lang="es-ES" sz="2400" b="1" i="1" dirty="0"/>
          </a:p>
        </p:txBody>
      </p:sp>
      <p:sp>
        <p:nvSpPr>
          <p:cNvPr id="9" name="CuadroTexto 8"/>
          <p:cNvSpPr txBox="1"/>
          <p:nvPr/>
        </p:nvSpPr>
        <p:spPr>
          <a:xfrm>
            <a:off x="7311738" y="2559518"/>
            <a:ext cx="4350529" cy="3816429"/>
          </a:xfrm>
          <a:prstGeom prst="rect">
            <a:avLst/>
          </a:prstGeom>
          <a:noFill/>
        </p:spPr>
        <p:txBody>
          <a:bodyPr wrap="square" rtlCol="0">
            <a:spAutoFit/>
          </a:bodyPr>
          <a:lstStyle/>
          <a:p>
            <a:pPr marL="457200" indent="-457200">
              <a:buAutoNum type="arabicPeriod"/>
            </a:pPr>
            <a:endParaRPr lang="es-ES_tradnl" sz="2000" b="1" dirty="0">
              <a:latin typeface="Georgia"/>
              <a:cs typeface="Georgia"/>
            </a:endParaRPr>
          </a:p>
          <a:p>
            <a:pPr marL="457200" indent="-457200">
              <a:buAutoNum type="arabicPeriod"/>
            </a:pPr>
            <a:endParaRPr lang="es-ES_tradnl" sz="2000" b="1" dirty="0">
              <a:latin typeface="Georgia"/>
              <a:cs typeface="Georgia"/>
            </a:endParaRPr>
          </a:p>
          <a:p>
            <a:pPr marL="457200" indent="-457200">
              <a:buAutoNum type="arabicPeriod"/>
            </a:pPr>
            <a:r>
              <a:rPr lang="es-ES_tradnl" sz="2000" b="1" dirty="0">
                <a:latin typeface="Georgia"/>
                <a:cs typeface="Georgia"/>
              </a:rPr>
              <a:t>Estudios de diagnósticos y de factibilidad.</a:t>
            </a:r>
          </a:p>
          <a:p>
            <a:pPr marL="457200" indent="-457200">
              <a:buAutoNum type="arabicPeriod"/>
            </a:pPr>
            <a:r>
              <a:rPr lang="es-ES_tradnl" sz="2000" b="1" dirty="0">
                <a:latin typeface="Georgia"/>
                <a:cs typeface="Georgia"/>
              </a:rPr>
              <a:t>Estudios, diseños y gestión predial.</a:t>
            </a:r>
          </a:p>
          <a:p>
            <a:pPr marL="457200" indent="-457200">
              <a:buAutoNum type="arabicPeriod"/>
            </a:pPr>
            <a:r>
              <a:rPr lang="es-ES_tradnl" sz="2000" b="1" dirty="0">
                <a:latin typeface="Georgia"/>
                <a:cs typeface="Georgia"/>
              </a:rPr>
              <a:t>Construcción de las intervenciones. </a:t>
            </a:r>
          </a:p>
          <a:p>
            <a:pPr marL="457200" indent="-457200">
              <a:buAutoNum type="arabicPeriod"/>
            </a:pPr>
            <a:r>
              <a:rPr lang="es-ES_tradnl" sz="2000" b="1" dirty="0">
                <a:latin typeface="Georgia"/>
                <a:cs typeface="Georgia"/>
              </a:rPr>
              <a:t>Operación y mantenimiento del modelos de operación y sostenibilidad. </a:t>
            </a:r>
            <a:endParaRPr lang="es-ES" sz="2000" b="1" dirty="0">
              <a:latin typeface="Georgia"/>
              <a:cs typeface="Georgia"/>
            </a:endParaRPr>
          </a:p>
          <a:p>
            <a:endParaRPr lang="es-CO" sz="2200" b="1" dirty="0">
              <a:solidFill>
                <a:schemeClr val="accent6">
                  <a:lumMod val="75000"/>
                </a:schemeClr>
              </a:solidFill>
            </a:endParaRPr>
          </a:p>
        </p:txBody>
      </p:sp>
      <p:sp>
        <p:nvSpPr>
          <p:cNvPr id="2" name="CuadroTexto 1"/>
          <p:cNvSpPr txBox="1"/>
          <p:nvPr/>
        </p:nvSpPr>
        <p:spPr>
          <a:xfrm>
            <a:off x="6234960" y="2581330"/>
            <a:ext cx="400110" cy="3404707"/>
          </a:xfrm>
          <a:prstGeom prst="rect">
            <a:avLst/>
          </a:prstGeom>
          <a:noFill/>
        </p:spPr>
        <p:txBody>
          <a:bodyPr vert="vert270" wrap="square" rtlCol="0">
            <a:spAutoFit/>
          </a:bodyPr>
          <a:lstStyle/>
          <a:p>
            <a:r>
              <a:rPr lang="es-ES_tradnl" sz="1400" b="1" dirty="0">
                <a:latin typeface="Arial Black"/>
                <a:cs typeface="Arial Black"/>
              </a:rPr>
              <a:t>Fases de Desarrollo del proyecto</a:t>
            </a:r>
            <a:r>
              <a:rPr lang="es-ES_tradnl" sz="1400" dirty="0">
                <a:latin typeface="Arial Black"/>
                <a:cs typeface="Arial Black"/>
              </a:rPr>
              <a:t>:</a:t>
            </a:r>
          </a:p>
        </p:txBody>
      </p:sp>
      <p:sp>
        <p:nvSpPr>
          <p:cNvPr id="11" name="Abrir llave 10"/>
          <p:cNvSpPr/>
          <p:nvPr/>
        </p:nvSpPr>
        <p:spPr>
          <a:xfrm>
            <a:off x="6817434" y="2569898"/>
            <a:ext cx="210093" cy="3416139"/>
          </a:xfrm>
          <a:prstGeom prst="leftBrace">
            <a:avLst/>
          </a:prstGeom>
          <a:ln w="28575" cmpd="sng">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dirty="0"/>
          </a:p>
        </p:txBody>
      </p:sp>
      <p:pic>
        <p:nvPicPr>
          <p:cNvPr id="10" name="Marcador de contenido 6" descr="bici vias verdes  copia.jpg"/>
          <p:cNvPicPr>
            <a:picLocks noGrp="1" noChangeAspect="1"/>
          </p:cNvPicPr>
          <p:nvPr>
            <p:ph sz="half" idx="1"/>
          </p:nvPr>
        </p:nvPicPr>
        <p:blipFill>
          <a:blip r:embed="rId3">
            <a:extLst>
              <a:ext uri="{28A0092B-C50C-407E-A947-70E740481C1C}">
                <a14:useLocalDpi xmlns:a14="http://schemas.microsoft.com/office/drawing/2010/main" val="0"/>
              </a:ext>
            </a:extLst>
          </a:blip>
          <a:srcRect t="-23769" b="-23769"/>
          <a:stretch>
            <a:fillRect/>
          </a:stretch>
        </p:blipFill>
        <p:spPr>
          <a:xfrm>
            <a:off x="838200" y="2252915"/>
            <a:ext cx="5181600" cy="4351338"/>
          </a:xfrm>
        </p:spPr>
      </p:pic>
    </p:spTree>
    <p:extLst>
      <p:ext uri="{BB962C8B-B14F-4D97-AF65-F5344CB8AC3E}">
        <p14:creationId xmlns:p14="http://schemas.microsoft.com/office/powerpoint/2010/main" val="2244319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08BF9CA-01D7-8949-874C-F8C9CDFCF3D9}"/>
              </a:ext>
            </a:extLst>
          </p:cNvPr>
          <p:cNvSpPr txBox="1"/>
          <p:nvPr/>
        </p:nvSpPr>
        <p:spPr>
          <a:xfrm>
            <a:off x="2727159" y="989858"/>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sp>
        <p:nvSpPr>
          <p:cNvPr id="7" name="CuadroTexto 6">
            <a:extLst>
              <a:ext uri="{FF2B5EF4-FFF2-40B4-BE49-F238E27FC236}">
                <a16:creationId xmlns:a16="http://schemas.microsoft.com/office/drawing/2014/main" id="{B573D409-5632-CE46-8025-366260A8CD5A}"/>
              </a:ext>
            </a:extLst>
          </p:cNvPr>
          <p:cNvSpPr txBox="1"/>
          <p:nvPr/>
        </p:nvSpPr>
        <p:spPr>
          <a:xfrm>
            <a:off x="393472" y="1140737"/>
            <a:ext cx="11405056" cy="954107"/>
          </a:xfrm>
          <a:prstGeom prst="rect">
            <a:avLst/>
          </a:prstGeom>
          <a:noFill/>
        </p:spPr>
        <p:txBody>
          <a:bodyPr wrap="square" rtlCol="0">
            <a:spAutoFit/>
          </a:bodyPr>
          <a:lstStyle/>
          <a:p>
            <a:pPr algn="ctr"/>
            <a:endParaRPr lang="es-CO" sz="2800" b="1" dirty="0"/>
          </a:p>
          <a:p>
            <a:pPr algn="ctr"/>
            <a:r>
              <a:rPr lang="es-CO" sz="2800" b="1" dirty="0"/>
              <a:t>Sistema de Información Turística Regional</a:t>
            </a:r>
          </a:p>
        </p:txBody>
      </p:sp>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2"/>
          <a:srcRect b="83366"/>
          <a:stretch/>
        </p:blipFill>
        <p:spPr>
          <a:xfrm>
            <a:off x="0" y="0"/>
            <a:ext cx="12192000" cy="1140737"/>
          </a:xfrm>
          <a:prstGeom prst="rect">
            <a:avLst/>
          </a:prstGeom>
        </p:spPr>
      </p:pic>
      <p:sp>
        <p:nvSpPr>
          <p:cNvPr id="3" name="CuadroTexto 2"/>
          <p:cNvSpPr txBox="1"/>
          <p:nvPr/>
        </p:nvSpPr>
        <p:spPr>
          <a:xfrm>
            <a:off x="449691" y="1940641"/>
            <a:ext cx="11212576" cy="4062651"/>
          </a:xfrm>
          <a:prstGeom prst="rect">
            <a:avLst/>
          </a:prstGeom>
          <a:noFill/>
        </p:spPr>
        <p:txBody>
          <a:bodyPr wrap="square" rtlCol="0">
            <a:spAutoFit/>
          </a:bodyPr>
          <a:lstStyle/>
          <a:p>
            <a:pPr algn="just"/>
            <a:endParaRPr lang="es-CO" b="1" dirty="0"/>
          </a:p>
          <a:p>
            <a:pPr algn="just"/>
            <a:endParaRPr lang="es-CO" sz="2400" b="1" dirty="0">
              <a:latin typeface="Georgia"/>
              <a:cs typeface="Georgia"/>
            </a:endParaRPr>
          </a:p>
          <a:p>
            <a:pPr algn="just"/>
            <a:r>
              <a:rPr lang="es-CO" sz="2400" b="1" dirty="0">
                <a:solidFill>
                  <a:srgbClr val="008000"/>
                </a:solidFill>
                <a:latin typeface="Georgia"/>
                <a:cs typeface="Georgia"/>
              </a:rPr>
              <a:t>TURISMO Y PCCC</a:t>
            </a:r>
          </a:p>
          <a:p>
            <a:pPr algn="just"/>
            <a:endParaRPr lang="es-CO" sz="2400" b="1" dirty="0">
              <a:latin typeface="Georgia"/>
              <a:cs typeface="Georgia"/>
            </a:endParaRPr>
          </a:p>
          <a:p>
            <a:pPr algn="just"/>
            <a:r>
              <a:rPr lang="es-ES_tradnl" sz="2400" b="1" dirty="0">
                <a:latin typeface="Georgia"/>
                <a:cs typeface="Georgia"/>
              </a:rPr>
              <a:t>La RAP Eje Cafetero inició un ejercicio de integración de la Oferta Turística de los cuatro departamentos, para efectos de crear, administrar, actualizar y ofertar </a:t>
            </a:r>
            <a:r>
              <a:rPr lang="mr-IN" sz="2400" b="1" dirty="0">
                <a:latin typeface="Georgia"/>
                <a:cs typeface="Georgia"/>
              </a:rPr>
              <a:t>–</a:t>
            </a:r>
            <a:r>
              <a:rPr lang="es-ES_tradnl" sz="2400" b="1" dirty="0">
                <a:latin typeface="Georgia"/>
                <a:cs typeface="Georgia"/>
              </a:rPr>
              <a:t> a nivel nacional e internacional </a:t>
            </a:r>
            <a:r>
              <a:rPr lang="mr-IN" sz="2400" b="1" dirty="0">
                <a:latin typeface="Georgia"/>
                <a:cs typeface="Georgia"/>
              </a:rPr>
              <a:t>–</a:t>
            </a:r>
            <a:r>
              <a:rPr lang="es-ES_tradnl" sz="2400" b="1" dirty="0">
                <a:latin typeface="Georgia"/>
                <a:cs typeface="Georgia"/>
              </a:rPr>
              <a:t> datos e información de Turismo y de PCCC, con el propósito de consolidar </a:t>
            </a:r>
            <a:r>
              <a:rPr lang="es-ES_tradnl" sz="2400" b="1" i="1" dirty="0">
                <a:latin typeface="Georgia"/>
                <a:cs typeface="Georgia"/>
              </a:rPr>
              <a:t>un Sistema de Información Integrado de la oferta de Turismo de Naturaleza</a:t>
            </a:r>
            <a:r>
              <a:rPr lang="es-ES_tradnl" sz="2400" b="1" dirty="0">
                <a:latin typeface="Georgia"/>
                <a:cs typeface="Georgia"/>
              </a:rPr>
              <a:t>, que promueva la reactivación económica de la región. </a:t>
            </a:r>
          </a:p>
        </p:txBody>
      </p:sp>
    </p:spTree>
    <p:extLst>
      <p:ext uri="{BB962C8B-B14F-4D97-AF65-F5344CB8AC3E}">
        <p14:creationId xmlns:p14="http://schemas.microsoft.com/office/powerpoint/2010/main" val="2184141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08BF9CA-01D7-8949-874C-F8C9CDFCF3D9}"/>
              </a:ext>
            </a:extLst>
          </p:cNvPr>
          <p:cNvSpPr txBox="1"/>
          <p:nvPr/>
        </p:nvSpPr>
        <p:spPr>
          <a:xfrm>
            <a:off x="2727159" y="989858"/>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sp>
        <p:nvSpPr>
          <p:cNvPr id="7" name="CuadroTexto 6">
            <a:extLst>
              <a:ext uri="{FF2B5EF4-FFF2-40B4-BE49-F238E27FC236}">
                <a16:creationId xmlns:a16="http://schemas.microsoft.com/office/drawing/2014/main" id="{B573D409-5632-CE46-8025-366260A8CD5A}"/>
              </a:ext>
            </a:extLst>
          </p:cNvPr>
          <p:cNvSpPr txBox="1"/>
          <p:nvPr/>
        </p:nvSpPr>
        <p:spPr>
          <a:xfrm>
            <a:off x="0" y="1140737"/>
            <a:ext cx="12011214" cy="1384995"/>
          </a:xfrm>
          <a:prstGeom prst="rect">
            <a:avLst/>
          </a:prstGeom>
          <a:noFill/>
        </p:spPr>
        <p:txBody>
          <a:bodyPr wrap="square" rtlCol="0">
            <a:spAutoFit/>
          </a:bodyPr>
          <a:lstStyle/>
          <a:p>
            <a:pPr algn="ctr"/>
            <a:endParaRPr lang="es-CO" sz="2800" b="1" dirty="0"/>
          </a:p>
          <a:p>
            <a:pPr algn="ctr"/>
            <a:r>
              <a:rPr lang="es-CO" sz="2800" b="1" dirty="0"/>
              <a:t>PCCC, Proyecto de Ley para conmemorar los 10 años </a:t>
            </a:r>
          </a:p>
          <a:p>
            <a:pPr algn="ctr"/>
            <a:r>
              <a:rPr lang="es-CO" sz="2800" b="1" dirty="0"/>
              <a:t>de la Declaratoria de la UNESCO</a:t>
            </a:r>
          </a:p>
        </p:txBody>
      </p:sp>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2"/>
          <a:srcRect b="83366"/>
          <a:stretch/>
        </p:blipFill>
        <p:spPr>
          <a:xfrm>
            <a:off x="0" y="0"/>
            <a:ext cx="12192000" cy="1140737"/>
          </a:xfrm>
          <a:prstGeom prst="rect">
            <a:avLst/>
          </a:prstGeom>
        </p:spPr>
      </p:pic>
      <p:sp>
        <p:nvSpPr>
          <p:cNvPr id="3" name="CuadroTexto 2"/>
          <p:cNvSpPr txBox="1"/>
          <p:nvPr/>
        </p:nvSpPr>
        <p:spPr>
          <a:xfrm>
            <a:off x="449691" y="1940641"/>
            <a:ext cx="11212576" cy="738664"/>
          </a:xfrm>
          <a:prstGeom prst="rect">
            <a:avLst/>
          </a:prstGeom>
          <a:noFill/>
        </p:spPr>
        <p:txBody>
          <a:bodyPr wrap="square" rtlCol="0">
            <a:spAutoFit/>
          </a:bodyPr>
          <a:lstStyle/>
          <a:p>
            <a:pPr algn="just"/>
            <a:endParaRPr lang="es-CO" b="1" dirty="0"/>
          </a:p>
          <a:p>
            <a:pPr algn="just"/>
            <a:endParaRPr lang="es-CO" sz="2400" b="1" dirty="0">
              <a:latin typeface="Georgia"/>
              <a:cs typeface="Georgia"/>
            </a:endParaRPr>
          </a:p>
        </p:txBody>
      </p:sp>
      <p:pic>
        <p:nvPicPr>
          <p:cNvPr id="2" name="Imagen 1" descr="IMG_701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772" y="2849825"/>
            <a:ext cx="3922386" cy="3536276"/>
          </a:xfrm>
          <a:prstGeom prst="rect">
            <a:avLst/>
          </a:prstGeom>
        </p:spPr>
      </p:pic>
    </p:spTree>
    <p:extLst>
      <p:ext uri="{BB962C8B-B14F-4D97-AF65-F5344CB8AC3E}">
        <p14:creationId xmlns:p14="http://schemas.microsoft.com/office/powerpoint/2010/main" val="1700390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1083319" y="2128828"/>
            <a:ext cx="10235490" cy="1877437"/>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800" b="1" dirty="0">
                <a:solidFill>
                  <a:srgbClr val="FFFF00"/>
                </a:solidFill>
                <a:latin typeface="Georgia"/>
                <a:cs typeface="Georgia"/>
              </a:rPr>
              <a:t>SOSTENIBILIDAD AMBIENTAL</a:t>
            </a:r>
          </a:p>
        </p:txBody>
      </p:sp>
    </p:spTree>
    <p:extLst>
      <p:ext uri="{BB962C8B-B14F-4D97-AF65-F5344CB8AC3E}">
        <p14:creationId xmlns:p14="http://schemas.microsoft.com/office/powerpoint/2010/main" val="3380704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Rectángulo 1"/>
          <p:cNvSpPr>
            <a:spLocks noChangeArrowheads="1"/>
          </p:cNvSpPr>
          <p:nvPr/>
        </p:nvSpPr>
        <p:spPr bwMode="auto">
          <a:xfrm>
            <a:off x="6882270" y="2059332"/>
            <a:ext cx="4788412" cy="1374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spcAft>
                <a:spcPts val="800"/>
              </a:spcAft>
            </a:pPr>
            <a:r>
              <a:rPr lang="es-CO" sz="1400" b="1" dirty="0">
                <a:latin typeface="Georgia"/>
                <a:ea typeface="Calibri" panose="020F0502020204030204" pitchFamily="34" charset="0"/>
                <a:cs typeface="Georgia"/>
              </a:rPr>
              <a:t>7 Complejos de páramos – Caso Parque Nacional Natural de Los Nevados</a:t>
            </a:r>
          </a:p>
          <a:p>
            <a:pPr algn="just">
              <a:spcAft>
                <a:spcPts val="800"/>
              </a:spcAft>
            </a:pPr>
            <a:r>
              <a:rPr lang="es-CO" sz="1400" b="1" dirty="0">
                <a:latin typeface="Georgia"/>
                <a:cs typeface="Georgia"/>
              </a:rPr>
              <a:t>30 Sub-zonas hidrográficas</a:t>
            </a:r>
          </a:p>
          <a:p>
            <a:pPr algn="just">
              <a:spcAft>
                <a:spcPts val="800"/>
              </a:spcAft>
            </a:pPr>
            <a:r>
              <a:rPr lang="es-CO" sz="1400" b="1" dirty="0">
                <a:latin typeface="Georgia"/>
                <a:ea typeface="Calibri" panose="020F0502020204030204" pitchFamily="34" charset="0"/>
                <a:cs typeface="Georgia"/>
              </a:rPr>
              <a:t>El 42%  de las cuencas aun requiere procesos de Ordenación</a:t>
            </a:r>
          </a:p>
        </p:txBody>
      </p:sp>
      <p:sp>
        <p:nvSpPr>
          <p:cNvPr id="4100" name="Rectángulo 2"/>
          <p:cNvSpPr>
            <a:spLocks noChangeArrowheads="1"/>
          </p:cNvSpPr>
          <p:nvPr/>
        </p:nvSpPr>
        <p:spPr bwMode="auto">
          <a:xfrm>
            <a:off x="7744634" y="1513202"/>
            <a:ext cx="2938463"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CO" altLang="es-ES" sz="1400" b="1" dirty="0">
                <a:solidFill>
                  <a:srgbClr val="70AD47"/>
                </a:solidFill>
                <a:latin typeface="Georgia" panose="02040502050405020303" pitchFamily="18" charset="0"/>
                <a:ea typeface="Georgia" panose="02040502050405020303" pitchFamily="18" charset="0"/>
                <a:cs typeface="Georgia" panose="02040502050405020303" pitchFamily="18" charset="0"/>
              </a:rPr>
              <a:t>SERVICIOS ECOSISTEMICOS</a:t>
            </a:r>
          </a:p>
        </p:txBody>
      </p:sp>
      <p:sp>
        <p:nvSpPr>
          <p:cNvPr id="4107" name="Rectángulo 14"/>
          <p:cNvSpPr>
            <a:spLocks noChangeArrowheads="1"/>
          </p:cNvSpPr>
          <p:nvPr/>
        </p:nvSpPr>
        <p:spPr bwMode="auto">
          <a:xfrm>
            <a:off x="7744634" y="3642353"/>
            <a:ext cx="2944813"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CO" altLang="es-ES" sz="1400" b="1" dirty="0">
                <a:solidFill>
                  <a:srgbClr val="70AD47"/>
                </a:solidFill>
                <a:latin typeface="Georgia" panose="02040502050405020303" pitchFamily="18" charset="0"/>
                <a:ea typeface="Georgia" panose="02040502050405020303" pitchFamily="18" charset="0"/>
                <a:cs typeface="Georgia" panose="02040502050405020303" pitchFamily="18" charset="0"/>
              </a:rPr>
              <a:t>PROYECTOS ESTRATEGICOS</a:t>
            </a:r>
          </a:p>
        </p:txBody>
      </p:sp>
      <p:sp>
        <p:nvSpPr>
          <p:cNvPr id="4108" name="Rectángulo 8"/>
          <p:cNvSpPr>
            <a:spLocks noChangeArrowheads="1"/>
          </p:cNvSpPr>
          <p:nvPr/>
        </p:nvSpPr>
        <p:spPr bwMode="auto">
          <a:xfrm>
            <a:off x="6752655" y="3950328"/>
            <a:ext cx="5119167" cy="249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s-CO" sz="1200" b="1" dirty="0">
                <a:latin typeface="Georgia"/>
                <a:ea typeface="Calibri" panose="020F0502020204030204" pitchFamily="34" charset="0"/>
                <a:cs typeface="Georgia"/>
              </a:rPr>
              <a:t>Recuperación de las cuencas y bosques en los departamentos de la RAP-EC para la gobernabilidad del recurso hídrico y la resiliencia ambiental.</a:t>
            </a:r>
          </a:p>
          <a:p>
            <a:endParaRPr lang="es-CO" sz="1200" b="1" dirty="0">
              <a:latin typeface="Georgia"/>
              <a:ea typeface="Calibri" panose="020F0502020204030204" pitchFamily="34" charset="0"/>
              <a:cs typeface="Georgia"/>
            </a:endParaRPr>
          </a:p>
          <a:p>
            <a:r>
              <a:rPr lang="es-MX" sz="1200" b="1" dirty="0">
                <a:latin typeface="Georgia"/>
                <a:ea typeface="Calibri" panose="020F0502020204030204" pitchFamily="34" charset="0"/>
                <a:cs typeface="Georgia"/>
              </a:rPr>
              <a:t>Lineamientos para la planificación de la Estructura Ecológica Regional (EER)</a:t>
            </a:r>
          </a:p>
          <a:p>
            <a:endParaRPr lang="es-MX" sz="1200" b="1" dirty="0">
              <a:latin typeface="Georgia"/>
              <a:ea typeface="Calibri" panose="020F0502020204030204" pitchFamily="34" charset="0"/>
              <a:cs typeface="Georgia"/>
            </a:endParaRPr>
          </a:p>
          <a:p>
            <a:r>
              <a:rPr lang="es-MX" sz="1200" b="1" dirty="0">
                <a:latin typeface="Georgia"/>
                <a:ea typeface="Calibri" panose="020F0502020204030204" pitchFamily="34" charset="0"/>
                <a:cs typeface="Georgia"/>
              </a:rPr>
              <a:t>Plan de integral regional de Gestión de Riesgos Eje Cafetero  (PIRGR-EC)</a:t>
            </a:r>
          </a:p>
          <a:p>
            <a:endParaRPr lang="es-MX" sz="1200" b="1" dirty="0">
              <a:latin typeface="Georgia"/>
              <a:ea typeface="Calibri" panose="020F0502020204030204" pitchFamily="34" charset="0"/>
              <a:cs typeface="Georgia"/>
            </a:endParaRPr>
          </a:p>
          <a:p>
            <a:r>
              <a:rPr lang="es-MX" sz="1200" b="1" dirty="0">
                <a:latin typeface="Georgia"/>
                <a:ea typeface="Calibri" panose="020F0502020204030204" pitchFamily="34" charset="0"/>
                <a:cs typeface="Georgia"/>
              </a:rPr>
              <a:t>Propuesta de lineamientos para una transición energética en los departamentos del eje cafetero en los componentes de alumbrado publico y parque automotor de uso institucional</a:t>
            </a:r>
            <a:endParaRPr lang="es-CO" sz="1200" b="1" dirty="0">
              <a:latin typeface="Georgia"/>
              <a:ea typeface="Calibri" panose="020F0502020204030204" pitchFamily="34" charset="0"/>
              <a:cs typeface="Georgia"/>
            </a:endParaRPr>
          </a:p>
        </p:txBody>
      </p:sp>
      <p:sp>
        <p:nvSpPr>
          <p:cNvPr id="2" name="CuadroTexto 1"/>
          <p:cNvSpPr txBox="1"/>
          <p:nvPr/>
        </p:nvSpPr>
        <p:spPr>
          <a:xfrm>
            <a:off x="522179" y="457200"/>
            <a:ext cx="7620000" cy="461665"/>
          </a:xfrm>
          <a:prstGeom prst="rect">
            <a:avLst/>
          </a:prstGeom>
          <a:noFill/>
        </p:spPr>
        <p:txBody>
          <a:bodyPr wrap="square" rtlCol="0">
            <a:spAutoFit/>
          </a:bodyPr>
          <a:lstStyle/>
          <a:p>
            <a:pPr algn="ctr"/>
            <a:r>
              <a:rPr lang="es-ES" sz="2400" b="1" dirty="0">
                <a:solidFill>
                  <a:srgbClr val="FFFF00"/>
                </a:solidFill>
                <a:latin typeface="Georgia"/>
                <a:cs typeface="Georgia"/>
              </a:rPr>
              <a:t>Sostenibilidad Ambiental</a:t>
            </a:r>
          </a:p>
        </p:txBody>
      </p:sp>
      <p:pic>
        <p:nvPicPr>
          <p:cNvPr id="14" name="Imagen 8" descr="C:\Users\georb\Documents\MAMA\RAP-Jess\cartografia contrato RAP\SALIDAS GRAFICAS\23.PARAMOS REGION R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14" y="1651263"/>
            <a:ext cx="3019828" cy="3909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Imagen 9" descr="C:\Users\georb\Documents\MAMA\RAP-Jess\cartografia contrato RAP\SALIDAS GRAFICAS\25. SUBZONAS HIDROGRÁFICAS RAP-EC TOTA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1859" y="2512165"/>
            <a:ext cx="3270400" cy="4228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36865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248489" y="541544"/>
            <a:ext cx="6742723" cy="5754191"/>
          </a:xfrm>
          <a:prstGeom prst="rect">
            <a:avLst/>
          </a:prstGeom>
          <a:noFill/>
        </p:spPr>
        <p:txBody>
          <a:bodyPr wrap="square" rtlCol="0">
            <a:spAutoFit/>
          </a:bodyPr>
          <a:lstStyle/>
          <a:p>
            <a:pPr algn="ctr">
              <a:buFont typeface="Arial" charset="0"/>
              <a:buNone/>
            </a:pPr>
            <a:r>
              <a:rPr lang="es-CO" b="1" dirty="0">
                <a:solidFill>
                  <a:srgbClr val="3366FF"/>
                </a:solidFill>
                <a:latin typeface="Georgia"/>
                <a:cs typeface="Georgia"/>
              </a:rPr>
              <a:t>PROBLEMA CENTRAL: DISMINUCIÓN DE LA OFERTA HÍDRICA EN CALIDAD Y CANTIDAD EN LAS CUENCAS HIDROGRÁFICAS</a:t>
            </a:r>
          </a:p>
          <a:p>
            <a:pPr algn="ctr">
              <a:buFont typeface="Arial" charset="0"/>
              <a:buNone/>
            </a:pPr>
            <a:endParaRPr lang="es-CO" b="1" dirty="0">
              <a:solidFill>
                <a:srgbClr val="008000"/>
              </a:solidFill>
              <a:latin typeface="Georgia"/>
              <a:cs typeface="Georgia"/>
            </a:endParaRPr>
          </a:p>
          <a:p>
            <a:pPr algn="just"/>
            <a:r>
              <a:rPr lang="es-CO" sz="1600" b="1" dirty="0">
                <a:solidFill>
                  <a:srgbClr val="008000"/>
                </a:solidFill>
                <a:latin typeface="Georgia"/>
                <a:cs typeface="Georgia"/>
              </a:rPr>
              <a:t>Objetivo General: </a:t>
            </a:r>
            <a:r>
              <a:rPr lang="es-CO" sz="1600" b="1" dirty="0">
                <a:latin typeface="Georgia"/>
                <a:cs typeface="Georgia"/>
              </a:rPr>
              <a:t>Recuperar integralmente áreas de ecosistemas estratégicos y cuencas hidrográficas afectadas por conflictos de uso y deterioro ambiental.</a:t>
            </a:r>
          </a:p>
          <a:p>
            <a:pPr algn="just"/>
            <a:endParaRPr lang="es-CO" sz="1600" b="1" dirty="0">
              <a:solidFill>
                <a:srgbClr val="70AD47"/>
              </a:solidFill>
              <a:latin typeface="Georgia"/>
              <a:cs typeface="Georgia"/>
            </a:endParaRPr>
          </a:p>
          <a:p>
            <a:pPr algn="just">
              <a:lnSpc>
                <a:spcPct val="107000"/>
              </a:lnSpc>
              <a:spcAft>
                <a:spcPts val="800"/>
              </a:spcAft>
            </a:pPr>
            <a:r>
              <a:rPr lang="es-CO" sz="1600" b="1" dirty="0">
                <a:solidFill>
                  <a:srgbClr val="008000"/>
                </a:solidFill>
                <a:latin typeface="Georgia"/>
                <a:cs typeface="Georgia"/>
              </a:rPr>
              <a:t>Objetivos Específicos: </a:t>
            </a:r>
          </a:p>
          <a:p>
            <a:pPr algn="just">
              <a:lnSpc>
                <a:spcPct val="107000"/>
              </a:lnSpc>
              <a:spcAft>
                <a:spcPts val="800"/>
              </a:spcAft>
            </a:pPr>
            <a:r>
              <a:rPr lang="es-CO" sz="1600" b="1" dirty="0">
                <a:latin typeface="Georgia"/>
                <a:cs typeface="Georgia"/>
              </a:rPr>
              <a:t>1. Implementar un programa de recuperación de coberturas boscosas y naturales para la gobernabilidad del agua en la región del Eje Cafetero. (Siembra de 2 millones de árboles).</a:t>
            </a:r>
          </a:p>
          <a:p>
            <a:pPr algn="just">
              <a:lnSpc>
                <a:spcPct val="107000"/>
              </a:lnSpc>
              <a:spcAft>
                <a:spcPts val="800"/>
              </a:spcAft>
            </a:pPr>
            <a:r>
              <a:rPr lang="es-CO" sz="1600" b="1" dirty="0">
                <a:latin typeface="Georgia"/>
                <a:cs typeface="Georgia"/>
              </a:rPr>
              <a:t>2. Aumentar los pagos por servicios ambientales con intervención institucional para incentivar la recuperación de ecosistemas.</a:t>
            </a:r>
            <a:endParaRPr lang="es-ES" sz="1600" b="1" dirty="0">
              <a:latin typeface="Georgia"/>
              <a:cs typeface="Georgia"/>
            </a:endParaRPr>
          </a:p>
          <a:p>
            <a:pPr algn="just">
              <a:lnSpc>
                <a:spcPct val="107000"/>
              </a:lnSpc>
              <a:spcAft>
                <a:spcPts val="800"/>
              </a:spcAft>
            </a:pPr>
            <a:r>
              <a:rPr lang="es-CO" sz="1600" b="1" dirty="0">
                <a:latin typeface="Georgia"/>
                <a:cs typeface="Georgia"/>
              </a:rPr>
              <a:t>3. Establecer mecanismos de articulación, coordinación y gestión socio ambiental entre actores públicos y privados.</a:t>
            </a:r>
          </a:p>
          <a:p>
            <a:pPr algn="just">
              <a:lnSpc>
                <a:spcPct val="107000"/>
              </a:lnSpc>
              <a:spcAft>
                <a:spcPts val="800"/>
              </a:spcAft>
            </a:pPr>
            <a:r>
              <a:rPr lang="es-CO" sz="1600" b="1" dirty="0">
                <a:latin typeface="Georgia"/>
                <a:cs typeface="Georgia"/>
              </a:rPr>
              <a:t>4. Implementar programas de capacitación y empoderamiento del patrimonio ambiental en la zonas de mayor conflicto de uso del suelo.</a:t>
            </a:r>
            <a:endParaRPr lang="es-ES" sz="1600" b="1" dirty="0">
              <a:latin typeface="Georgia"/>
              <a:cs typeface="Georgia"/>
            </a:endParaRPr>
          </a:p>
        </p:txBody>
      </p:sp>
      <p:sp>
        <p:nvSpPr>
          <p:cNvPr id="4" name="CuadroTexto 3"/>
          <p:cNvSpPr txBox="1"/>
          <p:nvPr/>
        </p:nvSpPr>
        <p:spPr>
          <a:xfrm>
            <a:off x="317524" y="1347885"/>
            <a:ext cx="3922359" cy="2476063"/>
          </a:xfrm>
          <a:prstGeom prst="rect">
            <a:avLst/>
          </a:prstGeom>
          <a:noFill/>
        </p:spPr>
        <p:txBody>
          <a:bodyPr wrap="square" rtlCol="0">
            <a:spAutoFit/>
          </a:bodyPr>
          <a:lstStyle/>
          <a:p>
            <a:pPr algn="ctr">
              <a:lnSpc>
                <a:spcPct val="90000"/>
              </a:lnSpc>
              <a:spcBef>
                <a:spcPts val="1000"/>
              </a:spcBef>
              <a:buFont typeface="Arial" charset="0"/>
              <a:buNone/>
            </a:pPr>
            <a:endParaRPr lang="es-CO" b="1" dirty="0">
              <a:solidFill>
                <a:schemeClr val="bg1"/>
              </a:solidFill>
              <a:latin typeface="Georgia" charset="0"/>
              <a:cs typeface="Georgia" charset="0"/>
            </a:endParaRPr>
          </a:p>
          <a:p>
            <a:pPr algn="ctr">
              <a:lnSpc>
                <a:spcPct val="90000"/>
              </a:lnSpc>
              <a:spcBef>
                <a:spcPts val="1000"/>
              </a:spcBef>
              <a:buFont typeface="Arial" charset="0"/>
              <a:buNone/>
            </a:pPr>
            <a:endParaRPr lang="es-CO" b="1" dirty="0">
              <a:solidFill>
                <a:schemeClr val="bg1"/>
              </a:solidFill>
              <a:latin typeface="Georgia" charset="0"/>
              <a:cs typeface="Georgia" charset="0"/>
            </a:endParaRPr>
          </a:p>
          <a:p>
            <a:pPr algn="ctr">
              <a:lnSpc>
                <a:spcPct val="90000"/>
              </a:lnSpc>
              <a:spcBef>
                <a:spcPts val="1000"/>
              </a:spcBef>
              <a:buFont typeface="Arial" charset="0"/>
              <a:buNone/>
            </a:pPr>
            <a:endParaRPr lang="es-CO" b="1" dirty="0">
              <a:solidFill>
                <a:schemeClr val="bg1"/>
              </a:solidFill>
              <a:latin typeface="Georgia" charset="0"/>
              <a:cs typeface="Georgia" charset="0"/>
            </a:endParaRPr>
          </a:p>
          <a:p>
            <a:pPr algn="ctr">
              <a:lnSpc>
                <a:spcPct val="90000"/>
              </a:lnSpc>
              <a:spcBef>
                <a:spcPts val="1000"/>
              </a:spcBef>
              <a:buFont typeface="Arial" charset="0"/>
              <a:buNone/>
            </a:pPr>
            <a:r>
              <a:rPr lang="es-CO" b="1" dirty="0">
                <a:solidFill>
                  <a:schemeClr val="bg1"/>
                </a:solidFill>
                <a:latin typeface="Georgia" charset="0"/>
                <a:cs typeface="Georgia" charset="0"/>
              </a:rPr>
              <a:t>Recuperación integral de áreas de Ecosistemas Estratégicos en Cuencas y Microcuencas, mediante la reforestación por la gobernanza del agua</a:t>
            </a:r>
            <a:endParaRPr lang="es-CO" dirty="0">
              <a:solidFill>
                <a:schemeClr val="bg1"/>
              </a:solidFill>
              <a:latin typeface="Times New Roman" charset="0"/>
              <a:cs typeface="Times New Roman" charset="0"/>
            </a:endParaRPr>
          </a:p>
        </p:txBody>
      </p:sp>
    </p:spTree>
    <p:extLst>
      <p:ext uri="{BB962C8B-B14F-4D97-AF65-F5344CB8AC3E}">
        <p14:creationId xmlns:p14="http://schemas.microsoft.com/office/powerpoint/2010/main" val="1619910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19050"/>
            <a:ext cx="12192000" cy="6858000"/>
          </a:xfrm>
          <a:prstGeom prst="rect">
            <a:avLst/>
          </a:prstGeom>
        </p:spPr>
      </p:pic>
      <p:sp>
        <p:nvSpPr>
          <p:cNvPr id="2" name="CuadroTexto 1"/>
          <p:cNvSpPr txBox="1"/>
          <p:nvPr/>
        </p:nvSpPr>
        <p:spPr>
          <a:xfrm>
            <a:off x="5229812" y="784305"/>
            <a:ext cx="6386455" cy="3970318"/>
          </a:xfrm>
          <a:prstGeom prst="rect">
            <a:avLst/>
          </a:prstGeom>
          <a:noFill/>
        </p:spPr>
        <p:txBody>
          <a:bodyPr wrap="square" rtlCol="0">
            <a:spAutoFit/>
          </a:bodyPr>
          <a:lstStyle/>
          <a:p>
            <a:pPr marL="285750" indent="-285750">
              <a:buFontTx/>
              <a:buChar char="-"/>
            </a:pPr>
            <a:endParaRPr lang="es-ES" b="1" dirty="0">
              <a:latin typeface="Georgia" charset="0"/>
              <a:cs typeface="Georgia" charset="0"/>
            </a:endParaRPr>
          </a:p>
          <a:p>
            <a:pPr marL="285750" indent="-285750">
              <a:buFontTx/>
              <a:buChar char="-"/>
            </a:pPr>
            <a:endParaRPr lang="es-ES" b="1" dirty="0">
              <a:latin typeface="Georgia" charset="0"/>
              <a:cs typeface="Georgia" charset="0"/>
            </a:endParaRPr>
          </a:p>
          <a:p>
            <a:pPr marL="285750" indent="-285750" algn="just">
              <a:buFontTx/>
              <a:buChar char="-"/>
            </a:pPr>
            <a:r>
              <a:rPr lang="es-ES" b="1" dirty="0">
                <a:latin typeface="Georgia" charset="0"/>
                <a:cs typeface="Georgia" charset="0"/>
              </a:rPr>
              <a:t>Ministerio de Ambiente y Desarrollo Sostenible. </a:t>
            </a:r>
          </a:p>
          <a:p>
            <a:pPr marL="285750" indent="-285750" algn="just">
              <a:buFontTx/>
              <a:buChar char="-"/>
            </a:pPr>
            <a:r>
              <a:rPr lang="es-ES" b="1" dirty="0" err="1">
                <a:latin typeface="Georgia" charset="0"/>
                <a:cs typeface="Georgia" charset="0"/>
              </a:rPr>
              <a:t>Corpocaldas</a:t>
            </a:r>
            <a:r>
              <a:rPr lang="es-ES" b="1" dirty="0">
                <a:latin typeface="Georgia" charset="0"/>
                <a:cs typeface="Georgia" charset="0"/>
              </a:rPr>
              <a:t>, </a:t>
            </a:r>
            <a:r>
              <a:rPr lang="es-ES" b="1" dirty="0" err="1">
                <a:latin typeface="Georgia" charset="0"/>
                <a:cs typeface="Georgia" charset="0"/>
              </a:rPr>
              <a:t>CRQ</a:t>
            </a:r>
            <a:r>
              <a:rPr lang="es-ES" b="1" dirty="0">
                <a:latin typeface="Georgia" charset="0"/>
                <a:cs typeface="Georgia" charset="0"/>
              </a:rPr>
              <a:t>, </a:t>
            </a:r>
            <a:r>
              <a:rPr lang="es-ES" b="1" dirty="0" err="1">
                <a:latin typeface="Georgia" charset="0"/>
                <a:cs typeface="Georgia" charset="0"/>
              </a:rPr>
              <a:t>Carder</a:t>
            </a:r>
            <a:r>
              <a:rPr lang="es-ES" b="1" dirty="0">
                <a:latin typeface="Georgia" charset="0"/>
                <a:cs typeface="Georgia" charset="0"/>
              </a:rPr>
              <a:t>, </a:t>
            </a:r>
            <a:r>
              <a:rPr lang="es-ES" b="1" dirty="0" err="1">
                <a:latin typeface="Georgia" charset="0"/>
                <a:cs typeface="Georgia" charset="0"/>
              </a:rPr>
              <a:t>Cortolima</a:t>
            </a:r>
            <a:r>
              <a:rPr lang="es-ES" b="1" dirty="0">
                <a:latin typeface="Georgia" charset="0"/>
                <a:cs typeface="Georgia" charset="0"/>
              </a:rPr>
              <a:t>.</a:t>
            </a:r>
          </a:p>
          <a:p>
            <a:pPr marL="285750" indent="-285750" algn="just">
              <a:buFontTx/>
              <a:buChar char="-"/>
            </a:pPr>
            <a:r>
              <a:rPr lang="es-ES" b="1" dirty="0">
                <a:latin typeface="Georgia" charset="0"/>
                <a:cs typeface="Georgia" charset="0"/>
              </a:rPr>
              <a:t>Gobernaciones Caldas, Quindío, Risaralda y Tolima</a:t>
            </a:r>
          </a:p>
          <a:p>
            <a:pPr marL="285750" indent="-285750" algn="just">
              <a:buFontTx/>
              <a:buChar char="-"/>
            </a:pPr>
            <a:r>
              <a:rPr lang="es-ES" b="1" dirty="0">
                <a:latin typeface="Georgia" charset="0"/>
                <a:cs typeface="Georgia" charset="0"/>
              </a:rPr>
              <a:t>Ejército Nacional de Colombia</a:t>
            </a:r>
          </a:p>
          <a:p>
            <a:pPr marL="285750" indent="-285750" algn="just">
              <a:buFontTx/>
              <a:buChar char="-"/>
            </a:pPr>
            <a:r>
              <a:rPr lang="es-ES" b="1" dirty="0">
                <a:latin typeface="Georgia" charset="0"/>
                <a:cs typeface="Georgia" charset="0"/>
              </a:rPr>
              <a:t>Alcaldías municipales</a:t>
            </a:r>
          </a:p>
          <a:p>
            <a:pPr marL="285750" indent="-285750" algn="just">
              <a:buFontTx/>
              <a:buChar char="-"/>
            </a:pPr>
            <a:r>
              <a:rPr lang="es-ES" b="1" dirty="0">
                <a:latin typeface="Georgia" charset="0"/>
                <a:cs typeface="Georgia" charset="0"/>
              </a:rPr>
              <a:t>Comités Departamentales de Cafeteros</a:t>
            </a:r>
          </a:p>
          <a:p>
            <a:pPr marL="285750" indent="-285750" algn="just">
              <a:buFontTx/>
              <a:buChar char="-"/>
            </a:pPr>
            <a:r>
              <a:rPr lang="es-ES" b="1" dirty="0">
                <a:latin typeface="Georgia" charset="0"/>
                <a:cs typeface="Georgia" charset="0"/>
              </a:rPr>
              <a:t>Servicio Nacional de Aprendizaje SENA</a:t>
            </a:r>
          </a:p>
          <a:p>
            <a:pPr marL="285750" indent="-285750" algn="just">
              <a:buFontTx/>
              <a:buChar char="-"/>
            </a:pPr>
            <a:r>
              <a:rPr lang="es-ES" b="1" dirty="0">
                <a:latin typeface="Georgia" charset="0"/>
                <a:cs typeface="Georgia" charset="0"/>
              </a:rPr>
              <a:t>Universidades regionales</a:t>
            </a:r>
          </a:p>
          <a:p>
            <a:pPr marL="285750" indent="-285750" algn="just">
              <a:buFontTx/>
              <a:buChar char="-"/>
            </a:pPr>
            <a:r>
              <a:rPr lang="es-ES" b="1" dirty="0">
                <a:latin typeface="Georgia" charset="0"/>
                <a:cs typeface="Georgia" charset="0"/>
              </a:rPr>
              <a:t>Organizaciones No Gubernamentales</a:t>
            </a:r>
          </a:p>
          <a:p>
            <a:pPr marL="285750" indent="-285750" algn="just">
              <a:buFontTx/>
              <a:buChar char="-"/>
            </a:pPr>
            <a:r>
              <a:rPr lang="es-ES" b="1" dirty="0">
                <a:latin typeface="Georgia" charset="0"/>
                <a:cs typeface="Georgia" charset="0"/>
              </a:rPr>
              <a:t>Jardines Botánicos</a:t>
            </a:r>
          </a:p>
          <a:p>
            <a:pPr marL="285750" indent="-285750" algn="just">
              <a:buFontTx/>
              <a:buChar char="-"/>
            </a:pPr>
            <a:r>
              <a:rPr lang="es-ES" b="1" dirty="0">
                <a:latin typeface="Georgia" charset="0"/>
                <a:cs typeface="Georgia" charset="0"/>
              </a:rPr>
              <a:t>Cooperación Internacional</a:t>
            </a:r>
          </a:p>
        </p:txBody>
      </p:sp>
      <p:sp>
        <p:nvSpPr>
          <p:cNvPr id="4" name="CuadroTexto 3"/>
          <p:cNvSpPr txBox="1"/>
          <p:nvPr/>
        </p:nvSpPr>
        <p:spPr>
          <a:xfrm>
            <a:off x="4706830" y="317457"/>
            <a:ext cx="7485169" cy="461665"/>
          </a:xfrm>
          <a:prstGeom prst="rect">
            <a:avLst/>
          </a:prstGeom>
          <a:noFill/>
        </p:spPr>
        <p:txBody>
          <a:bodyPr wrap="square" rtlCol="0">
            <a:spAutoFit/>
          </a:bodyPr>
          <a:lstStyle/>
          <a:p>
            <a:pPr algn="ctr"/>
            <a:r>
              <a:rPr lang="es-ES" sz="2400" b="1" dirty="0">
                <a:solidFill>
                  <a:srgbClr val="008000"/>
                </a:solidFill>
                <a:latin typeface="Georgia"/>
                <a:cs typeface="Georgia"/>
              </a:rPr>
              <a:t>Entidades Cooperantes y Aliados Estratégicos </a:t>
            </a:r>
          </a:p>
        </p:txBody>
      </p:sp>
      <p:pic>
        <p:nvPicPr>
          <p:cNvPr id="8"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63200" y="4888953"/>
            <a:ext cx="3081831" cy="1874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CuadroTexto 4"/>
          <p:cNvSpPr txBox="1"/>
          <p:nvPr/>
        </p:nvSpPr>
        <p:spPr>
          <a:xfrm>
            <a:off x="5229812" y="5826264"/>
            <a:ext cx="3399378" cy="954107"/>
          </a:xfrm>
          <a:prstGeom prst="rect">
            <a:avLst/>
          </a:prstGeom>
          <a:noFill/>
        </p:spPr>
        <p:txBody>
          <a:bodyPr wrap="square" rtlCol="0">
            <a:spAutoFit/>
          </a:bodyPr>
          <a:lstStyle/>
          <a:p>
            <a:pPr algn="r"/>
            <a:r>
              <a:rPr lang="es-ES" sz="1400" b="1" dirty="0">
                <a:latin typeface="Georgia"/>
                <a:cs typeface="Georgia"/>
              </a:rPr>
              <a:t>1.Vivero Alcaldía de Armenia; 2 y 3 Jardín Botánico Universidad de Caldas</a:t>
            </a:r>
          </a:p>
          <a:p>
            <a:pPr algn="r"/>
            <a:r>
              <a:rPr lang="es-ES" sz="1400" b="1" dirty="0">
                <a:latin typeface="Georgia"/>
                <a:cs typeface="Georgia"/>
              </a:rPr>
              <a:t>Fotografía: JM Londoño</a:t>
            </a:r>
          </a:p>
        </p:txBody>
      </p:sp>
    </p:spTree>
    <p:extLst>
      <p:ext uri="{BB962C8B-B14F-4D97-AF65-F5344CB8AC3E}">
        <p14:creationId xmlns:p14="http://schemas.microsoft.com/office/powerpoint/2010/main" val="1268308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369332"/>
          </a:xfrm>
          <a:prstGeom prst="rect">
            <a:avLst/>
          </a:prstGeom>
          <a:noFill/>
        </p:spPr>
        <p:txBody>
          <a:bodyPr wrap="square" rtlCol="0">
            <a:spAutoFit/>
          </a:bodyPr>
          <a:lstStyle/>
          <a:p>
            <a:r>
              <a:rPr lang="es-CO" b="1" dirty="0">
                <a:solidFill>
                  <a:schemeClr val="bg1"/>
                </a:solidFill>
              </a:rPr>
              <a:t>UNA REALIDAD COMPETITIVA</a:t>
            </a:r>
            <a:endParaRPr lang="es-ES_tradnl" b="1" dirty="0">
              <a:solidFill>
                <a:schemeClr val="bg1"/>
              </a:solidFill>
            </a:endParaRPr>
          </a:p>
        </p:txBody>
      </p:sp>
      <p:pic>
        <p:nvPicPr>
          <p:cNvPr id="7" name="Imagen 6">
            <a:extLst>
              <a:ext uri="{FF2B5EF4-FFF2-40B4-BE49-F238E27FC236}">
                <a16:creationId xmlns:a16="http://schemas.microsoft.com/office/drawing/2014/main" id="{68D19947-A5B2-F44C-A22F-1CFD8938FB52}"/>
              </a:ext>
            </a:extLst>
          </p:cNvPr>
          <p:cNvPicPr>
            <a:picLocks noChangeAspect="1"/>
          </p:cNvPicPr>
          <p:nvPr/>
        </p:nvPicPr>
        <p:blipFill>
          <a:blip r:embed="rId4"/>
          <a:stretch>
            <a:fillRect/>
          </a:stretch>
        </p:blipFill>
        <p:spPr>
          <a:xfrm>
            <a:off x="0" y="0"/>
            <a:ext cx="12192000" cy="6858000"/>
          </a:xfrm>
          <a:prstGeom prst="rect">
            <a:avLst/>
          </a:prstGeom>
        </p:spPr>
      </p:pic>
      <p:pic>
        <p:nvPicPr>
          <p:cNvPr id="11" name="Imagen 10">
            <a:extLst>
              <a:ext uri="{FF2B5EF4-FFF2-40B4-BE49-F238E27FC236}">
                <a16:creationId xmlns:a16="http://schemas.microsoft.com/office/drawing/2014/main" id="{CB672CC0-320A-A148-B986-08D3C8A3551E}"/>
              </a:ext>
            </a:extLst>
          </p:cNvPr>
          <p:cNvPicPr>
            <a:picLocks noChangeAspect="1"/>
          </p:cNvPicPr>
          <p:nvPr/>
        </p:nvPicPr>
        <p:blipFill>
          <a:blip r:embed="rId5"/>
          <a:stretch>
            <a:fillRect/>
          </a:stretch>
        </p:blipFill>
        <p:spPr>
          <a:xfrm>
            <a:off x="549862" y="1724920"/>
            <a:ext cx="10426700" cy="4711700"/>
          </a:xfrm>
          <a:prstGeom prst="rect">
            <a:avLst/>
          </a:prstGeom>
        </p:spPr>
      </p:pic>
      <p:sp>
        <p:nvSpPr>
          <p:cNvPr id="2" name="CuadroTexto 1"/>
          <p:cNvSpPr txBox="1"/>
          <p:nvPr/>
        </p:nvSpPr>
        <p:spPr>
          <a:xfrm>
            <a:off x="730737" y="452270"/>
            <a:ext cx="7898920" cy="523220"/>
          </a:xfrm>
          <a:prstGeom prst="rect">
            <a:avLst/>
          </a:prstGeom>
          <a:noFill/>
        </p:spPr>
        <p:txBody>
          <a:bodyPr wrap="square" rtlCol="0">
            <a:spAutoFit/>
          </a:bodyPr>
          <a:lstStyle/>
          <a:p>
            <a:pPr algn="ctr"/>
            <a:r>
              <a:rPr lang="es-CO" sz="2800" b="1" dirty="0">
                <a:solidFill>
                  <a:srgbClr val="FFFF00"/>
                </a:solidFill>
                <a:latin typeface="Georgia"/>
                <a:cs typeface="Georgia"/>
              </a:rPr>
              <a:t>EJES ESTRATÉGICOS</a:t>
            </a:r>
          </a:p>
        </p:txBody>
      </p:sp>
      <p:sp>
        <p:nvSpPr>
          <p:cNvPr id="6" name="Rectángulo 5"/>
          <p:cNvSpPr/>
          <p:nvPr/>
        </p:nvSpPr>
        <p:spPr>
          <a:xfrm>
            <a:off x="730737" y="3105835"/>
            <a:ext cx="1656863" cy="646331"/>
          </a:xfrm>
          <a:prstGeom prst="rect">
            <a:avLst/>
          </a:prstGeom>
        </p:spPr>
        <p:txBody>
          <a:bodyPr wrap="square">
            <a:spAutoFit/>
          </a:bodyPr>
          <a:lstStyle/>
          <a:p>
            <a:pPr algn="ctr"/>
            <a:r>
              <a:rPr lang="es-CO" b="1" dirty="0">
                <a:solidFill>
                  <a:schemeClr val="bg1"/>
                </a:solidFill>
              </a:rPr>
              <a:t>Sostenibilidad</a:t>
            </a:r>
          </a:p>
          <a:p>
            <a:pPr algn="ctr"/>
            <a:r>
              <a:rPr lang="es-CO" b="1" dirty="0">
                <a:solidFill>
                  <a:schemeClr val="bg1"/>
                </a:solidFill>
              </a:rPr>
              <a:t>Ambiental</a:t>
            </a:r>
          </a:p>
        </p:txBody>
      </p:sp>
      <p:sp>
        <p:nvSpPr>
          <p:cNvPr id="12" name="Rectángulo 11"/>
          <p:cNvSpPr/>
          <p:nvPr/>
        </p:nvSpPr>
        <p:spPr>
          <a:xfrm>
            <a:off x="3048000" y="2967335"/>
            <a:ext cx="2573867" cy="923330"/>
          </a:xfrm>
          <a:prstGeom prst="rect">
            <a:avLst/>
          </a:prstGeom>
        </p:spPr>
        <p:txBody>
          <a:bodyPr wrap="square">
            <a:spAutoFit/>
          </a:bodyPr>
          <a:lstStyle/>
          <a:p>
            <a:pPr algn="ctr"/>
            <a:r>
              <a:rPr lang="es-CO" b="1" dirty="0">
                <a:solidFill>
                  <a:schemeClr val="bg1"/>
                </a:solidFill>
              </a:rPr>
              <a:t>Ordenamiento </a:t>
            </a:r>
          </a:p>
          <a:p>
            <a:pPr algn="ctr"/>
            <a:r>
              <a:rPr lang="es-CO" b="1" dirty="0">
                <a:solidFill>
                  <a:schemeClr val="bg1"/>
                </a:solidFill>
              </a:rPr>
              <a:t>y Prospectiva </a:t>
            </a:r>
          </a:p>
          <a:p>
            <a:pPr algn="ctr"/>
            <a:r>
              <a:rPr lang="es-CO" b="1" dirty="0">
                <a:solidFill>
                  <a:schemeClr val="bg1"/>
                </a:solidFill>
              </a:rPr>
              <a:t>Territorial</a:t>
            </a:r>
          </a:p>
        </p:txBody>
      </p:sp>
      <p:sp>
        <p:nvSpPr>
          <p:cNvPr id="13" name="Rectángulo 12"/>
          <p:cNvSpPr/>
          <p:nvPr/>
        </p:nvSpPr>
        <p:spPr>
          <a:xfrm>
            <a:off x="6299200" y="3105835"/>
            <a:ext cx="1676400" cy="369332"/>
          </a:xfrm>
          <a:prstGeom prst="rect">
            <a:avLst/>
          </a:prstGeom>
        </p:spPr>
        <p:txBody>
          <a:bodyPr wrap="square">
            <a:spAutoFit/>
          </a:bodyPr>
          <a:lstStyle/>
          <a:p>
            <a:pPr algn="ctr"/>
            <a:r>
              <a:rPr lang="es-CO" b="1" dirty="0">
                <a:solidFill>
                  <a:schemeClr val="bg1"/>
                </a:solidFill>
              </a:rPr>
              <a:t>Turismo y PCCC</a:t>
            </a:r>
          </a:p>
        </p:txBody>
      </p:sp>
      <p:sp>
        <p:nvSpPr>
          <p:cNvPr id="14" name="Rectángulo 13"/>
          <p:cNvSpPr/>
          <p:nvPr/>
        </p:nvSpPr>
        <p:spPr>
          <a:xfrm>
            <a:off x="9110133" y="3105835"/>
            <a:ext cx="1642533" cy="646331"/>
          </a:xfrm>
          <a:prstGeom prst="rect">
            <a:avLst/>
          </a:prstGeom>
        </p:spPr>
        <p:txBody>
          <a:bodyPr wrap="square">
            <a:spAutoFit/>
          </a:bodyPr>
          <a:lstStyle/>
          <a:p>
            <a:pPr algn="ctr"/>
            <a:r>
              <a:rPr lang="es-CO" b="1" dirty="0">
                <a:solidFill>
                  <a:schemeClr val="bg1"/>
                </a:solidFill>
              </a:rPr>
              <a:t>Desarrollo</a:t>
            </a:r>
          </a:p>
          <a:p>
            <a:pPr algn="ctr"/>
            <a:r>
              <a:rPr lang="es-CO" b="1" dirty="0">
                <a:solidFill>
                  <a:schemeClr val="bg1"/>
                </a:solidFill>
              </a:rPr>
              <a:t>Rural </a:t>
            </a:r>
          </a:p>
        </p:txBody>
      </p:sp>
      <p:sp>
        <p:nvSpPr>
          <p:cNvPr id="15" name="CuadroTexto 14"/>
          <p:cNvSpPr txBox="1"/>
          <p:nvPr/>
        </p:nvSpPr>
        <p:spPr>
          <a:xfrm>
            <a:off x="1930400" y="5723467"/>
            <a:ext cx="1896533" cy="646331"/>
          </a:xfrm>
          <a:prstGeom prst="rect">
            <a:avLst/>
          </a:prstGeom>
          <a:noFill/>
        </p:spPr>
        <p:txBody>
          <a:bodyPr wrap="square" rtlCol="0">
            <a:spAutoFit/>
          </a:bodyPr>
          <a:lstStyle/>
          <a:p>
            <a:pPr algn="ctr"/>
            <a:r>
              <a:rPr lang="es-CO" b="1" dirty="0">
                <a:solidFill>
                  <a:schemeClr val="bg1"/>
                </a:solidFill>
              </a:rPr>
              <a:t>Innovación y</a:t>
            </a:r>
          </a:p>
          <a:p>
            <a:pPr algn="ctr"/>
            <a:r>
              <a:rPr lang="es-CO" b="1" dirty="0">
                <a:solidFill>
                  <a:schemeClr val="bg1"/>
                </a:solidFill>
              </a:rPr>
              <a:t>Competitividad</a:t>
            </a:r>
          </a:p>
        </p:txBody>
      </p:sp>
      <p:sp>
        <p:nvSpPr>
          <p:cNvPr id="16" name="Rectángulo 15"/>
          <p:cNvSpPr/>
          <p:nvPr/>
        </p:nvSpPr>
        <p:spPr>
          <a:xfrm>
            <a:off x="3048000" y="3475167"/>
            <a:ext cx="5164667" cy="2862323"/>
          </a:xfrm>
          <a:prstGeom prst="rect">
            <a:avLst/>
          </a:prstGeom>
        </p:spPr>
        <p:txBody>
          <a:bodyPr wrap="square">
            <a:spAutoFit/>
          </a:bodyPr>
          <a:lstStyle/>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r>
              <a:rPr lang="es-CO" b="1" dirty="0">
                <a:solidFill>
                  <a:schemeClr val="bg1"/>
                </a:solidFill>
              </a:rPr>
              <a:t>Desarrollo</a:t>
            </a:r>
          </a:p>
          <a:p>
            <a:pPr algn="ctr"/>
            <a:r>
              <a:rPr lang="es-CO" b="1" dirty="0">
                <a:solidFill>
                  <a:schemeClr val="bg1"/>
                </a:solidFill>
              </a:rPr>
              <a:t>Humano</a:t>
            </a:r>
          </a:p>
        </p:txBody>
      </p:sp>
      <p:sp>
        <p:nvSpPr>
          <p:cNvPr id="17" name="Rectángulo 16"/>
          <p:cNvSpPr/>
          <p:nvPr/>
        </p:nvSpPr>
        <p:spPr>
          <a:xfrm>
            <a:off x="7535332" y="3105835"/>
            <a:ext cx="1879601" cy="3139321"/>
          </a:xfrm>
          <a:prstGeom prst="rect">
            <a:avLst/>
          </a:prstGeom>
        </p:spPr>
        <p:txBody>
          <a:bodyPr wrap="square">
            <a:spAutoFit/>
          </a:bodyPr>
          <a:lstStyle/>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endParaRPr lang="es-CO" b="1" dirty="0">
              <a:solidFill>
                <a:schemeClr val="bg1"/>
              </a:solidFill>
            </a:endParaRPr>
          </a:p>
          <a:p>
            <a:pPr algn="ctr"/>
            <a:r>
              <a:rPr lang="es-CO" b="1" dirty="0">
                <a:solidFill>
                  <a:schemeClr val="bg1"/>
                </a:solidFill>
              </a:rPr>
              <a:t>Infraestructura</a:t>
            </a:r>
          </a:p>
          <a:p>
            <a:pPr algn="ctr"/>
            <a:r>
              <a:rPr lang="es-CO" b="1" dirty="0">
                <a:solidFill>
                  <a:schemeClr val="bg1"/>
                </a:solidFill>
              </a:rPr>
              <a:t>Estratégica</a:t>
            </a:r>
          </a:p>
        </p:txBody>
      </p:sp>
    </p:spTree>
    <p:extLst>
      <p:ext uri="{BB962C8B-B14F-4D97-AF65-F5344CB8AC3E}">
        <p14:creationId xmlns:p14="http://schemas.microsoft.com/office/powerpoint/2010/main" val="791783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260026" y="2166176"/>
            <a:ext cx="8064210" cy="1877437"/>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800" b="1" dirty="0">
                <a:solidFill>
                  <a:srgbClr val="FFFF00"/>
                </a:solidFill>
                <a:latin typeface="Georgia"/>
                <a:cs typeface="Georgia"/>
              </a:rPr>
              <a:t>COMPETITIVIDAD E INNOVACIÓN</a:t>
            </a:r>
          </a:p>
        </p:txBody>
      </p:sp>
    </p:spTree>
    <p:extLst>
      <p:ext uri="{BB962C8B-B14F-4D97-AF65-F5344CB8AC3E}">
        <p14:creationId xmlns:p14="http://schemas.microsoft.com/office/powerpoint/2010/main" val="2545340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5" name="CuadroTexto 4"/>
          <p:cNvSpPr txBox="1"/>
          <p:nvPr/>
        </p:nvSpPr>
        <p:spPr>
          <a:xfrm>
            <a:off x="1942503" y="304800"/>
            <a:ext cx="4930826" cy="369332"/>
          </a:xfrm>
          <a:prstGeom prst="rect">
            <a:avLst/>
          </a:prstGeom>
          <a:noFill/>
        </p:spPr>
        <p:txBody>
          <a:bodyPr wrap="square" rtlCol="0">
            <a:spAutoFit/>
          </a:bodyPr>
          <a:lstStyle/>
          <a:p>
            <a:pPr algn="ctr"/>
            <a:r>
              <a:rPr lang="es-CO" b="1" dirty="0">
                <a:solidFill>
                  <a:srgbClr val="FFFF00"/>
                </a:solidFill>
                <a:latin typeface="Georgia"/>
                <a:cs typeface="Georgia"/>
              </a:rPr>
              <a:t>COMPETITIVIDAD E INNOVACIÓN</a:t>
            </a:r>
            <a:endParaRPr lang="es-ES_tradnl" b="1" dirty="0">
              <a:solidFill>
                <a:srgbClr val="FFFF00"/>
              </a:solidFill>
              <a:latin typeface="Georgia"/>
              <a:cs typeface="Georgia"/>
            </a:endParaRPr>
          </a:p>
        </p:txBody>
      </p:sp>
      <p:sp>
        <p:nvSpPr>
          <p:cNvPr id="3" name="CuadroTexto 2"/>
          <p:cNvSpPr txBox="1"/>
          <p:nvPr/>
        </p:nvSpPr>
        <p:spPr>
          <a:xfrm>
            <a:off x="177421" y="1176497"/>
            <a:ext cx="6155140" cy="2616101"/>
          </a:xfrm>
          <a:prstGeom prst="rect">
            <a:avLst/>
          </a:prstGeom>
          <a:noFill/>
        </p:spPr>
        <p:txBody>
          <a:bodyPr wrap="square" rtlCol="0">
            <a:spAutoFit/>
          </a:bodyPr>
          <a:lstStyle/>
          <a:p>
            <a:pPr algn="just"/>
            <a:endParaRPr lang="es-CO" sz="2000" b="1" dirty="0">
              <a:latin typeface="Calibri" panose="020F0502020204030204" pitchFamily="34" charset="0"/>
              <a:cs typeface="Calibri" panose="020F0502020204030204" pitchFamily="34" charset="0"/>
            </a:endParaRPr>
          </a:p>
          <a:p>
            <a:pPr marL="285750" indent="-285750" algn="just">
              <a:buFont typeface="Wingdings" charset="2"/>
              <a:buChar char="ü"/>
            </a:pPr>
            <a:r>
              <a:rPr lang="es-ES" sz="1600" b="1" dirty="0">
                <a:latin typeface="Georgia"/>
                <a:ea typeface="Cambria" panose="02040503050406030204" pitchFamily="18" charset="0"/>
                <a:cs typeface="Georgia"/>
              </a:rPr>
              <a:t>Se debe crear el Consejo Regional de CT&amp;I Eje Cafetero</a:t>
            </a:r>
            <a:endParaRPr lang="es-CO" sz="1600" b="1" dirty="0">
              <a:latin typeface="Georgia"/>
              <a:cs typeface="Georgia"/>
            </a:endParaRPr>
          </a:p>
          <a:p>
            <a:pPr marL="285750" indent="-285750" algn="just">
              <a:buFont typeface="Wingdings" charset="2"/>
              <a:buChar char="ü"/>
            </a:pPr>
            <a:r>
              <a:rPr lang="es-ES" sz="1600" b="1" dirty="0">
                <a:latin typeface="Georgia"/>
                <a:ea typeface="Cambria" panose="02040503050406030204" pitchFamily="18" charset="0"/>
                <a:cs typeface="Georgia"/>
              </a:rPr>
              <a:t>Esquema de operación es en redes colaborativas </a:t>
            </a:r>
          </a:p>
          <a:p>
            <a:pPr marL="285750" indent="-285750" algn="just">
              <a:buFont typeface="Wingdings" charset="2"/>
              <a:buChar char="ü"/>
            </a:pPr>
            <a:r>
              <a:rPr lang="es-ES" sz="1600" b="1" dirty="0">
                <a:latin typeface="Georgia"/>
                <a:ea typeface="Cambria" panose="02040503050406030204" pitchFamily="18" charset="0"/>
                <a:cs typeface="Georgia"/>
              </a:rPr>
              <a:t>Orientación estratégica, participación, asesoramiento y promoción de la CT&amp;I  del Eje Cafetero.</a:t>
            </a:r>
          </a:p>
          <a:p>
            <a:pPr marL="285750" indent="-285750" algn="just">
              <a:buFont typeface="Wingdings" charset="2"/>
              <a:buChar char="ü"/>
            </a:pPr>
            <a:r>
              <a:rPr lang="es-ES" sz="1600" b="1" dirty="0">
                <a:latin typeface="Georgia"/>
                <a:ea typeface="Cambria" panose="02040503050406030204" pitchFamily="18" charset="0"/>
                <a:cs typeface="Georgia"/>
              </a:rPr>
              <a:t>Elaboración de un Plan Estratégico Regional de CT&amp;I que será la carta de navegación del tema durante 12 años a partir de los ejercicios realizados a nivel departamental ajustados a las nuevas realidades.</a:t>
            </a:r>
          </a:p>
        </p:txBody>
      </p:sp>
      <p:pic>
        <p:nvPicPr>
          <p:cNvPr id="11" name="Imagen 10"/>
          <p:cNvPicPr/>
          <p:nvPr/>
        </p:nvPicPr>
        <p:blipFill>
          <a:blip r:embed="rId4">
            <a:extLst>
              <a:ext uri="{28A0092B-C50C-407E-A947-70E740481C1C}">
                <a14:useLocalDpi xmlns:a14="http://schemas.microsoft.com/office/drawing/2010/main" val="0"/>
              </a:ext>
            </a:extLst>
          </a:blip>
          <a:srcRect/>
          <a:stretch>
            <a:fillRect/>
          </a:stretch>
        </p:blipFill>
        <p:spPr bwMode="auto">
          <a:xfrm>
            <a:off x="177421" y="3985717"/>
            <a:ext cx="6469772" cy="2374140"/>
          </a:xfrm>
          <a:prstGeom prst="rect">
            <a:avLst/>
          </a:prstGeom>
          <a:noFill/>
          <a:ln>
            <a:noFill/>
          </a:ln>
        </p:spPr>
      </p:pic>
      <p:pic>
        <p:nvPicPr>
          <p:cNvPr id="9" name="Imagen 8"/>
          <p:cNvPicPr/>
          <p:nvPr/>
        </p:nvPicPr>
        <p:blipFill>
          <a:blip r:embed="rId5">
            <a:extLst>
              <a:ext uri="{28A0092B-C50C-407E-A947-70E740481C1C}">
                <a14:useLocalDpi xmlns:a14="http://schemas.microsoft.com/office/drawing/2010/main" val="0"/>
              </a:ext>
            </a:extLst>
          </a:blip>
          <a:srcRect/>
          <a:stretch>
            <a:fillRect/>
          </a:stretch>
        </p:blipFill>
        <p:spPr bwMode="auto">
          <a:xfrm>
            <a:off x="6993467" y="1229748"/>
            <a:ext cx="5030211" cy="5471825"/>
          </a:xfrm>
          <a:prstGeom prst="rect">
            <a:avLst/>
          </a:prstGeom>
          <a:noFill/>
          <a:ln>
            <a:noFill/>
          </a:ln>
        </p:spPr>
      </p:pic>
    </p:spTree>
    <p:extLst>
      <p:ext uri="{BB962C8B-B14F-4D97-AF65-F5344CB8AC3E}">
        <p14:creationId xmlns:p14="http://schemas.microsoft.com/office/powerpoint/2010/main" val="3640535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4949644" y="298783"/>
            <a:ext cx="6666623" cy="2431435"/>
          </a:xfrm>
          <a:prstGeom prst="rect">
            <a:avLst/>
          </a:prstGeom>
          <a:noFill/>
        </p:spPr>
        <p:txBody>
          <a:bodyPr wrap="square" rtlCol="0">
            <a:spAutoFit/>
          </a:bodyPr>
          <a:lstStyle/>
          <a:p>
            <a:pPr algn="ctr"/>
            <a:endParaRPr lang="es-MX" b="1" dirty="0">
              <a:latin typeface="Georgia"/>
              <a:cs typeface="Georgia"/>
            </a:endParaRPr>
          </a:p>
          <a:p>
            <a:pPr algn="ctr"/>
            <a:endParaRPr lang="es-MX" b="1" dirty="0">
              <a:latin typeface="Georgia"/>
              <a:cs typeface="Georgia"/>
            </a:endParaRPr>
          </a:p>
          <a:p>
            <a:pPr algn="ctr"/>
            <a:endParaRPr lang="es-MX" b="1" dirty="0">
              <a:latin typeface="Georgia"/>
              <a:cs typeface="Georgia"/>
            </a:endParaRPr>
          </a:p>
          <a:p>
            <a:pPr algn="ctr"/>
            <a:r>
              <a:rPr lang="es-MX" b="1" dirty="0">
                <a:latin typeface="Georgia"/>
                <a:cs typeface="Georgia"/>
              </a:rPr>
              <a:t>Índice Departamental de Competitividad</a:t>
            </a:r>
          </a:p>
          <a:p>
            <a:pPr algn="ctr"/>
            <a:r>
              <a:rPr lang="es-MX" sz="1600" b="1" dirty="0">
                <a:latin typeface="Georgia"/>
                <a:cs typeface="Georgia"/>
              </a:rPr>
              <a:t>Ranking General</a:t>
            </a:r>
          </a:p>
          <a:p>
            <a:pPr algn="ctr"/>
            <a:endParaRPr lang="es-MX" sz="1600" b="1" dirty="0">
              <a:latin typeface="Times New Roman" panose="02020603050405020304" pitchFamily="18" charset="0"/>
              <a:cs typeface="Times New Roman" panose="02020603050405020304" pitchFamily="18" charset="0"/>
            </a:endParaRPr>
          </a:p>
          <a:p>
            <a:pPr algn="ctr"/>
            <a:endParaRPr lang="es-MX" sz="1600" b="1" dirty="0">
              <a:latin typeface="Times New Roman" panose="02020603050405020304" pitchFamily="18" charset="0"/>
              <a:cs typeface="Times New Roman" panose="02020603050405020304" pitchFamily="18" charset="0"/>
            </a:endParaRPr>
          </a:p>
          <a:p>
            <a:pPr algn="ctr"/>
            <a:endParaRPr lang="es-MX" sz="1600" b="1" dirty="0">
              <a:latin typeface="Times New Roman" panose="02020603050405020304" pitchFamily="18" charset="0"/>
              <a:cs typeface="Times New Roman" panose="02020603050405020304" pitchFamily="18" charset="0"/>
            </a:endParaRPr>
          </a:p>
          <a:p>
            <a:pPr algn="ctr"/>
            <a:endParaRPr lang="es-CO" sz="1600" b="1" dirty="0">
              <a:latin typeface="Times New Roman" panose="02020603050405020304" pitchFamily="18" charset="0"/>
              <a:cs typeface="Times New Roman" panose="02020603050405020304" pitchFamily="18" charset="0"/>
            </a:endParaRPr>
          </a:p>
        </p:txBody>
      </p:sp>
      <p:sp>
        <p:nvSpPr>
          <p:cNvPr id="10" name="CuadroTexto 9"/>
          <p:cNvSpPr txBox="1"/>
          <p:nvPr/>
        </p:nvSpPr>
        <p:spPr>
          <a:xfrm>
            <a:off x="5155101" y="1347885"/>
            <a:ext cx="6668010" cy="1509226"/>
          </a:xfrm>
          <a:prstGeom prst="rect">
            <a:avLst/>
          </a:prstGeom>
          <a:noFill/>
        </p:spPr>
        <p:txBody>
          <a:bodyPr wrap="square" rtlCol="0">
            <a:spAutoFit/>
          </a:bodyPr>
          <a:lstStyle/>
          <a:p>
            <a:endParaRPr lang="es-ES" dirty="0"/>
          </a:p>
        </p:txBody>
      </p:sp>
      <p:graphicFrame>
        <p:nvGraphicFramePr>
          <p:cNvPr id="11" name="Tabla 10"/>
          <p:cNvGraphicFramePr>
            <a:graphicFrameLocks noGrp="1"/>
          </p:cNvGraphicFramePr>
          <p:nvPr>
            <p:extLst>
              <p:ext uri="{D42A27DB-BD31-4B8C-83A1-F6EECF244321}">
                <p14:modId xmlns:p14="http://schemas.microsoft.com/office/powerpoint/2010/main" val="972073328"/>
              </p:ext>
            </p:extLst>
          </p:nvPr>
        </p:nvGraphicFramePr>
        <p:xfrm>
          <a:off x="5414746" y="2391398"/>
          <a:ext cx="6272071" cy="1868183"/>
        </p:xfrm>
        <a:graphic>
          <a:graphicData uri="http://schemas.openxmlformats.org/drawingml/2006/table">
            <a:tbl>
              <a:tblPr/>
              <a:tblGrid>
                <a:gridCol w="1997563">
                  <a:extLst>
                    <a:ext uri="{9D8B030D-6E8A-4147-A177-3AD203B41FA5}">
                      <a16:colId xmlns:a16="http://schemas.microsoft.com/office/drawing/2014/main" val="565914200"/>
                    </a:ext>
                  </a:extLst>
                </a:gridCol>
                <a:gridCol w="898903">
                  <a:extLst>
                    <a:ext uri="{9D8B030D-6E8A-4147-A177-3AD203B41FA5}">
                      <a16:colId xmlns:a16="http://schemas.microsoft.com/office/drawing/2014/main" val="2578278532"/>
                    </a:ext>
                  </a:extLst>
                </a:gridCol>
                <a:gridCol w="1098661">
                  <a:extLst>
                    <a:ext uri="{9D8B030D-6E8A-4147-A177-3AD203B41FA5}">
                      <a16:colId xmlns:a16="http://schemas.microsoft.com/office/drawing/2014/main" val="805279528"/>
                    </a:ext>
                  </a:extLst>
                </a:gridCol>
                <a:gridCol w="1098661">
                  <a:extLst>
                    <a:ext uri="{9D8B030D-6E8A-4147-A177-3AD203B41FA5}">
                      <a16:colId xmlns:a16="http://schemas.microsoft.com/office/drawing/2014/main" val="257657351"/>
                    </a:ext>
                  </a:extLst>
                </a:gridCol>
                <a:gridCol w="1178283">
                  <a:extLst>
                    <a:ext uri="{9D8B030D-6E8A-4147-A177-3AD203B41FA5}">
                      <a16:colId xmlns:a16="http://schemas.microsoft.com/office/drawing/2014/main" val="2889072428"/>
                    </a:ext>
                  </a:extLst>
                </a:gridCol>
              </a:tblGrid>
              <a:tr h="751853">
                <a:tc gridSpan="5">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A9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359439062"/>
                  </a:ext>
                </a:extLst>
              </a:tr>
              <a:tr h="448597">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Puesto/Puntaje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Risaralda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Caldas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Quindío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Tolima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extLst>
                  <a:ext uri="{0D108BD9-81ED-4DB2-BD59-A6C34878D82A}">
                    <a16:rowId xmlns:a16="http://schemas.microsoft.com/office/drawing/2014/main" val="2764963265"/>
                  </a:ext>
                </a:extLst>
              </a:tr>
              <a:tr h="448597">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Índice Departamental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5 / 6.34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7 / 6.22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10 / 5.64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12 / 5.24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3773291"/>
                  </a:ext>
                </a:extLst>
              </a:tr>
            </a:tbl>
          </a:graphicData>
        </a:graphic>
      </p:graphicFrame>
    </p:spTree>
    <p:extLst>
      <p:ext uri="{BB962C8B-B14F-4D97-AF65-F5344CB8AC3E}">
        <p14:creationId xmlns:p14="http://schemas.microsoft.com/office/powerpoint/2010/main" val="531015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080389" y="616240"/>
            <a:ext cx="6817434" cy="400110"/>
          </a:xfrm>
          <a:prstGeom prst="rect">
            <a:avLst/>
          </a:prstGeom>
          <a:noFill/>
        </p:spPr>
        <p:txBody>
          <a:bodyPr wrap="square" rtlCol="0">
            <a:spAutoFit/>
          </a:bodyPr>
          <a:lstStyle/>
          <a:p>
            <a:pPr algn="ctr"/>
            <a:r>
              <a:rPr lang="es-MX" sz="2000" b="1" dirty="0">
                <a:solidFill>
                  <a:srgbClr val="008000"/>
                </a:solidFill>
                <a:latin typeface="Georgia"/>
                <a:cs typeface="Georgia"/>
              </a:rPr>
              <a:t>Análisis de Competitividad entre RAP del País </a:t>
            </a:r>
            <a:endParaRPr lang="es-CO" sz="2000" b="1" dirty="0">
              <a:solidFill>
                <a:srgbClr val="008000"/>
              </a:solidFill>
              <a:latin typeface="Georgia"/>
              <a:cs typeface="Georgia"/>
            </a:endParaRPr>
          </a:p>
        </p:txBody>
      </p:sp>
      <p:graphicFrame>
        <p:nvGraphicFramePr>
          <p:cNvPr id="8" name="Tabla 7"/>
          <p:cNvGraphicFramePr>
            <a:graphicFrameLocks noGrp="1"/>
          </p:cNvGraphicFramePr>
          <p:nvPr>
            <p:extLst>
              <p:ext uri="{D42A27DB-BD31-4B8C-83A1-F6EECF244321}">
                <p14:modId xmlns:p14="http://schemas.microsoft.com/office/powerpoint/2010/main" val="1719363219"/>
              </p:ext>
            </p:extLst>
          </p:nvPr>
        </p:nvGraphicFramePr>
        <p:xfrm>
          <a:off x="4314595" y="1369921"/>
          <a:ext cx="7583228" cy="4027925"/>
        </p:xfrm>
        <a:graphic>
          <a:graphicData uri="http://schemas.openxmlformats.org/drawingml/2006/table">
            <a:tbl>
              <a:tblPr/>
              <a:tblGrid>
                <a:gridCol w="5229811">
                  <a:extLst>
                    <a:ext uri="{9D8B030D-6E8A-4147-A177-3AD203B41FA5}">
                      <a16:colId xmlns:a16="http://schemas.microsoft.com/office/drawing/2014/main" val="565914200"/>
                    </a:ext>
                  </a:extLst>
                </a:gridCol>
                <a:gridCol w="2353417">
                  <a:extLst>
                    <a:ext uri="{9D8B030D-6E8A-4147-A177-3AD203B41FA5}">
                      <a16:colId xmlns:a16="http://schemas.microsoft.com/office/drawing/2014/main" val="2578278532"/>
                    </a:ext>
                  </a:extLst>
                </a:gridCol>
              </a:tblGrid>
              <a:tr h="389020">
                <a:tc gridSpan="2">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A99"/>
                    </a:solidFill>
                  </a:tcPr>
                </a:tc>
                <a:tc hMerge="1">
                  <a:txBody>
                    <a:bodyPr/>
                    <a:lstStyle/>
                    <a:p>
                      <a:endParaRPr lang="es-ES"/>
                    </a:p>
                  </a:txBody>
                  <a:tcPr/>
                </a:tc>
                <a:extLst>
                  <a:ext uri="{0D108BD9-81ED-4DB2-BD59-A6C34878D82A}">
                    <a16:rowId xmlns:a16="http://schemas.microsoft.com/office/drawing/2014/main" val="1359439062"/>
                  </a:ext>
                </a:extLst>
              </a:tr>
              <a:tr h="637801">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RAP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Puntaje IDC promedio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900"/>
                    </a:solidFill>
                  </a:tcPr>
                </a:tc>
                <a:extLst>
                  <a:ext uri="{0D108BD9-81ED-4DB2-BD59-A6C34878D82A}">
                    <a16:rowId xmlns:a16="http://schemas.microsoft.com/office/drawing/2014/main" val="2764963265"/>
                  </a:ext>
                </a:extLst>
              </a:tr>
              <a:tr h="519578">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Eje Cafetero</a:t>
                      </a:r>
                      <a:r>
                        <a:rPr lang="es-ES" sz="1800" b="1" i="0" u="none" strike="noStrike" baseline="0" dirty="0">
                          <a:solidFill>
                            <a:srgbClr val="000000"/>
                          </a:solidFill>
                          <a:effectLst/>
                          <a:latin typeface="Times New Roman" panose="02020603050405020304" pitchFamily="18" charset="0"/>
                          <a:cs typeface="Times New Roman" panose="02020603050405020304" pitchFamily="18" charset="0"/>
                        </a:rPr>
                        <a:t> (</a:t>
                      </a:r>
                      <a:r>
                        <a:rPr lang="es-MX" sz="1800" b="0" i="0" kern="1200" dirty="0">
                          <a:solidFill>
                            <a:schemeClr val="tx1"/>
                          </a:solidFill>
                          <a:effectLst/>
                          <a:latin typeface="Times New Roman" panose="02020603050405020304" pitchFamily="18" charset="0"/>
                          <a:ea typeface="+mn-ea"/>
                          <a:cs typeface="Times New Roman" panose="02020603050405020304" pitchFamily="18" charset="0"/>
                        </a:rPr>
                        <a:t>Caldas, Quindío, Risaralda</a:t>
                      </a:r>
                      <a:r>
                        <a:rPr lang="es-MX" sz="1800" b="0" i="0" kern="1200" baseline="0" dirty="0">
                          <a:solidFill>
                            <a:schemeClr val="tx1"/>
                          </a:solidFill>
                          <a:effectLst/>
                          <a:latin typeface="Times New Roman" panose="02020603050405020304" pitchFamily="18" charset="0"/>
                          <a:ea typeface="+mn-ea"/>
                          <a:cs typeface="Times New Roman" panose="02020603050405020304" pitchFamily="18" charset="0"/>
                        </a:rPr>
                        <a:t> y</a:t>
                      </a:r>
                      <a:r>
                        <a:rPr lang="es-MX" sz="1800" b="0" i="0" kern="1200" dirty="0">
                          <a:solidFill>
                            <a:schemeClr val="tx1"/>
                          </a:solidFill>
                          <a:effectLst/>
                          <a:latin typeface="Times New Roman" panose="02020603050405020304" pitchFamily="18" charset="0"/>
                          <a:ea typeface="+mn-ea"/>
                          <a:cs typeface="Times New Roman" panose="02020603050405020304" pitchFamily="18" charset="0"/>
                        </a:rPr>
                        <a:t> Tolima)</a:t>
                      </a:r>
                      <a:endParaRPr lang="es-E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5,86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3773291"/>
                  </a:ext>
                </a:extLst>
              </a:tr>
              <a:tr h="597601">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Central (</a:t>
                      </a:r>
                      <a:r>
                        <a:rPr lang="es-MX" sz="1800" b="0" i="0" kern="1200" dirty="0">
                          <a:solidFill>
                            <a:schemeClr val="tx1"/>
                          </a:solidFill>
                          <a:effectLst/>
                          <a:latin typeface="Times New Roman" panose="02020603050405020304" pitchFamily="18" charset="0"/>
                          <a:ea typeface="+mn-ea"/>
                          <a:cs typeface="Times New Roman" panose="02020603050405020304" pitchFamily="18" charset="0"/>
                        </a:rPr>
                        <a:t>Boyacá, Cundinamarca, Meta, Tolima, Huila y  Distrito Capital)</a:t>
                      </a:r>
                      <a:endParaRPr lang="es-E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5,86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5060786"/>
                  </a:ext>
                </a:extLst>
              </a:tr>
              <a:tr h="597601">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Caribe (</a:t>
                      </a:r>
                      <a:r>
                        <a:rPr lang="es-MX" sz="1800" b="0" i="0" kern="1200" dirty="0">
                          <a:solidFill>
                            <a:schemeClr val="tx1"/>
                          </a:solidFill>
                          <a:effectLst/>
                          <a:latin typeface="Times New Roman" panose="02020603050405020304" pitchFamily="18" charset="0"/>
                          <a:ea typeface="+mn-ea"/>
                          <a:cs typeface="Times New Roman" panose="02020603050405020304" pitchFamily="18" charset="0"/>
                        </a:rPr>
                        <a:t>Atlántico, Bolívar, Cesar, Córdoba, La Guajira, Magdalena y Sucre)</a:t>
                      </a:r>
                      <a:endParaRPr lang="es-E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4,79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1048719"/>
                  </a:ext>
                </a:extLst>
              </a:tr>
              <a:tr h="519578">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Pacifico (</a:t>
                      </a:r>
                      <a:r>
                        <a:rPr lang="es-MX" sz="1800" b="0" i="0" kern="1200" dirty="0">
                          <a:solidFill>
                            <a:schemeClr val="tx1"/>
                          </a:solidFill>
                          <a:effectLst/>
                          <a:latin typeface="Times New Roman" panose="02020603050405020304" pitchFamily="18" charset="0"/>
                          <a:ea typeface="+mn-ea"/>
                          <a:cs typeface="Times New Roman" panose="02020603050405020304" pitchFamily="18" charset="0"/>
                        </a:rPr>
                        <a:t>Cauca, Chocó, Nariño y Valle del Cauca)</a:t>
                      </a:r>
                      <a:endParaRPr lang="es-E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4,63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9198841"/>
                  </a:ext>
                </a:extLst>
              </a:tr>
              <a:tr h="597601">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Amazonía (</a:t>
                      </a:r>
                      <a:r>
                        <a:rPr lang="es-CO" sz="1800" b="0" i="0" kern="1200" dirty="0">
                          <a:solidFill>
                            <a:schemeClr val="tx1"/>
                          </a:solidFill>
                          <a:effectLst/>
                          <a:latin typeface="Times New Roman" panose="02020603050405020304" pitchFamily="18" charset="0"/>
                          <a:ea typeface="+mn-ea"/>
                          <a:cs typeface="Times New Roman" panose="02020603050405020304" pitchFamily="18" charset="0"/>
                        </a:rPr>
                        <a:t>Amazonas, Caquetá, Guaviare, Guainía, Putumayo y Vaupés)</a:t>
                      </a:r>
                      <a:endParaRPr lang="es-E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1800" b="1" i="0" u="none" strike="noStrike" dirty="0">
                          <a:solidFill>
                            <a:srgbClr val="000000"/>
                          </a:solidFill>
                          <a:effectLst/>
                          <a:latin typeface="Times New Roman" panose="02020603050405020304" pitchFamily="18" charset="0"/>
                          <a:cs typeface="Times New Roman" panose="02020603050405020304" pitchFamily="18" charset="0"/>
                        </a:rPr>
                        <a:t>3,45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7340257"/>
                  </a:ext>
                </a:extLst>
              </a:tr>
            </a:tbl>
          </a:graphicData>
        </a:graphic>
      </p:graphicFrame>
      <p:sp>
        <p:nvSpPr>
          <p:cNvPr id="5" name="CuadroTexto 4"/>
          <p:cNvSpPr txBox="1"/>
          <p:nvPr/>
        </p:nvSpPr>
        <p:spPr>
          <a:xfrm>
            <a:off x="6761400" y="5676874"/>
            <a:ext cx="2708296" cy="1008392"/>
          </a:xfrm>
          <a:prstGeom prst="rect">
            <a:avLst/>
          </a:prstGeom>
          <a:noFill/>
        </p:spPr>
        <p:txBody>
          <a:bodyPr wrap="square" rtlCol="0">
            <a:spAutoFit/>
          </a:bodyPr>
          <a:lstStyle/>
          <a:p>
            <a:endParaRPr lang="es-ES" dirty="0"/>
          </a:p>
        </p:txBody>
      </p:sp>
      <p:sp>
        <p:nvSpPr>
          <p:cNvPr id="11" name="Rectángulo 10"/>
          <p:cNvSpPr/>
          <p:nvPr/>
        </p:nvSpPr>
        <p:spPr>
          <a:xfrm>
            <a:off x="4314595" y="5859511"/>
            <a:ext cx="7583228" cy="461665"/>
          </a:xfrm>
          <a:prstGeom prst="rect">
            <a:avLst/>
          </a:prstGeom>
          <a:solidFill>
            <a:srgbClr val="4472C4"/>
          </a:solidFill>
        </p:spPr>
        <p:txBody>
          <a:bodyPr wrap="square">
            <a:spAutoFit/>
          </a:bodyPr>
          <a:lstStyle/>
          <a:p>
            <a:pPr algn="ctr"/>
            <a:r>
              <a:rPr lang="es-CO" sz="2400" dirty="0">
                <a:solidFill>
                  <a:schemeClr val="bg1"/>
                </a:solidFill>
                <a:latin typeface="Times New Roman" panose="02020603050405020304" pitchFamily="18" charset="0"/>
                <a:cs typeface="Times New Roman" panose="02020603050405020304" pitchFamily="18" charset="0"/>
              </a:rPr>
              <a:t>Promedio Nacional 4,87</a:t>
            </a:r>
          </a:p>
        </p:txBody>
      </p:sp>
    </p:spTree>
    <p:extLst>
      <p:ext uri="{BB962C8B-B14F-4D97-AF65-F5344CB8AC3E}">
        <p14:creationId xmlns:p14="http://schemas.microsoft.com/office/powerpoint/2010/main" val="1167173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4968321" y="522869"/>
            <a:ext cx="6647945" cy="400110"/>
          </a:xfrm>
          <a:prstGeom prst="rect">
            <a:avLst/>
          </a:prstGeom>
          <a:noFill/>
        </p:spPr>
        <p:txBody>
          <a:bodyPr wrap="square" rtlCol="0">
            <a:spAutoFit/>
          </a:bodyPr>
          <a:lstStyle/>
          <a:p>
            <a:pPr algn="ctr"/>
            <a:r>
              <a:rPr lang="es-MX" sz="2000" b="1" dirty="0">
                <a:latin typeface="Georgia"/>
                <a:cs typeface="Georgia"/>
              </a:rPr>
              <a:t>Factor 1: Condiciones Habilitantes </a:t>
            </a:r>
            <a:endParaRPr lang="es-CO" sz="2000" b="1" dirty="0">
              <a:latin typeface="Georgia"/>
              <a:cs typeface="Georgia"/>
            </a:endParaRPr>
          </a:p>
        </p:txBody>
      </p:sp>
      <p:sp>
        <p:nvSpPr>
          <p:cNvPr id="4" name="CuadroTexto 3"/>
          <p:cNvSpPr txBox="1"/>
          <p:nvPr/>
        </p:nvSpPr>
        <p:spPr>
          <a:xfrm>
            <a:off x="4968321" y="1347885"/>
            <a:ext cx="184666" cy="369332"/>
          </a:xfrm>
          <a:prstGeom prst="rect">
            <a:avLst/>
          </a:prstGeom>
          <a:noFill/>
        </p:spPr>
        <p:txBody>
          <a:bodyPr wrap="none" rtlCol="0">
            <a:spAutoFit/>
          </a:bodyPr>
          <a:lstStyle/>
          <a:p>
            <a:endParaRPr lang="es-ES" dirty="0"/>
          </a:p>
        </p:txBody>
      </p:sp>
      <p:sp>
        <p:nvSpPr>
          <p:cNvPr id="5" name="CuadroTexto 4"/>
          <p:cNvSpPr txBox="1"/>
          <p:nvPr/>
        </p:nvSpPr>
        <p:spPr>
          <a:xfrm>
            <a:off x="5734115" y="3622741"/>
            <a:ext cx="5173779" cy="400110"/>
          </a:xfrm>
          <a:prstGeom prst="rect">
            <a:avLst/>
          </a:prstGeom>
          <a:noFill/>
        </p:spPr>
        <p:txBody>
          <a:bodyPr wrap="square" rtlCol="0">
            <a:spAutoFit/>
          </a:bodyPr>
          <a:lstStyle/>
          <a:p>
            <a:pPr algn="ctr"/>
            <a:r>
              <a:rPr lang="es-MX" sz="2000" b="1" dirty="0">
                <a:latin typeface="Georgia"/>
                <a:cs typeface="Georgia"/>
              </a:rPr>
              <a:t>Factor 2: Capital Humano</a:t>
            </a:r>
            <a:endParaRPr lang="es-CO" sz="2000" b="1" dirty="0">
              <a:latin typeface="Georgia"/>
              <a:cs typeface="Georgia"/>
            </a:endParaRPr>
          </a:p>
        </p:txBody>
      </p:sp>
      <p:graphicFrame>
        <p:nvGraphicFramePr>
          <p:cNvPr id="8" name="Tabla 7"/>
          <p:cNvGraphicFramePr>
            <a:graphicFrameLocks noGrp="1"/>
          </p:cNvGraphicFramePr>
          <p:nvPr>
            <p:extLst>
              <p:ext uri="{D42A27DB-BD31-4B8C-83A1-F6EECF244321}">
                <p14:modId xmlns:p14="http://schemas.microsoft.com/office/powerpoint/2010/main" val="2091555882"/>
              </p:ext>
            </p:extLst>
          </p:nvPr>
        </p:nvGraphicFramePr>
        <p:xfrm>
          <a:off x="5152989" y="1083086"/>
          <a:ext cx="6789505" cy="2136602"/>
        </p:xfrm>
        <a:graphic>
          <a:graphicData uri="http://schemas.openxmlformats.org/drawingml/2006/table">
            <a:tbl>
              <a:tblPr/>
              <a:tblGrid>
                <a:gridCol w="2545089">
                  <a:extLst>
                    <a:ext uri="{9D8B030D-6E8A-4147-A177-3AD203B41FA5}">
                      <a16:colId xmlns:a16="http://schemas.microsoft.com/office/drawing/2014/main" val="565914200"/>
                    </a:ext>
                  </a:extLst>
                </a:gridCol>
                <a:gridCol w="1290138">
                  <a:extLst>
                    <a:ext uri="{9D8B030D-6E8A-4147-A177-3AD203B41FA5}">
                      <a16:colId xmlns:a16="http://schemas.microsoft.com/office/drawing/2014/main" val="2578278532"/>
                    </a:ext>
                  </a:extLst>
                </a:gridCol>
                <a:gridCol w="917428">
                  <a:extLst>
                    <a:ext uri="{9D8B030D-6E8A-4147-A177-3AD203B41FA5}">
                      <a16:colId xmlns:a16="http://schemas.microsoft.com/office/drawing/2014/main" val="805279528"/>
                    </a:ext>
                  </a:extLst>
                </a:gridCol>
                <a:gridCol w="969397">
                  <a:extLst>
                    <a:ext uri="{9D8B030D-6E8A-4147-A177-3AD203B41FA5}">
                      <a16:colId xmlns:a16="http://schemas.microsoft.com/office/drawing/2014/main" val="257657351"/>
                    </a:ext>
                  </a:extLst>
                </a:gridCol>
                <a:gridCol w="1067453">
                  <a:extLst>
                    <a:ext uri="{9D8B030D-6E8A-4147-A177-3AD203B41FA5}">
                      <a16:colId xmlns:a16="http://schemas.microsoft.com/office/drawing/2014/main" val="2889072428"/>
                    </a:ext>
                  </a:extLst>
                </a:gridCol>
              </a:tblGrid>
              <a:tr h="378159">
                <a:tc gridSpan="5">
                  <a:txBody>
                    <a:bodyPr/>
                    <a:lstStyle/>
                    <a:p>
                      <a:pPr algn="ctr" fontAlgn="b"/>
                      <a:r>
                        <a:rPr lang="es-ES" sz="16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228" marR="9228" marT="9228"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5A9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359439062"/>
                  </a:ext>
                </a:extLst>
              </a:tr>
              <a:tr h="300454">
                <a:tc>
                  <a:txBody>
                    <a:bodyPr/>
                    <a:lstStyle/>
                    <a:p>
                      <a:pPr algn="ctr" fontAlgn="b"/>
                      <a:r>
                        <a:rPr lang="es-ES" sz="1700" b="1" i="0" u="none" strike="noStrike" dirty="0">
                          <a:solidFill>
                            <a:srgbClr val="000000"/>
                          </a:solidFill>
                          <a:effectLst/>
                          <a:latin typeface="Times New Roman" panose="02020603050405020304" pitchFamily="18" charset="0"/>
                          <a:cs typeface="Times New Roman" panose="02020603050405020304" pitchFamily="18" charset="0"/>
                        </a:rPr>
                        <a:t>Pilar</a:t>
                      </a:r>
                    </a:p>
                  </a:txBody>
                  <a:tcPr marL="9228" marR="9228" marT="9228"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900"/>
                    </a:solidFill>
                  </a:tcPr>
                </a:tc>
                <a:tc>
                  <a:txBody>
                    <a:bodyPr/>
                    <a:lstStyle/>
                    <a:p>
                      <a:pPr algn="ctr" fontAlgn="b"/>
                      <a:r>
                        <a:rPr lang="es-ES" sz="1700" b="1" i="0" u="none" strike="noStrike" dirty="0">
                          <a:solidFill>
                            <a:srgbClr val="000000"/>
                          </a:solidFill>
                          <a:effectLst/>
                          <a:latin typeface="Times New Roman" panose="02020603050405020304" pitchFamily="18" charset="0"/>
                          <a:cs typeface="Times New Roman" panose="02020603050405020304" pitchFamily="18" charset="0"/>
                        </a:rPr>
                        <a:t>Risaralda</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900"/>
                    </a:solidFill>
                  </a:tcPr>
                </a:tc>
                <a:tc>
                  <a:txBody>
                    <a:bodyPr/>
                    <a:lstStyle/>
                    <a:p>
                      <a:pPr algn="ctr" fontAlgn="b"/>
                      <a:r>
                        <a:rPr lang="es-ES" sz="1700" b="1" i="0" u="none" strike="noStrike" dirty="0">
                          <a:solidFill>
                            <a:srgbClr val="000000"/>
                          </a:solidFill>
                          <a:effectLst/>
                          <a:latin typeface="Times New Roman" panose="02020603050405020304" pitchFamily="18" charset="0"/>
                          <a:cs typeface="Times New Roman" panose="02020603050405020304" pitchFamily="18" charset="0"/>
                        </a:rPr>
                        <a:t>Caldas</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900"/>
                    </a:solidFill>
                  </a:tcPr>
                </a:tc>
                <a:tc>
                  <a:txBody>
                    <a:bodyPr/>
                    <a:lstStyle/>
                    <a:p>
                      <a:pPr algn="ctr" fontAlgn="b"/>
                      <a:r>
                        <a:rPr lang="es-ES" sz="1700" b="1" i="0" u="none" strike="noStrike" dirty="0">
                          <a:solidFill>
                            <a:srgbClr val="000000"/>
                          </a:solidFill>
                          <a:effectLst/>
                          <a:latin typeface="Times New Roman" panose="02020603050405020304" pitchFamily="18" charset="0"/>
                          <a:cs typeface="Times New Roman" panose="02020603050405020304" pitchFamily="18" charset="0"/>
                        </a:rPr>
                        <a:t>Quindío</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900"/>
                    </a:solidFill>
                  </a:tcPr>
                </a:tc>
                <a:tc>
                  <a:txBody>
                    <a:bodyPr/>
                    <a:lstStyle/>
                    <a:p>
                      <a:pPr algn="ctr" fontAlgn="b"/>
                      <a:r>
                        <a:rPr lang="es-ES" sz="1700" b="1" i="0" u="none" strike="noStrike" dirty="0">
                          <a:solidFill>
                            <a:srgbClr val="000000"/>
                          </a:solidFill>
                          <a:effectLst/>
                          <a:latin typeface="Times New Roman" panose="02020603050405020304" pitchFamily="18" charset="0"/>
                          <a:cs typeface="Times New Roman" panose="02020603050405020304" pitchFamily="18" charset="0"/>
                        </a:rPr>
                        <a:t>Tolima</a:t>
                      </a:r>
                    </a:p>
                  </a:txBody>
                  <a:tcPr marL="9228" marR="9228" marT="9228"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900"/>
                    </a:solidFill>
                  </a:tcPr>
                </a:tc>
                <a:extLst>
                  <a:ext uri="{0D108BD9-81ED-4DB2-BD59-A6C34878D82A}">
                    <a16:rowId xmlns:a16="http://schemas.microsoft.com/office/drawing/2014/main" val="2764963265"/>
                  </a:ext>
                </a:extLst>
              </a:tr>
              <a:tr h="334810">
                <a:tc>
                  <a:txBody>
                    <a:bodyPr/>
                    <a:lstStyle/>
                    <a:p>
                      <a:pPr algn="l" fontAlgn="b"/>
                      <a:r>
                        <a:rPr lang="es-ES" sz="1700" b="0" i="0" u="none" strike="noStrike" dirty="0">
                          <a:solidFill>
                            <a:srgbClr val="000000"/>
                          </a:solidFill>
                          <a:effectLst/>
                          <a:latin typeface="Times New Roman" panose="02020603050405020304" pitchFamily="18" charset="0"/>
                          <a:cs typeface="Times New Roman" panose="02020603050405020304" pitchFamily="18" charset="0"/>
                        </a:rPr>
                        <a:t>Adopción TIC</a:t>
                      </a:r>
                    </a:p>
                  </a:txBody>
                  <a:tcPr marL="83052" marR="9228" marT="9228"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4 / 6.48</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900" b="1" i="0" u="none" strike="noStrike" dirty="0">
                          <a:solidFill>
                            <a:srgbClr val="000000"/>
                          </a:solidFill>
                          <a:effectLst/>
                          <a:latin typeface="Times New Roman" panose="02020603050405020304" pitchFamily="18" charset="0"/>
                          <a:cs typeface="Times New Roman" panose="02020603050405020304" pitchFamily="18" charset="0"/>
                        </a:rPr>
                        <a:t>3 / 7.23</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9 / 5.31</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12 / 4.46</a:t>
                      </a:r>
                    </a:p>
                  </a:txBody>
                  <a:tcPr marL="9228" marR="9228" marT="9228"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9215360"/>
                  </a:ext>
                </a:extLst>
              </a:tr>
              <a:tr h="33481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Instituciones</a:t>
                      </a:r>
                    </a:p>
                  </a:txBody>
                  <a:tcPr marL="83052" marR="9228" marT="9228"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900" b="1" i="0" u="none" strike="noStrike" dirty="0">
                          <a:solidFill>
                            <a:srgbClr val="000000"/>
                          </a:solidFill>
                          <a:effectLst/>
                          <a:latin typeface="Times New Roman" panose="02020603050405020304" pitchFamily="18" charset="0"/>
                          <a:cs typeface="Times New Roman" panose="02020603050405020304" pitchFamily="18" charset="0"/>
                        </a:rPr>
                        <a:t>6 / 5.91</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10 /  5.69</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9 / 5.71</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14 / 5.15</a:t>
                      </a:r>
                    </a:p>
                  </a:txBody>
                  <a:tcPr marL="9228" marR="9228" marT="9228"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743980"/>
                  </a:ext>
                </a:extLst>
              </a:tr>
              <a:tr h="33481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Infraestructura</a:t>
                      </a:r>
                    </a:p>
                  </a:txBody>
                  <a:tcPr marL="83052" marR="9228" marT="9228"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16 / 5.00</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900" b="1" i="0" u="none" strike="noStrike" dirty="0">
                          <a:solidFill>
                            <a:srgbClr val="000000"/>
                          </a:solidFill>
                          <a:effectLst/>
                          <a:latin typeface="Times New Roman" panose="02020603050405020304" pitchFamily="18" charset="0"/>
                          <a:cs typeface="Times New Roman" panose="02020603050405020304" pitchFamily="18" charset="0"/>
                        </a:rPr>
                        <a:t>8 / 5.67</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9 /  5.55</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12 / 5.25</a:t>
                      </a:r>
                    </a:p>
                  </a:txBody>
                  <a:tcPr marL="9228" marR="9228" marT="9228"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0970477"/>
                  </a:ext>
                </a:extLst>
              </a:tr>
              <a:tr h="334810">
                <a:tc>
                  <a:txBody>
                    <a:bodyPr/>
                    <a:lstStyle/>
                    <a:p>
                      <a:pPr algn="l" fontAlgn="b"/>
                      <a:r>
                        <a:rPr lang="es-ES" sz="1700" b="0" i="0" u="none" strike="noStrike" dirty="0">
                          <a:solidFill>
                            <a:srgbClr val="000000"/>
                          </a:solidFill>
                          <a:effectLst/>
                          <a:latin typeface="Times New Roman" panose="02020603050405020304" pitchFamily="18" charset="0"/>
                          <a:cs typeface="Times New Roman" panose="02020603050405020304" pitchFamily="18" charset="0"/>
                        </a:rPr>
                        <a:t>Sostenibilidad Ambiental</a:t>
                      </a:r>
                    </a:p>
                  </a:txBody>
                  <a:tcPr marL="83052" marR="9228" marT="9228"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900" b="1" i="0" u="none" strike="noStrike" dirty="0">
                          <a:solidFill>
                            <a:schemeClr val="tx1"/>
                          </a:solidFill>
                          <a:effectLst/>
                          <a:latin typeface="Times New Roman" panose="02020603050405020304" pitchFamily="18" charset="0"/>
                          <a:cs typeface="Times New Roman" panose="02020603050405020304" pitchFamily="18" charset="0"/>
                        </a:rPr>
                        <a:t>12 / 5.50</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24 / 4.56</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17 / 5.20</a:t>
                      </a:r>
                    </a:p>
                  </a:txBody>
                  <a:tcPr marL="9228" marR="9228" marT="92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700" b="0" i="0" u="none" strike="noStrike" dirty="0">
                          <a:solidFill>
                            <a:srgbClr val="000000"/>
                          </a:solidFill>
                          <a:effectLst/>
                          <a:latin typeface="Times New Roman" panose="02020603050405020304" pitchFamily="18" charset="0"/>
                          <a:cs typeface="Times New Roman" panose="02020603050405020304" pitchFamily="18" charset="0"/>
                        </a:rPr>
                        <a:t>22 / 4.91</a:t>
                      </a:r>
                    </a:p>
                  </a:txBody>
                  <a:tcPr marL="9228" marR="9228" marT="9228"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434408"/>
                  </a:ext>
                </a:extLst>
              </a:tr>
            </a:tbl>
          </a:graphicData>
        </a:graphic>
      </p:graphicFrame>
      <p:sp>
        <p:nvSpPr>
          <p:cNvPr id="6" name="CuadroTexto 5"/>
          <p:cNvSpPr txBox="1"/>
          <p:nvPr/>
        </p:nvSpPr>
        <p:spPr>
          <a:xfrm>
            <a:off x="5152988" y="4444394"/>
            <a:ext cx="6789505" cy="2048479"/>
          </a:xfrm>
          <a:prstGeom prst="rect">
            <a:avLst/>
          </a:prstGeom>
          <a:noFill/>
        </p:spPr>
        <p:txBody>
          <a:bodyPr wrap="square" rtlCol="0">
            <a:spAutoFit/>
          </a:bodyPr>
          <a:lstStyle/>
          <a:p>
            <a:endParaRPr lang="es-ES" dirty="0"/>
          </a:p>
        </p:txBody>
      </p:sp>
      <p:graphicFrame>
        <p:nvGraphicFramePr>
          <p:cNvPr id="10" name="Tabla 9"/>
          <p:cNvGraphicFramePr>
            <a:graphicFrameLocks noGrp="1"/>
          </p:cNvGraphicFramePr>
          <p:nvPr>
            <p:extLst>
              <p:ext uri="{D42A27DB-BD31-4B8C-83A1-F6EECF244321}">
                <p14:modId xmlns:p14="http://schemas.microsoft.com/office/powerpoint/2010/main" val="2096001815"/>
              </p:ext>
            </p:extLst>
          </p:nvPr>
        </p:nvGraphicFramePr>
        <p:xfrm>
          <a:off x="5087703" y="4358390"/>
          <a:ext cx="6817435" cy="2134483"/>
        </p:xfrm>
        <a:graphic>
          <a:graphicData uri="http://schemas.openxmlformats.org/drawingml/2006/table">
            <a:tbl>
              <a:tblPr/>
              <a:tblGrid>
                <a:gridCol w="2681799">
                  <a:extLst>
                    <a:ext uri="{9D8B030D-6E8A-4147-A177-3AD203B41FA5}">
                      <a16:colId xmlns:a16="http://schemas.microsoft.com/office/drawing/2014/main" val="3023455690"/>
                    </a:ext>
                  </a:extLst>
                </a:gridCol>
                <a:gridCol w="1127943">
                  <a:extLst>
                    <a:ext uri="{9D8B030D-6E8A-4147-A177-3AD203B41FA5}">
                      <a16:colId xmlns:a16="http://schemas.microsoft.com/office/drawing/2014/main" val="2672609992"/>
                    </a:ext>
                  </a:extLst>
                </a:gridCol>
                <a:gridCol w="987140">
                  <a:extLst>
                    <a:ext uri="{9D8B030D-6E8A-4147-A177-3AD203B41FA5}">
                      <a16:colId xmlns:a16="http://schemas.microsoft.com/office/drawing/2014/main" val="3999065014"/>
                    </a:ext>
                  </a:extLst>
                </a:gridCol>
                <a:gridCol w="971717">
                  <a:extLst>
                    <a:ext uri="{9D8B030D-6E8A-4147-A177-3AD203B41FA5}">
                      <a16:colId xmlns:a16="http://schemas.microsoft.com/office/drawing/2014/main" val="4144156910"/>
                    </a:ext>
                  </a:extLst>
                </a:gridCol>
                <a:gridCol w="1048836">
                  <a:extLst>
                    <a:ext uri="{9D8B030D-6E8A-4147-A177-3AD203B41FA5}">
                      <a16:colId xmlns:a16="http://schemas.microsoft.com/office/drawing/2014/main" val="1382068294"/>
                    </a:ext>
                  </a:extLst>
                </a:gridCol>
              </a:tblGrid>
              <a:tr h="352886">
                <a:tc gridSpan="5">
                  <a:txBody>
                    <a:bodyPr/>
                    <a:lstStyle/>
                    <a:p>
                      <a:pPr algn="ctr" fontAlgn="b"/>
                      <a:r>
                        <a:rPr lang="es-ES" sz="16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525" marR="9525" marT="952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hMerge="1">
                  <a:txBody>
                    <a:bodyPr/>
                    <a:lstStyle/>
                    <a:p>
                      <a:endParaRPr lang="es-ES"/>
                    </a:p>
                  </a:txBody>
                  <a:tcPr/>
                </a:tc>
                <a:tc hMerge="1">
                  <a:txBody>
                    <a:bodyPr/>
                    <a:lstStyle/>
                    <a:p>
                      <a:endParaRPr lang="es-ES"/>
                    </a:p>
                  </a:txBody>
                  <a:tcPr/>
                </a:tc>
                <a:tc hMerge="1">
                  <a:txBody>
                    <a:bodyPr/>
                    <a:lstStyle/>
                    <a:p>
                      <a:endParaRPr lang="es-CO"/>
                    </a:p>
                  </a:txBody>
                  <a:tcPr/>
                </a:tc>
                <a:tc hMerge="1">
                  <a:txBody>
                    <a:bodyPr/>
                    <a:lstStyle/>
                    <a:p>
                      <a:endParaRPr lang="es-ES"/>
                    </a:p>
                  </a:txBody>
                  <a:tcPr/>
                </a:tc>
                <a:extLst>
                  <a:ext uri="{0D108BD9-81ED-4DB2-BD59-A6C34878D82A}">
                    <a16:rowId xmlns:a16="http://schemas.microsoft.com/office/drawing/2014/main" val="3360244868"/>
                  </a:ext>
                </a:extLst>
              </a:tr>
              <a:tr h="336081">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Pilar</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Risaralda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Caldas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Quindío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Tolima</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extLst>
                  <a:ext uri="{0D108BD9-81ED-4DB2-BD59-A6C34878D82A}">
                    <a16:rowId xmlns:a16="http://schemas.microsoft.com/office/drawing/2014/main" val="1218676077"/>
                  </a:ext>
                </a:extLst>
              </a:tr>
              <a:tr h="33608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Salud</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4 / 6.85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3  / 6.85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7 / 6.31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13 / 5.66</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481775"/>
                  </a:ext>
                </a:extLst>
              </a:tr>
              <a:tr h="33608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Educación básica y media</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8 / 6.47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12 / 6.09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5 / 6.70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9 / 6.43</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811678"/>
                  </a:ext>
                </a:extLst>
              </a:tr>
              <a:tr h="629035">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Educación superior y formación para el trabajo</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8 / 6.01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4 / 6.81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6 / 6.35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13 / 4.44</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649998"/>
                  </a:ext>
                </a:extLst>
              </a:tr>
            </a:tbl>
          </a:graphicData>
        </a:graphic>
      </p:graphicFrame>
    </p:spTree>
    <p:extLst>
      <p:ext uri="{BB962C8B-B14F-4D97-AF65-F5344CB8AC3E}">
        <p14:creationId xmlns:p14="http://schemas.microsoft.com/office/powerpoint/2010/main" val="545551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080389" y="578892"/>
            <a:ext cx="6761400" cy="400110"/>
          </a:xfrm>
          <a:prstGeom prst="rect">
            <a:avLst/>
          </a:prstGeom>
          <a:noFill/>
        </p:spPr>
        <p:txBody>
          <a:bodyPr wrap="square" rtlCol="0">
            <a:spAutoFit/>
          </a:bodyPr>
          <a:lstStyle/>
          <a:p>
            <a:pPr algn="ctr"/>
            <a:r>
              <a:rPr lang="es-MX" sz="2000" b="1" dirty="0">
                <a:latin typeface="Georgia"/>
                <a:cs typeface="Georgia"/>
              </a:rPr>
              <a:t>Factor 3: Eficiencia de los mercados </a:t>
            </a:r>
            <a:endParaRPr lang="es-CO" sz="2000" b="1" dirty="0">
              <a:latin typeface="Georgia"/>
              <a:cs typeface="Georgia"/>
            </a:endParaRPr>
          </a:p>
        </p:txBody>
      </p:sp>
      <p:sp>
        <p:nvSpPr>
          <p:cNvPr id="4" name="CuadroTexto 3"/>
          <p:cNvSpPr txBox="1"/>
          <p:nvPr/>
        </p:nvSpPr>
        <p:spPr>
          <a:xfrm>
            <a:off x="5211133" y="1347885"/>
            <a:ext cx="6630655" cy="1901378"/>
          </a:xfrm>
          <a:prstGeom prst="rect">
            <a:avLst/>
          </a:prstGeom>
          <a:noFill/>
        </p:spPr>
        <p:txBody>
          <a:bodyPr wrap="square" rtlCol="0">
            <a:spAutoFit/>
          </a:bodyPr>
          <a:lstStyle/>
          <a:p>
            <a:endParaRPr lang="es-ES" dirty="0"/>
          </a:p>
        </p:txBody>
      </p:sp>
      <p:graphicFrame>
        <p:nvGraphicFramePr>
          <p:cNvPr id="8" name="Tabla 7"/>
          <p:cNvGraphicFramePr>
            <a:graphicFrameLocks noGrp="1"/>
          </p:cNvGraphicFramePr>
          <p:nvPr>
            <p:extLst>
              <p:ext uri="{D42A27DB-BD31-4B8C-83A1-F6EECF244321}">
                <p14:modId xmlns:p14="http://schemas.microsoft.com/office/powerpoint/2010/main" val="2628585801"/>
              </p:ext>
            </p:extLst>
          </p:nvPr>
        </p:nvGraphicFramePr>
        <p:xfrm>
          <a:off x="5360556" y="1347885"/>
          <a:ext cx="6630657" cy="2290148"/>
        </p:xfrm>
        <a:graphic>
          <a:graphicData uri="http://schemas.openxmlformats.org/drawingml/2006/table">
            <a:tbl>
              <a:tblPr/>
              <a:tblGrid>
                <a:gridCol w="2424754">
                  <a:extLst>
                    <a:ext uri="{9D8B030D-6E8A-4147-A177-3AD203B41FA5}">
                      <a16:colId xmlns:a16="http://schemas.microsoft.com/office/drawing/2014/main" val="370452136"/>
                    </a:ext>
                  </a:extLst>
                </a:gridCol>
                <a:gridCol w="1167475">
                  <a:extLst>
                    <a:ext uri="{9D8B030D-6E8A-4147-A177-3AD203B41FA5}">
                      <a16:colId xmlns:a16="http://schemas.microsoft.com/office/drawing/2014/main" val="2899992687"/>
                    </a:ext>
                  </a:extLst>
                </a:gridCol>
                <a:gridCol w="1122573">
                  <a:extLst>
                    <a:ext uri="{9D8B030D-6E8A-4147-A177-3AD203B41FA5}">
                      <a16:colId xmlns:a16="http://schemas.microsoft.com/office/drawing/2014/main" val="2574551003"/>
                    </a:ext>
                  </a:extLst>
                </a:gridCol>
                <a:gridCol w="1032765">
                  <a:extLst>
                    <a:ext uri="{9D8B030D-6E8A-4147-A177-3AD203B41FA5}">
                      <a16:colId xmlns:a16="http://schemas.microsoft.com/office/drawing/2014/main" val="3646636537"/>
                    </a:ext>
                  </a:extLst>
                </a:gridCol>
                <a:gridCol w="883090">
                  <a:extLst>
                    <a:ext uri="{9D8B030D-6E8A-4147-A177-3AD203B41FA5}">
                      <a16:colId xmlns:a16="http://schemas.microsoft.com/office/drawing/2014/main" val="640679914"/>
                    </a:ext>
                  </a:extLst>
                </a:gridCol>
              </a:tblGrid>
              <a:tr h="498939">
                <a:tc gridSpan="5">
                  <a:txBody>
                    <a:bodyPr/>
                    <a:lstStyle/>
                    <a:p>
                      <a:pPr algn="ctr" fontAlgn="b"/>
                      <a:r>
                        <a:rPr lang="es-ES" sz="16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525" marR="9525" marT="952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hMerge="1">
                  <a:txBody>
                    <a:bodyPr/>
                    <a:lstStyle/>
                    <a:p>
                      <a:endParaRPr lang="es-ES"/>
                    </a:p>
                  </a:txBody>
                  <a:tcPr/>
                </a:tc>
                <a:tc hMerge="1">
                  <a:txBody>
                    <a:bodyPr/>
                    <a:lstStyle/>
                    <a:p>
                      <a:endParaRPr lang="es-ES"/>
                    </a:p>
                  </a:txBody>
                  <a:tcPr/>
                </a:tc>
                <a:tc hMerge="1">
                  <a:txBody>
                    <a:bodyPr/>
                    <a:lstStyle/>
                    <a:p>
                      <a:endParaRPr lang="es-CO"/>
                    </a:p>
                  </a:txBody>
                  <a:tcPr/>
                </a:tc>
                <a:tc hMerge="1">
                  <a:txBody>
                    <a:bodyPr/>
                    <a:lstStyle/>
                    <a:p>
                      <a:endParaRPr lang="es-ES"/>
                    </a:p>
                  </a:txBody>
                  <a:tcPr/>
                </a:tc>
                <a:extLst>
                  <a:ext uri="{0D108BD9-81ED-4DB2-BD59-A6C34878D82A}">
                    <a16:rowId xmlns:a16="http://schemas.microsoft.com/office/drawing/2014/main" val="3505841061"/>
                  </a:ext>
                </a:extLst>
              </a:tr>
              <a:tr h="284835">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Pilar</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Risaralda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a:solidFill>
                            <a:schemeClr val="bg1"/>
                          </a:solidFill>
                          <a:effectLst/>
                          <a:latin typeface="Times New Roman" panose="02020603050405020304" pitchFamily="18" charset="0"/>
                          <a:cs typeface="Times New Roman" panose="02020603050405020304" pitchFamily="18" charset="0"/>
                        </a:rPr>
                        <a:t>Caldas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Quindío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Tolima</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extLst>
                  <a:ext uri="{0D108BD9-81ED-4DB2-BD59-A6C34878D82A}">
                    <a16:rowId xmlns:a16="http://schemas.microsoft.com/office/drawing/2014/main" val="2060528078"/>
                  </a:ext>
                </a:extLst>
              </a:tr>
              <a:tr h="56011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Entorno para los negocios</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2 / 7.20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1 / 7.34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11 / 6.07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27 / 6.54</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120981"/>
                  </a:ext>
                </a:extLst>
              </a:tr>
              <a:tr h="31542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Sistema financiero</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6 /5.30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11 / 4.18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7 / 4.81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10 / 4.36</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5174906"/>
                  </a:ext>
                </a:extLst>
              </a:tr>
              <a:tr h="31542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Mercado laboral</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9 / 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12 / 6.09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27 / 4.21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a:solidFill>
                            <a:srgbClr val="000000"/>
                          </a:solidFill>
                          <a:effectLst/>
                          <a:latin typeface="Times New Roman" panose="02020603050405020304" pitchFamily="18" charset="0"/>
                          <a:cs typeface="Times New Roman" panose="02020603050405020304" pitchFamily="18" charset="0"/>
                        </a:rPr>
                        <a:t>23 / 4.80</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4048693"/>
                  </a:ext>
                </a:extLst>
              </a:tr>
              <a:tr h="315421">
                <a:tc>
                  <a:txBody>
                    <a:bodyPr/>
                    <a:lstStyle/>
                    <a:p>
                      <a:pPr algn="l"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Tamaño de mercado</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15 / 5.96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13 / 6.10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23 / 5,14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21 / 5.32</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8791401"/>
                  </a:ext>
                </a:extLst>
              </a:tr>
            </a:tbl>
          </a:graphicData>
        </a:graphic>
      </p:graphicFrame>
      <p:sp>
        <p:nvSpPr>
          <p:cNvPr id="5" name="CuadroTexto 4"/>
          <p:cNvSpPr txBox="1"/>
          <p:nvPr/>
        </p:nvSpPr>
        <p:spPr>
          <a:xfrm>
            <a:off x="5958250" y="4033568"/>
            <a:ext cx="5099068" cy="400110"/>
          </a:xfrm>
          <a:prstGeom prst="rect">
            <a:avLst/>
          </a:prstGeom>
          <a:noFill/>
        </p:spPr>
        <p:txBody>
          <a:bodyPr wrap="square" rtlCol="0">
            <a:spAutoFit/>
          </a:bodyPr>
          <a:lstStyle/>
          <a:p>
            <a:pPr algn="ctr"/>
            <a:r>
              <a:rPr lang="es-MX" sz="2000" b="1" dirty="0">
                <a:latin typeface="Georgia"/>
                <a:cs typeface="Georgia"/>
              </a:rPr>
              <a:t>Factor 4: Ecosistema Innovador</a:t>
            </a:r>
            <a:endParaRPr lang="es-CO" sz="2000" b="1" dirty="0">
              <a:latin typeface="Georgia"/>
              <a:cs typeface="Georgia"/>
            </a:endParaRPr>
          </a:p>
        </p:txBody>
      </p:sp>
      <p:sp>
        <p:nvSpPr>
          <p:cNvPr id="6" name="CuadroTexto 5"/>
          <p:cNvSpPr txBox="1"/>
          <p:nvPr/>
        </p:nvSpPr>
        <p:spPr>
          <a:xfrm>
            <a:off x="5360555" y="4724504"/>
            <a:ext cx="6630657" cy="1960762"/>
          </a:xfrm>
          <a:prstGeom prst="rect">
            <a:avLst/>
          </a:prstGeom>
          <a:noFill/>
        </p:spPr>
        <p:txBody>
          <a:bodyPr wrap="square" rtlCol="0">
            <a:spAutoFit/>
          </a:bodyPr>
          <a:lstStyle/>
          <a:p>
            <a:endParaRPr lang="es-ES" dirty="0"/>
          </a:p>
        </p:txBody>
      </p:sp>
      <p:graphicFrame>
        <p:nvGraphicFramePr>
          <p:cNvPr id="10" name="Tabla 9"/>
          <p:cNvGraphicFramePr>
            <a:graphicFrameLocks noGrp="1"/>
          </p:cNvGraphicFramePr>
          <p:nvPr>
            <p:extLst>
              <p:ext uri="{D42A27DB-BD31-4B8C-83A1-F6EECF244321}">
                <p14:modId xmlns:p14="http://schemas.microsoft.com/office/powerpoint/2010/main" val="3221189067"/>
              </p:ext>
            </p:extLst>
          </p:nvPr>
        </p:nvGraphicFramePr>
        <p:xfrm>
          <a:off x="4984384" y="4605281"/>
          <a:ext cx="7006829" cy="1577154"/>
        </p:xfrm>
        <a:graphic>
          <a:graphicData uri="http://schemas.openxmlformats.org/drawingml/2006/table">
            <a:tbl>
              <a:tblPr/>
              <a:tblGrid>
                <a:gridCol w="3107100">
                  <a:extLst>
                    <a:ext uri="{9D8B030D-6E8A-4147-A177-3AD203B41FA5}">
                      <a16:colId xmlns:a16="http://schemas.microsoft.com/office/drawing/2014/main" val="3187512154"/>
                    </a:ext>
                  </a:extLst>
                </a:gridCol>
                <a:gridCol w="1030416">
                  <a:extLst>
                    <a:ext uri="{9D8B030D-6E8A-4147-A177-3AD203B41FA5}">
                      <a16:colId xmlns:a16="http://schemas.microsoft.com/office/drawing/2014/main" val="479463678"/>
                    </a:ext>
                  </a:extLst>
                </a:gridCol>
                <a:gridCol w="903596">
                  <a:extLst>
                    <a:ext uri="{9D8B030D-6E8A-4147-A177-3AD203B41FA5}">
                      <a16:colId xmlns:a16="http://schemas.microsoft.com/office/drawing/2014/main" val="3324657392"/>
                    </a:ext>
                  </a:extLst>
                </a:gridCol>
                <a:gridCol w="1030416">
                  <a:extLst>
                    <a:ext uri="{9D8B030D-6E8A-4147-A177-3AD203B41FA5}">
                      <a16:colId xmlns:a16="http://schemas.microsoft.com/office/drawing/2014/main" val="906975845"/>
                    </a:ext>
                  </a:extLst>
                </a:gridCol>
                <a:gridCol w="935301">
                  <a:extLst>
                    <a:ext uri="{9D8B030D-6E8A-4147-A177-3AD203B41FA5}">
                      <a16:colId xmlns:a16="http://schemas.microsoft.com/office/drawing/2014/main" val="2516291444"/>
                    </a:ext>
                  </a:extLst>
                </a:gridCol>
              </a:tblGrid>
              <a:tr h="377982">
                <a:tc gridSpan="5">
                  <a:txBody>
                    <a:bodyPr/>
                    <a:lstStyle/>
                    <a:p>
                      <a:pPr algn="ctr" fontAlgn="b"/>
                      <a:r>
                        <a:rPr lang="es-ES" sz="1600" b="1" i="0" u="none" strike="noStrike" dirty="0">
                          <a:solidFill>
                            <a:schemeClr val="bg1"/>
                          </a:solidFill>
                          <a:effectLst/>
                          <a:latin typeface="Times New Roman" panose="02020603050405020304" pitchFamily="18" charset="0"/>
                          <a:cs typeface="Times New Roman" panose="02020603050405020304" pitchFamily="18" charset="0"/>
                        </a:rPr>
                        <a:t>INDICE DEPARTAMENTAL COMPETITIVIDAD RAP EJE CAFETERO 2020</a:t>
                      </a:r>
                    </a:p>
                  </a:txBody>
                  <a:tcPr marL="9525" marR="9525" marT="9525"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0AB29"/>
                    </a:solidFill>
                  </a:tcPr>
                </a:tc>
                <a:tc hMerge="1">
                  <a:txBody>
                    <a:bodyPr/>
                    <a:lstStyle/>
                    <a:p>
                      <a:endParaRPr lang="es-ES"/>
                    </a:p>
                  </a:txBody>
                  <a:tcPr/>
                </a:tc>
                <a:tc hMerge="1">
                  <a:txBody>
                    <a:bodyPr/>
                    <a:lstStyle/>
                    <a:p>
                      <a:endParaRPr lang="es-ES"/>
                    </a:p>
                  </a:txBody>
                  <a:tcPr/>
                </a:tc>
                <a:tc hMerge="1">
                  <a:txBody>
                    <a:bodyPr/>
                    <a:lstStyle/>
                    <a:p>
                      <a:endParaRPr lang="es-CO"/>
                    </a:p>
                  </a:txBody>
                  <a:tcPr/>
                </a:tc>
                <a:tc hMerge="1">
                  <a:txBody>
                    <a:bodyPr/>
                    <a:lstStyle/>
                    <a:p>
                      <a:endParaRPr lang="es-ES"/>
                    </a:p>
                  </a:txBody>
                  <a:tcPr/>
                </a:tc>
                <a:extLst>
                  <a:ext uri="{0D108BD9-81ED-4DB2-BD59-A6C34878D82A}">
                    <a16:rowId xmlns:a16="http://schemas.microsoft.com/office/drawing/2014/main" val="720395038"/>
                  </a:ext>
                </a:extLst>
              </a:tr>
              <a:tr h="359983">
                <a:tc>
                  <a:txBody>
                    <a:bodyPr/>
                    <a:lstStyle/>
                    <a:p>
                      <a:pPr algn="ctr" fontAlgn="b"/>
                      <a:r>
                        <a:rPr lang="es-ES" sz="1600" b="1" i="0" u="none" strike="noStrike" dirty="0">
                          <a:solidFill>
                            <a:schemeClr val="bg1"/>
                          </a:solidFill>
                          <a:effectLst/>
                          <a:latin typeface="Times New Roman" panose="02020603050405020304" pitchFamily="18" charset="0"/>
                          <a:cs typeface="Times New Roman" panose="02020603050405020304" pitchFamily="18" charset="0"/>
                        </a:rPr>
                        <a:t>Pilar</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Risaralda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a:txBody>
                    <a:bodyPr/>
                    <a:lstStyle/>
                    <a:p>
                      <a:pPr algn="ctr" fontAlgn="b"/>
                      <a:r>
                        <a:rPr lang="es-ES" sz="1800" b="1" i="0" u="none" strike="noStrike">
                          <a:solidFill>
                            <a:schemeClr val="bg1"/>
                          </a:solidFill>
                          <a:effectLst/>
                          <a:latin typeface="Times New Roman" panose="02020603050405020304" pitchFamily="18" charset="0"/>
                          <a:cs typeface="Times New Roman" panose="02020603050405020304" pitchFamily="18" charset="0"/>
                        </a:rPr>
                        <a:t>Caldas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Quindío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tc>
                  <a:txBody>
                    <a:bodyPr/>
                    <a:lstStyle/>
                    <a:p>
                      <a:pPr algn="ctr" fontAlgn="b"/>
                      <a:r>
                        <a:rPr lang="es-ES" sz="1800" b="1" i="0" u="none" strike="noStrike" dirty="0">
                          <a:solidFill>
                            <a:schemeClr val="bg1"/>
                          </a:solidFill>
                          <a:effectLst/>
                          <a:latin typeface="Times New Roman" panose="02020603050405020304" pitchFamily="18" charset="0"/>
                          <a:cs typeface="Times New Roman" panose="02020603050405020304" pitchFamily="18" charset="0"/>
                        </a:rPr>
                        <a:t>Tolima</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2635"/>
                    </a:solidFill>
                  </a:tcPr>
                </a:tc>
                <a:extLst>
                  <a:ext uri="{0D108BD9-81ED-4DB2-BD59-A6C34878D82A}">
                    <a16:rowId xmlns:a16="http://schemas.microsoft.com/office/drawing/2014/main" val="3081753597"/>
                  </a:ext>
                </a:extLst>
              </a:tr>
              <a:tr h="359983">
                <a:tc>
                  <a:txBody>
                    <a:bodyPr/>
                    <a:lstStyle/>
                    <a:p>
                      <a:pPr algn="l" fontAlgn="b"/>
                      <a:r>
                        <a:rPr lang="es-ES" sz="1600" b="0" i="0" u="none" strike="noStrike" dirty="0">
                          <a:solidFill>
                            <a:srgbClr val="000000"/>
                          </a:solidFill>
                          <a:effectLst/>
                          <a:latin typeface="Times New Roman" panose="02020603050405020304" pitchFamily="18" charset="0"/>
                          <a:cs typeface="Times New Roman" panose="02020603050405020304" pitchFamily="18" charset="0"/>
                        </a:rPr>
                        <a:t> Innovación y dinámica empresarial </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 </a:t>
                      </a:r>
                      <a:r>
                        <a:rPr lang="es-ES" sz="2000" b="1" i="0" u="none" strike="noStrike" dirty="0">
                          <a:solidFill>
                            <a:srgbClr val="000000"/>
                          </a:solidFill>
                          <a:effectLst/>
                          <a:latin typeface="Times New Roman" panose="02020603050405020304" pitchFamily="18" charset="0"/>
                          <a:cs typeface="Times New Roman" panose="02020603050405020304" pitchFamily="18" charset="0"/>
                        </a:rPr>
                        <a:t>3 /  6.76</a:t>
                      </a:r>
                      <a:r>
                        <a:rPr lang="es-ES" sz="18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 4 / 6.30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 5 / 6.13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 12 / 3.49 </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8059392"/>
                  </a:ext>
                </a:extLst>
              </a:tr>
              <a:tr h="359983">
                <a:tc>
                  <a:txBody>
                    <a:bodyPr/>
                    <a:lstStyle/>
                    <a:p>
                      <a:pPr algn="l" fontAlgn="b"/>
                      <a:r>
                        <a:rPr lang="es-ES" sz="1600" b="0" i="0" u="none" strike="noStrike" dirty="0">
                          <a:solidFill>
                            <a:srgbClr val="000000"/>
                          </a:solidFill>
                          <a:effectLst/>
                          <a:latin typeface="Times New Roman" panose="02020603050405020304" pitchFamily="18" charset="0"/>
                          <a:cs typeface="Times New Roman" panose="02020603050405020304" pitchFamily="18" charset="0"/>
                        </a:rPr>
                        <a:t>Sofisticación y diversificación</a:t>
                      </a:r>
                    </a:p>
                  </a:txBody>
                  <a:tcPr marL="857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1" i="0" u="none" strike="noStrike" dirty="0">
                          <a:solidFill>
                            <a:srgbClr val="000000"/>
                          </a:solidFill>
                          <a:effectLst/>
                          <a:latin typeface="Times New Roman" panose="02020603050405020304" pitchFamily="18" charset="0"/>
                          <a:cs typeface="Times New Roman" panose="02020603050405020304" pitchFamily="18" charset="0"/>
                        </a:rPr>
                        <a:t>8 / 8.60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14 / 7.97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22 / 5.05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800" b="0" i="0" u="none" strike="noStrike" dirty="0">
                          <a:solidFill>
                            <a:srgbClr val="000000"/>
                          </a:solidFill>
                          <a:effectLst/>
                          <a:latin typeface="Times New Roman" panose="02020603050405020304" pitchFamily="18" charset="0"/>
                          <a:cs typeface="Times New Roman" panose="02020603050405020304" pitchFamily="18" charset="0"/>
                        </a:rPr>
                        <a:t>15 / 7.20</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05716"/>
                  </a:ext>
                </a:extLst>
              </a:tr>
            </a:tbl>
          </a:graphicData>
        </a:graphic>
      </p:graphicFrame>
    </p:spTree>
    <p:extLst>
      <p:ext uri="{BB962C8B-B14F-4D97-AF65-F5344CB8AC3E}">
        <p14:creationId xmlns:p14="http://schemas.microsoft.com/office/powerpoint/2010/main" val="246765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260026" y="2147502"/>
            <a:ext cx="8064210" cy="1815882"/>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400" b="1" dirty="0">
                <a:solidFill>
                  <a:srgbClr val="FFFF00"/>
                </a:solidFill>
                <a:latin typeface="Georgia"/>
                <a:cs typeface="Georgia"/>
              </a:rPr>
              <a:t>SISTEMA REGIONAL DE INNOVACIÓN</a:t>
            </a:r>
          </a:p>
        </p:txBody>
      </p:sp>
    </p:spTree>
    <p:extLst>
      <p:ext uri="{BB962C8B-B14F-4D97-AF65-F5344CB8AC3E}">
        <p14:creationId xmlns:p14="http://schemas.microsoft.com/office/powerpoint/2010/main" val="2524690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SISTEMA REGIONAL DE INNOVACIÓN</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4678204"/>
          </a:xfrm>
          <a:prstGeom prst="rect">
            <a:avLst/>
          </a:prstGeom>
        </p:spPr>
        <p:txBody>
          <a:bodyPr wrap="square">
            <a:spAutoFit/>
          </a:bodyPr>
          <a:lstStyle/>
          <a:p>
            <a:pPr algn="just"/>
            <a:endParaRPr lang="es-ES_tradnl" sz="1600" b="1" dirty="0">
              <a:latin typeface="Georgia"/>
              <a:cs typeface="Georgia"/>
            </a:endParaRPr>
          </a:p>
          <a:p>
            <a:pPr algn="just"/>
            <a:r>
              <a:rPr lang="es-ES_tradnl" sz="2400" b="1" dirty="0">
                <a:solidFill>
                  <a:srgbClr val="008000"/>
                </a:solidFill>
                <a:latin typeface="Georgia"/>
                <a:cs typeface="Georgia"/>
              </a:rPr>
              <a:t>PROPÓSITO</a:t>
            </a:r>
          </a:p>
          <a:p>
            <a:pPr algn="just"/>
            <a:endParaRPr lang="es-ES_tradnl" sz="1600" b="1" dirty="0">
              <a:latin typeface="Georgia"/>
              <a:cs typeface="Georgia"/>
            </a:endParaRPr>
          </a:p>
          <a:p>
            <a:pPr algn="just"/>
            <a:r>
              <a:rPr lang="es-ES_tradnl" sz="1600" b="1" dirty="0">
                <a:latin typeface="Georgia"/>
                <a:cs typeface="Georgia"/>
              </a:rPr>
              <a:t>Consolidar las capacidades locales de un Sistema Regional de Innovación desde la RAP Eje Cafetero a través del mejoramiento de los procesos y las actividades emprendedoras en curso, en formulación y potenciales. Lo anterior mediante una intervención inicial piloto (en </a:t>
            </a:r>
            <a:r>
              <a:rPr lang="es-ES_tradnl" sz="1600" b="1" dirty="0" err="1">
                <a:latin typeface="Georgia"/>
                <a:cs typeface="Georgia"/>
              </a:rPr>
              <a:t>Bioeconomía</a:t>
            </a:r>
            <a:r>
              <a:rPr lang="es-ES_tradnl" sz="1600" b="1" dirty="0">
                <a:latin typeface="Georgia"/>
                <a:cs typeface="Georgia"/>
              </a:rPr>
              <a:t> u otro sector específico) para los cuatro departamentos, que catapulte una </a:t>
            </a:r>
            <a:r>
              <a:rPr lang="es-ES_tradnl" sz="1600" b="1" i="1" dirty="0">
                <a:solidFill>
                  <a:srgbClr val="7030A0"/>
                </a:solidFill>
                <a:latin typeface="Georgia"/>
                <a:cs typeface="Georgia"/>
              </a:rPr>
              <a:t>economía regional basada en el conocimiento </a:t>
            </a:r>
            <a:r>
              <a:rPr lang="es-ES_tradnl" sz="1600" b="1" dirty="0">
                <a:latin typeface="Georgia"/>
                <a:cs typeface="Georgia"/>
              </a:rPr>
              <a:t>a 2030.</a:t>
            </a:r>
          </a:p>
          <a:p>
            <a:pPr algn="just"/>
            <a:endParaRPr lang="es-ES_tradnl" sz="1600" b="1" dirty="0">
              <a:latin typeface="Georgia"/>
              <a:cs typeface="Georgia"/>
            </a:endParaRPr>
          </a:p>
          <a:p>
            <a:pPr algn="just"/>
            <a:r>
              <a:rPr lang="es-ES" sz="1600" b="1" dirty="0">
                <a:latin typeface="Georgia"/>
                <a:cs typeface="Georgia"/>
              </a:rPr>
              <a:t>Los SRI son un conjunto de redes de partes interesadas (</a:t>
            </a:r>
            <a:r>
              <a:rPr lang="es-ES" sz="1600" b="1" dirty="0" err="1">
                <a:latin typeface="Georgia"/>
                <a:cs typeface="Georgia"/>
              </a:rPr>
              <a:t>stakeholders</a:t>
            </a:r>
            <a:r>
              <a:rPr lang="es-ES" sz="1600" b="1" dirty="0">
                <a:latin typeface="Georgia"/>
                <a:cs typeface="Georgia"/>
              </a:rPr>
              <a:t>) públicas/privadas que interactúan y se retroalimentan dentro de un territorio específico, con el fin de adaptar, generar y difundir conocimiento e innovación, donde la proximidad permite mejores interacciones. </a:t>
            </a:r>
          </a:p>
          <a:p>
            <a:pPr algn="just"/>
            <a:r>
              <a:rPr lang="es-ES" sz="1600" b="1" dirty="0">
                <a:latin typeface="Georgia"/>
                <a:cs typeface="Georgia"/>
              </a:rPr>
              <a:t> </a:t>
            </a:r>
          </a:p>
          <a:p>
            <a:pPr algn="just"/>
            <a:r>
              <a:rPr lang="es-ES" sz="1600" b="1" dirty="0">
                <a:latin typeface="Georgia"/>
                <a:cs typeface="Georgia"/>
              </a:rPr>
              <a:t>Los SRI se componen de subsistemas de generación y el uso de conocimiento que interactúan y están vinculados a otros sistemas globales, para la comercialización de </a:t>
            </a:r>
            <a:r>
              <a:rPr lang="es-ES" sz="1600" b="1" i="1" dirty="0">
                <a:solidFill>
                  <a:srgbClr val="7030A0"/>
                </a:solidFill>
                <a:latin typeface="Georgia"/>
                <a:cs typeface="Georgia"/>
              </a:rPr>
              <a:t>nuevos conocimientos gestados a nivel local.</a:t>
            </a:r>
          </a:p>
          <a:p>
            <a:pPr algn="just"/>
            <a:endParaRPr lang="es-CO" sz="1600" dirty="0"/>
          </a:p>
          <a:p>
            <a:pPr marL="285750" indent="-285750">
              <a:buFont typeface="Arial" panose="020B0604020202020204" pitchFamily="34" charset="0"/>
              <a:buChar char="•"/>
            </a:pPr>
            <a:endParaRPr lang="es-ES" sz="1600" b="1" dirty="0">
              <a:latin typeface="Georgia"/>
              <a:cs typeface="Georgia"/>
            </a:endParaRPr>
          </a:p>
          <a:p>
            <a:pPr algn="ctr"/>
            <a:endParaRPr lang="es-CO" b="1" dirty="0"/>
          </a:p>
        </p:txBody>
      </p:sp>
    </p:spTree>
    <p:extLst>
      <p:ext uri="{BB962C8B-B14F-4D97-AF65-F5344CB8AC3E}">
        <p14:creationId xmlns:p14="http://schemas.microsoft.com/office/powerpoint/2010/main" val="1882738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SISTEMA REGIONAL DE INNOVACIÓN</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5878532"/>
          </a:xfrm>
          <a:prstGeom prst="rect">
            <a:avLst/>
          </a:prstGeom>
        </p:spPr>
        <p:txBody>
          <a:bodyPr wrap="square">
            <a:spAutoFit/>
          </a:bodyPr>
          <a:lstStyle/>
          <a:p>
            <a:pPr algn="just"/>
            <a:r>
              <a:rPr lang="es-ES_tradnl" sz="2400" b="1" dirty="0">
                <a:solidFill>
                  <a:srgbClr val="008000"/>
                </a:solidFill>
                <a:latin typeface="Georgia"/>
                <a:cs typeface="Georgia"/>
              </a:rPr>
              <a:t>FUNCIONES</a:t>
            </a:r>
          </a:p>
          <a:p>
            <a:pPr algn="just"/>
            <a:endParaRPr lang="es-ES_tradnl" sz="1600" b="1" i="1" dirty="0">
              <a:solidFill>
                <a:srgbClr val="7030A0"/>
              </a:solidFill>
              <a:latin typeface="Georgia"/>
              <a:cs typeface="Georgia"/>
            </a:endParaRPr>
          </a:p>
          <a:p>
            <a:pPr algn="just"/>
            <a:endParaRPr lang="es-ES_tradnl" sz="1600" b="1" i="1" dirty="0">
              <a:solidFill>
                <a:srgbClr val="7030A0"/>
              </a:solidFill>
              <a:latin typeface="Georgia"/>
              <a:cs typeface="Georgia"/>
            </a:endParaRPr>
          </a:p>
          <a:p>
            <a:pPr marL="285750" indent="-285750" algn="just">
              <a:buFont typeface="Wingdings" charset="2"/>
              <a:buChar char="ü"/>
            </a:pPr>
            <a:r>
              <a:rPr lang="es-ES" sz="1400" b="1" dirty="0">
                <a:latin typeface="Georgia"/>
                <a:cs typeface="Georgia"/>
              </a:rPr>
              <a:t>Promover una cultura emprendedora reconociendo el potencial de crecimiento, e identificando oportunidades tecnológicas y de negocio;</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Promover el desarrollo del conocimiento con el fin de apoyar la producción y utilizarla para innovaciones;</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Facilitar el conocimiento y la difusión de la información entre las partes interesadas, así como aprendizaje continuo;</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Orientar la búsqueda de financiamiento liderando la movilización de recursos privados hacia prioridades definidas;</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Impulsar la formación del mercado y los entornos para aplicar innovaciones con mecanismos para proteger las innovaciones en sus primeras etapas, para que puedan alcanzar la madurez suficiente para competir en un mercado abierto;</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Proporcionar recursos humanos y financieros, con inversión pública financiera directa en infraestructura para la producción de bienes y servicios; </a:t>
            </a:r>
          </a:p>
          <a:p>
            <a:pPr algn="just"/>
            <a:endParaRPr lang="es-ES" sz="1400" b="1" dirty="0">
              <a:latin typeface="Georgia"/>
              <a:cs typeface="Georgia"/>
            </a:endParaRPr>
          </a:p>
          <a:p>
            <a:pPr marL="285750" indent="-285750" algn="just">
              <a:buFont typeface="Wingdings" charset="2"/>
              <a:buChar char="ü"/>
            </a:pPr>
            <a:r>
              <a:rPr lang="es-ES" sz="1400" b="1" dirty="0">
                <a:latin typeface="Georgia"/>
                <a:cs typeface="Georgia"/>
              </a:rPr>
              <a:t>Contrarrestar la resistencia al cambio con mecanismos de promoción, legitimación, y cultura de la innovación.</a:t>
            </a:r>
          </a:p>
          <a:p>
            <a:pPr algn="just"/>
            <a:endParaRPr lang="es-ES" sz="1600" dirty="0"/>
          </a:p>
          <a:p>
            <a:pPr algn="just"/>
            <a:endParaRPr lang="es-ES" sz="1600" b="1" i="1" dirty="0">
              <a:solidFill>
                <a:srgbClr val="7030A0"/>
              </a:solidFill>
            </a:endParaRPr>
          </a:p>
          <a:p>
            <a:pPr algn="just"/>
            <a:endParaRPr lang="es-CO" sz="1600" dirty="0"/>
          </a:p>
          <a:p>
            <a:pPr marL="285750" indent="-285750">
              <a:buFont typeface="Arial" panose="020B0604020202020204" pitchFamily="34" charset="0"/>
              <a:buChar char="•"/>
            </a:pPr>
            <a:endParaRPr lang="es-ES" sz="1600" b="1" dirty="0">
              <a:latin typeface="Georgia"/>
              <a:cs typeface="Georgia"/>
            </a:endParaRPr>
          </a:p>
          <a:p>
            <a:pPr algn="ctr"/>
            <a:endParaRPr lang="es-CO" b="1" dirty="0"/>
          </a:p>
        </p:txBody>
      </p:sp>
    </p:spTree>
    <p:extLst>
      <p:ext uri="{BB962C8B-B14F-4D97-AF65-F5344CB8AC3E}">
        <p14:creationId xmlns:p14="http://schemas.microsoft.com/office/powerpoint/2010/main" val="1082259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SISTEMA REGIONAL DE INNOVACIÓN</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5663090"/>
          </a:xfrm>
          <a:prstGeom prst="rect">
            <a:avLst/>
          </a:prstGeom>
        </p:spPr>
        <p:txBody>
          <a:bodyPr wrap="square">
            <a:spAutoFit/>
          </a:bodyPr>
          <a:lstStyle/>
          <a:p>
            <a:pPr algn="just"/>
            <a:endParaRPr lang="es-ES_tradnl" sz="2400" b="1" dirty="0">
              <a:solidFill>
                <a:srgbClr val="008000"/>
              </a:solidFill>
              <a:latin typeface="Georgia"/>
              <a:cs typeface="Georgia"/>
            </a:endParaRPr>
          </a:p>
          <a:p>
            <a:pPr algn="just"/>
            <a:r>
              <a:rPr lang="es-ES_tradnl" sz="2400" b="1" dirty="0">
                <a:solidFill>
                  <a:srgbClr val="008000"/>
                </a:solidFill>
                <a:latin typeface="Georgia"/>
                <a:cs typeface="Georgia"/>
              </a:rPr>
              <a:t>COMPONENTES </a:t>
            </a:r>
            <a:r>
              <a:rPr lang="mr-IN" sz="2400" b="1" dirty="0">
                <a:solidFill>
                  <a:srgbClr val="008000"/>
                </a:solidFill>
                <a:latin typeface="Georgia"/>
                <a:cs typeface="Georgia"/>
              </a:rPr>
              <a:t>–</a:t>
            </a:r>
            <a:r>
              <a:rPr lang="es-ES_tradnl" sz="2400" b="1" dirty="0">
                <a:solidFill>
                  <a:srgbClr val="008000"/>
                </a:solidFill>
                <a:latin typeface="Georgia"/>
                <a:cs typeface="Georgia"/>
              </a:rPr>
              <a:t> ACTIVIDADES</a:t>
            </a:r>
          </a:p>
          <a:p>
            <a:pPr algn="just"/>
            <a:endParaRPr lang="es-ES_tradnl" sz="2000" b="1" dirty="0">
              <a:latin typeface="Georgia"/>
              <a:cs typeface="Georgia"/>
            </a:endParaRPr>
          </a:p>
          <a:p>
            <a:pPr algn="just"/>
            <a:endParaRPr lang="es-ES_tradnl" sz="2000" b="1" dirty="0">
              <a:latin typeface="Georgia"/>
              <a:cs typeface="Georgia"/>
            </a:endParaRPr>
          </a:p>
          <a:p>
            <a:pPr marL="285750" indent="-285750">
              <a:buFont typeface="Wingdings" charset="2"/>
              <a:buChar char="§"/>
            </a:pPr>
            <a:r>
              <a:rPr lang="es-ES_tradnl" sz="2000" b="1" dirty="0">
                <a:latin typeface="Georgia"/>
                <a:cs typeface="Georgia"/>
              </a:rPr>
              <a:t>Diagnóstico del Sistema Regional de Innovación y  Emprendimiento emergente.</a:t>
            </a:r>
          </a:p>
          <a:p>
            <a:pPr marL="285750" indent="-285750">
              <a:buFont typeface="Wingdings" charset="2"/>
              <a:buChar char="§"/>
            </a:pPr>
            <a:r>
              <a:rPr lang="es-ES_tradnl" sz="2000" b="1" dirty="0">
                <a:latin typeface="Georgia"/>
                <a:cs typeface="Georgia"/>
              </a:rPr>
              <a:t>Diagnóstico de Spin-</a:t>
            </a:r>
            <a:r>
              <a:rPr lang="es-ES_tradnl" sz="2000" b="1" dirty="0" err="1">
                <a:latin typeface="Georgia"/>
                <a:cs typeface="Georgia"/>
              </a:rPr>
              <a:t>Offs</a:t>
            </a:r>
            <a:r>
              <a:rPr lang="es-ES_tradnl" sz="2000" b="1" dirty="0">
                <a:latin typeface="Georgia"/>
                <a:cs typeface="Georgia"/>
              </a:rPr>
              <a:t> y </a:t>
            </a:r>
            <a:r>
              <a:rPr lang="es-ES_tradnl" sz="2000" b="1" dirty="0" err="1">
                <a:latin typeface="Georgia"/>
                <a:cs typeface="Georgia"/>
              </a:rPr>
              <a:t>Start</a:t>
            </a:r>
            <a:r>
              <a:rPr lang="es-ES_tradnl" sz="2000" b="1" dirty="0">
                <a:latin typeface="Georgia"/>
                <a:cs typeface="Georgia"/>
              </a:rPr>
              <a:t>-Ups (DOFA).</a:t>
            </a:r>
          </a:p>
          <a:p>
            <a:pPr marL="285750" indent="-285750">
              <a:buFont typeface="Wingdings" charset="2"/>
              <a:buChar char="§"/>
            </a:pPr>
            <a:r>
              <a:rPr lang="es-ES_tradnl" sz="2000" b="1" dirty="0">
                <a:latin typeface="Georgia"/>
                <a:cs typeface="Georgia"/>
              </a:rPr>
              <a:t>Identificación de Mejores Prácticas de fomento al emprendimiento (vía Gestión de Conocimiento).</a:t>
            </a:r>
          </a:p>
          <a:p>
            <a:pPr marL="285750" indent="-285750">
              <a:buFont typeface="Wingdings" charset="2"/>
              <a:buChar char="§"/>
            </a:pPr>
            <a:r>
              <a:rPr lang="es-ES_tradnl" sz="2000" b="1" dirty="0">
                <a:latin typeface="Georgia"/>
                <a:cs typeface="Georgia"/>
              </a:rPr>
              <a:t>Formación de formadores en emprendimiento.</a:t>
            </a:r>
          </a:p>
          <a:p>
            <a:pPr marL="285750" indent="-285750">
              <a:buFont typeface="Wingdings" charset="2"/>
              <a:buChar char="§"/>
            </a:pPr>
            <a:r>
              <a:rPr lang="es-ES_tradnl" sz="2000" b="1" dirty="0">
                <a:latin typeface="Georgia"/>
                <a:cs typeface="Georgia"/>
              </a:rPr>
              <a:t>“</a:t>
            </a:r>
            <a:r>
              <a:rPr lang="es-ES_tradnl" sz="2000" b="1" dirty="0" err="1">
                <a:latin typeface="Georgia"/>
                <a:cs typeface="Georgia"/>
              </a:rPr>
              <a:t>Bootcamps</a:t>
            </a:r>
            <a:r>
              <a:rPr lang="es-ES_tradnl" sz="2000" b="1" dirty="0">
                <a:latin typeface="Georgia"/>
                <a:cs typeface="Georgia"/>
              </a:rPr>
              <a:t>” para emprendedores.</a:t>
            </a:r>
          </a:p>
          <a:p>
            <a:pPr marL="285750" indent="-285750">
              <a:buFont typeface="Wingdings" charset="2"/>
              <a:buChar char="§"/>
            </a:pPr>
            <a:r>
              <a:rPr lang="es-ES_tradnl" sz="2000" b="1" dirty="0">
                <a:latin typeface="Georgia"/>
                <a:cs typeface="Georgia"/>
              </a:rPr>
              <a:t>Identificación y formación de mentores.</a:t>
            </a:r>
          </a:p>
          <a:p>
            <a:pPr marL="285750" indent="-285750">
              <a:buFont typeface="Wingdings" charset="2"/>
              <a:buChar char="§"/>
            </a:pPr>
            <a:r>
              <a:rPr lang="es-ES_tradnl" sz="2000" b="1" dirty="0">
                <a:latin typeface="Georgia"/>
                <a:cs typeface="Georgia"/>
              </a:rPr>
              <a:t>Pilotos de aceleración de negocios.</a:t>
            </a:r>
          </a:p>
          <a:p>
            <a:pPr algn="just"/>
            <a:endParaRPr lang="es-ES_tradnl" sz="1600" dirty="0"/>
          </a:p>
          <a:p>
            <a:pPr algn="just"/>
            <a:endParaRPr lang="es-ES_tradnl" sz="1600" b="1" i="1" dirty="0">
              <a:solidFill>
                <a:srgbClr val="7030A0"/>
              </a:solidFill>
            </a:endParaRPr>
          </a:p>
          <a:p>
            <a:pPr algn="just"/>
            <a:endParaRPr lang="es-ES" sz="1600" dirty="0"/>
          </a:p>
          <a:p>
            <a:pPr algn="just"/>
            <a:endParaRPr lang="es-ES" sz="1600" b="1" i="1" dirty="0">
              <a:solidFill>
                <a:srgbClr val="7030A0"/>
              </a:solidFill>
            </a:endParaRPr>
          </a:p>
          <a:p>
            <a:pPr algn="just"/>
            <a:endParaRPr lang="es-CO" sz="1600" dirty="0"/>
          </a:p>
          <a:p>
            <a:pPr marL="285750" indent="-285750">
              <a:buFont typeface="Arial" panose="020B0604020202020204" pitchFamily="34" charset="0"/>
              <a:buChar char="•"/>
            </a:pPr>
            <a:endParaRPr lang="es-ES" sz="1600" b="1" dirty="0">
              <a:latin typeface="Georgia"/>
              <a:cs typeface="Georgia"/>
            </a:endParaRPr>
          </a:p>
          <a:p>
            <a:pPr algn="ctr"/>
            <a:endParaRPr lang="es-CO" b="1" dirty="0"/>
          </a:p>
        </p:txBody>
      </p:sp>
    </p:spTree>
    <p:extLst>
      <p:ext uri="{BB962C8B-B14F-4D97-AF65-F5344CB8AC3E}">
        <p14:creationId xmlns:p14="http://schemas.microsoft.com/office/powerpoint/2010/main" val="326804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HECHOS REGIONALES</a:t>
            </a:r>
            <a:endParaRPr lang="es-ES_tradnl" sz="2400" b="1" dirty="0">
              <a:solidFill>
                <a:srgbClr val="FFFF00"/>
              </a:solidFill>
              <a:latin typeface="Georgia"/>
              <a:cs typeface="Georgia"/>
            </a:endParaRPr>
          </a:p>
        </p:txBody>
      </p:sp>
      <p:sp>
        <p:nvSpPr>
          <p:cNvPr id="3" name="CuadroTexto 2"/>
          <p:cNvSpPr txBox="1"/>
          <p:nvPr/>
        </p:nvSpPr>
        <p:spPr>
          <a:xfrm>
            <a:off x="360947" y="1347885"/>
            <a:ext cx="11603790" cy="5909311"/>
          </a:xfrm>
          <a:prstGeom prst="rect">
            <a:avLst/>
          </a:prstGeom>
          <a:noFill/>
        </p:spPr>
        <p:txBody>
          <a:bodyPr wrap="square" rtlCol="0">
            <a:spAutoFit/>
          </a:bodyPr>
          <a:lstStyle/>
          <a:p>
            <a:pPr algn="ctr"/>
            <a:endParaRPr lang="es-CO" sz="2000" b="1" dirty="0"/>
          </a:p>
          <a:p>
            <a:pPr algn="ctr"/>
            <a:r>
              <a:rPr lang="es-CO" sz="2400" b="1" dirty="0">
                <a:latin typeface="Georgia"/>
                <a:cs typeface="Georgia"/>
              </a:rPr>
              <a:t>Nuestro mandamiento se basa en responder a </a:t>
            </a:r>
          </a:p>
          <a:p>
            <a:pPr algn="ctr"/>
            <a:r>
              <a:rPr lang="es-CO" sz="2400" b="1" dirty="0">
                <a:solidFill>
                  <a:srgbClr val="3366FF"/>
                </a:solidFill>
                <a:latin typeface="Georgia"/>
                <a:cs typeface="Georgia"/>
              </a:rPr>
              <a:t>Hechos Regionales </a:t>
            </a:r>
            <a:r>
              <a:rPr lang="es-CO" sz="2400" b="1" dirty="0">
                <a:latin typeface="Georgia"/>
                <a:cs typeface="Georgia"/>
              </a:rPr>
              <a:t>dentro del Plan Estratégico Regional a 2033, PER, </a:t>
            </a:r>
          </a:p>
          <a:p>
            <a:pPr algn="ctr"/>
            <a:r>
              <a:rPr lang="es-CO" sz="2400" b="1" dirty="0">
                <a:latin typeface="Georgia"/>
                <a:cs typeface="Georgia"/>
              </a:rPr>
              <a:t>en atención a las tendencias mundiales:</a:t>
            </a:r>
          </a:p>
          <a:p>
            <a:pPr algn="ctr"/>
            <a:endParaRPr lang="es-CO" sz="2000" b="1" dirty="0">
              <a:latin typeface="Georgia"/>
              <a:cs typeface="Georgia"/>
            </a:endParaRPr>
          </a:p>
          <a:p>
            <a:pPr marL="285750" indent="-285750">
              <a:buFont typeface="Arial" panose="020B0604020202020204" pitchFamily="34" charset="0"/>
              <a:buChar char="•"/>
            </a:pPr>
            <a:r>
              <a:rPr lang="es-CO" b="1" dirty="0">
                <a:solidFill>
                  <a:srgbClr val="70AD47"/>
                </a:solidFill>
                <a:latin typeface="Georgia"/>
                <a:cs typeface="Georgia"/>
              </a:rPr>
              <a:t>1. ECONOMÍA DEL CONOCIMIENTO</a:t>
            </a:r>
          </a:p>
          <a:p>
            <a:r>
              <a:rPr lang="es-CO" b="1" dirty="0">
                <a:solidFill>
                  <a:schemeClr val="accent6">
                    <a:lumMod val="75000"/>
                  </a:schemeClr>
                </a:solidFill>
                <a:latin typeface="Georgia"/>
                <a:cs typeface="Georgia"/>
              </a:rPr>
              <a:t> </a:t>
            </a:r>
          </a:p>
          <a:p>
            <a:r>
              <a:rPr lang="es-CO" b="1" dirty="0">
                <a:latin typeface="Georgia"/>
                <a:cs typeface="Georgia"/>
              </a:rPr>
              <a:t>	</a:t>
            </a:r>
            <a:r>
              <a:rPr lang="es-CO" sz="1600" b="1" dirty="0">
                <a:latin typeface="Georgia"/>
                <a:cs typeface="Georgia"/>
              </a:rPr>
              <a:t>(Infraestrutura Estratégica/ Innovacion y Competitividad/ Turismo /Desarrollo Rural).</a:t>
            </a:r>
          </a:p>
          <a:p>
            <a:pPr marL="285750" indent="-285750">
              <a:buFont typeface="Arial" panose="020B0604020202020204" pitchFamily="34" charset="0"/>
              <a:buChar char="•"/>
            </a:pPr>
            <a:endParaRPr lang="es-CO" b="1" dirty="0">
              <a:latin typeface="Georgia"/>
              <a:cs typeface="Georgia"/>
            </a:endParaRPr>
          </a:p>
          <a:p>
            <a:pPr marL="285750" indent="-285750">
              <a:buFont typeface="Arial" panose="020B0604020202020204" pitchFamily="34" charset="0"/>
              <a:buChar char="•"/>
            </a:pPr>
            <a:r>
              <a:rPr lang="es-CO" b="1" dirty="0">
                <a:solidFill>
                  <a:srgbClr val="70AD47"/>
                </a:solidFill>
                <a:latin typeface="Georgia"/>
                <a:cs typeface="Georgia"/>
              </a:rPr>
              <a:t>2. TERRITORIO SOSTENIBLE</a:t>
            </a:r>
          </a:p>
          <a:p>
            <a:endParaRPr lang="es-CO" b="1" dirty="0">
              <a:solidFill>
                <a:schemeClr val="accent6">
                  <a:lumMod val="75000"/>
                </a:schemeClr>
              </a:solidFill>
              <a:latin typeface="Georgia"/>
              <a:cs typeface="Georgia"/>
            </a:endParaRPr>
          </a:p>
          <a:p>
            <a:r>
              <a:rPr lang="es-CO" b="1" dirty="0">
                <a:latin typeface="Georgia"/>
                <a:cs typeface="Georgia"/>
              </a:rPr>
              <a:t>	</a:t>
            </a:r>
            <a:r>
              <a:rPr lang="es-CO" sz="1600" b="1" dirty="0">
                <a:latin typeface="Georgia"/>
                <a:cs typeface="Georgia"/>
              </a:rPr>
              <a:t>(Ordenamiento y Prospectiva Territorial / Sostenibilidad Ambiental / PCCC).</a:t>
            </a:r>
          </a:p>
          <a:p>
            <a:pPr marL="285750" indent="-285750">
              <a:buFont typeface="Arial" panose="020B0604020202020204" pitchFamily="34" charset="0"/>
              <a:buChar char="•"/>
            </a:pPr>
            <a:endParaRPr lang="es-CO" b="1" dirty="0">
              <a:latin typeface="Georgia"/>
              <a:cs typeface="Georgia"/>
            </a:endParaRPr>
          </a:p>
          <a:p>
            <a:pPr marL="285750" indent="-285750">
              <a:buFont typeface="Arial" panose="020B0604020202020204" pitchFamily="34" charset="0"/>
              <a:buChar char="•"/>
            </a:pPr>
            <a:r>
              <a:rPr lang="es-CO" b="1" dirty="0">
                <a:solidFill>
                  <a:srgbClr val="70AD47"/>
                </a:solidFill>
                <a:latin typeface="Georgia"/>
                <a:cs typeface="Georgia"/>
              </a:rPr>
              <a:t>3. EQUIDAD</a:t>
            </a:r>
          </a:p>
          <a:p>
            <a:endParaRPr lang="es-CO" b="1" dirty="0">
              <a:solidFill>
                <a:schemeClr val="accent6">
                  <a:lumMod val="75000"/>
                </a:schemeClr>
              </a:solidFill>
              <a:latin typeface="Georgia"/>
              <a:cs typeface="Georgia"/>
            </a:endParaRPr>
          </a:p>
          <a:p>
            <a:r>
              <a:rPr lang="es-CO" b="1" dirty="0">
                <a:latin typeface="Georgia"/>
                <a:cs typeface="Georgia"/>
              </a:rPr>
              <a:t>	</a:t>
            </a:r>
            <a:r>
              <a:rPr lang="es-CO" sz="1600" b="1" dirty="0">
                <a:latin typeface="Georgia"/>
                <a:cs typeface="Georgia"/>
              </a:rPr>
              <a:t>(Desarrollo Humano).</a:t>
            </a:r>
          </a:p>
          <a:p>
            <a:pPr algn="ctr"/>
            <a:endParaRPr lang="es-CO" sz="2000" b="1" dirty="0"/>
          </a:p>
          <a:p>
            <a:pPr algn="ctr"/>
            <a:endParaRPr lang="es-CO" sz="2000" b="1" dirty="0"/>
          </a:p>
          <a:p>
            <a:pPr algn="ctr"/>
            <a:endParaRPr lang="es-CO" sz="2000" b="1" dirty="0"/>
          </a:p>
        </p:txBody>
      </p:sp>
    </p:spTree>
    <p:extLst>
      <p:ext uri="{BB962C8B-B14F-4D97-AF65-F5344CB8AC3E}">
        <p14:creationId xmlns:p14="http://schemas.microsoft.com/office/powerpoint/2010/main" val="340902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260026" y="2147502"/>
            <a:ext cx="8064210" cy="1815882"/>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400" b="1" dirty="0">
                <a:solidFill>
                  <a:srgbClr val="FFFF00"/>
                </a:solidFill>
                <a:latin typeface="Georgia"/>
                <a:cs typeface="Georgia"/>
              </a:rPr>
              <a:t>BIOECONOMÍA</a:t>
            </a:r>
          </a:p>
        </p:txBody>
      </p:sp>
    </p:spTree>
    <p:extLst>
      <p:ext uri="{BB962C8B-B14F-4D97-AF65-F5344CB8AC3E}">
        <p14:creationId xmlns:p14="http://schemas.microsoft.com/office/powerpoint/2010/main" val="2272451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BIOECONOMÍA</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4801314"/>
          </a:xfrm>
          <a:prstGeom prst="rect">
            <a:avLst/>
          </a:prstGeom>
        </p:spPr>
        <p:txBody>
          <a:bodyPr wrap="square">
            <a:spAutoFit/>
          </a:bodyPr>
          <a:lstStyle/>
          <a:p>
            <a:pPr algn="just"/>
            <a:endParaRPr lang="es-CO" sz="2400" b="1" dirty="0">
              <a:latin typeface="Georgia"/>
              <a:cs typeface="Georgia"/>
            </a:endParaRPr>
          </a:p>
          <a:p>
            <a:pPr marL="342900" indent="-342900" algn="just">
              <a:buFont typeface="Wingdings" charset="2"/>
              <a:buChar char="ü"/>
            </a:pPr>
            <a:r>
              <a:rPr lang="es-CO" sz="2400" b="1" dirty="0">
                <a:latin typeface="Georgia"/>
                <a:cs typeface="Georgia"/>
              </a:rPr>
              <a:t>La bioeconomía constituye una estrategia basada en la idea de un uso más eficiente de los recursos, tecnologías y procesos biológicos para la provisión de bienes y servicios que nuestras sociedades demandan.</a:t>
            </a:r>
          </a:p>
          <a:p>
            <a:pPr algn="just"/>
            <a:endParaRPr lang="es-CO" sz="2400" b="1" dirty="0">
              <a:latin typeface="Georgia"/>
              <a:cs typeface="Georgia"/>
            </a:endParaRPr>
          </a:p>
          <a:p>
            <a:pPr marL="342900" indent="-342900" algn="just">
              <a:buFont typeface="Wingdings" charset="2"/>
              <a:buChar char="ü"/>
            </a:pPr>
            <a:r>
              <a:rPr lang="es-CO" sz="2400" b="1" dirty="0">
                <a:latin typeface="Georgia"/>
                <a:cs typeface="Georgia"/>
              </a:rPr>
              <a:t>Rápidamente está evolucionando hacia una visión amplia para el desarrollo sostenible, que no solo se trata del aprovechamiento de los nuevos conocimientos y tecnologías que convergen y se potencian entre sí, </a:t>
            </a:r>
            <a:r>
              <a:rPr lang="es-CO" sz="2400" b="1" i="1" dirty="0">
                <a:solidFill>
                  <a:srgbClr val="C00000"/>
                </a:solidFill>
                <a:latin typeface="Georgia"/>
                <a:cs typeface="Georgia"/>
              </a:rPr>
              <a:t>para ofrecer nuevas opciones impensadas como posibles hasta hace muy poco tiempo, </a:t>
            </a:r>
            <a:r>
              <a:rPr lang="es-CO" sz="2400" b="1" dirty="0">
                <a:latin typeface="Georgia"/>
                <a:cs typeface="Georgia"/>
              </a:rPr>
              <a:t>sino también de un cambio total del papel de los recursos biológicos en la estructuración de las economías y la búsqueda de bienestar social (Hodson et al., 2019).</a:t>
            </a:r>
          </a:p>
          <a:p>
            <a:pPr algn="ctr"/>
            <a:endParaRPr lang="es-CO" b="1" dirty="0"/>
          </a:p>
        </p:txBody>
      </p:sp>
    </p:spTree>
    <p:extLst>
      <p:ext uri="{BB962C8B-B14F-4D97-AF65-F5344CB8AC3E}">
        <p14:creationId xmlns:p14="http://schemas.microsoft.com/office/powerpoint/2010/main" val="2107770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BIOECONOMÍA</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3668516" cy="5078312"/>
          </a:xfrm>
          <a:prstGeom prst="rect">
            <a:avLst/>
          </a:prstGeom>
        </p:spPr>
        <p:txBody>
          <a:bodyPr wrap="square">
            <a:spAutoFit/>
          </a:bodyPr>
          <a:lstStyle/>
          <a:p>
            <a:pPr marL="285750" indent="-285750" algn="just">
              <a:buFont typeface="Wingdings" charset="2"/>
              <a:buChar char="ü"/>
            </a:pPr>
            <a:r>
              <a:rPr lang="es-CO" sz="1600" b="1" dirty="0">
                <a:latin typeface="Georgia"/>
                <a:cs typeface="Georgia"/>
              </a:rPr>
              <a:t>Contribuye a solucionar desafíos locales y regionales tales cómo </a:t>
            </a:r>
            <a:r>
              <a:rPr lang="es-CO" sz="1600" b="1" dirty="0">
                <a:solidFill>
                  <a:srgbClr val="C00000"/>
                </a:solidFill>
                <a:latin typeface="Georgia"/>
                <a:cs typeface="Georgia"/>
              </a:rPr>
              <a:t>el cambio climático</a:t>
            </a:r>
            <a:r>
              <a:rPr lang="es-CO" sz="1600" b="1" dirty="0">
                <a:latin typeface="Georgia"/>
                <a:cs typeface="Georgia"/>
              </a:rPr>
              <a:t>, </a:t>
            </a:r>
            <a:r>
              <a:rPr lang="es-CO" sz="1600" b="1" dirty="0">
                <a:solidFill>
                  <a:srgbClr val="7030A0"/>
                </a:solidFill>
                <a:latin typeface="Georgia"/>
                <a:cs typeface="Georgia"/>
              </a:rPr>
              <a:t>la seguridad alimentaria</a:t>
            </a:r>
            <a:r>
              <a:rPr lang="es-CO" sz="1600" b="1" dirty="0">
                <a:latin typeface="Georgia"/>
                <a:cs typeface="Georgia"/>
              </a:rPr>
              <a:t>, </a:t>
            </a:r>
            <a:r>
              <a:rPr lang="es-CO" sz="1600" b="1" dirty="0">
                <a:solidFill>
                  <a:srgbClr val="C00000"/>
                </a:solidFill>
                <a:latin typeface="Georgia"/>
                <a:cs typeface="Georgia"/>
              </a:rPr>
              <a:t>el uso sostenible de la biodiversidad</a:t>
            </a:r>
            <a:r>
              <a:rPr lang="es-CO" sz="1600" b="1" dirty="0">
                <a:latin typeface="Georgia"/>
                <a:cs typeface="Georgia"/>
              </a:rPr>
              <a:t>, </a:t>
            </a:r>
            <a:r>
              <a:rPr lang="es-CO" sz="1600" b="1" dirty="0">
                <a:solidFill>
                  <a:srgbClr val="7030A0"/>
                </a:solidFill>
                <a:latin typeface="Georgia"/>
                <a:cs typeface="Georgia"/>
              </a:rPr>
              <a:t>la dependencia de productos no renovables (ej., combustibles fósiles), </a:t>
            </a:r>
            <a:r>
              <a:rPr lang="es-CO" sz="1600" b="1" dirty="0">
                <a:latin typeface="Georgia"/>
                <a:cs typeface="Georgia"/>
              </a:rPr>
              <a:t>y </a:t>
            </a:r>
            <a:r>
              <a:rPr lang="es-CO" sz="1600" b="1" dirty="0">
                <a:solidFill>
                  <a:srgbClr val="C00000"/>
                </a:solidFill>
                <a:latin typeface="Georgia"/>
                <a:cs typeface="Georgia"/>
              </a:rPr>
              <a:t>la diversificación de la matriz energética</a:t>
            </a:r>
            <a:r>
              <a:rPr lang="es-CO" sz="1600" b="1" dirty="0">
                <a:latin typeface="Georgia"/>
                <a:cs typeface="Georgia"/>
              </a:rPr>
              <a:t>, entre otros. </a:t>
            </a:r>
          </a:p>
          <a:p>
            <a:pPr algn="just"/>
            <a:endParaRPr lang="es-CO" sz="1600" b="1" dirty="0">
              <a:latin typeface="Georgia"/>
              <a:cs typeface="Georgia"/>
            </a:endParaRPr>
          </a:p>
          <a:p>
            <a:pPr marL="285750" indent="-285750" algn="just">
              <a:buFont typeface="Wingdings" charset="2"/>
              <a:buChar char="ü"/>
            </a:pPr>
            <a:r>
              <a:rPr lang="es-CO" sz="1400" b="1" dirty="0">
                <a:latin typeface="Georgia"/>
                <a:cs typeface="Georgia"/>
              </a:rPr>
              <a:t>Se reconoce que la bioeconomía se apalanca en diferentes áreas del conocimiento cómo:la biotecnología, la nanotecnología, las tecnologías de la cuarta revolución industrial yla economía circular.</a:t>
            </a:r>
          </a:p>
          <a:p>
            <a:pPr marL="285750" indent="-285750">
              <a:buFont typeface="Arial" panose="020B0604020202020204" pitchFamily="34" charset="0"/>
              <a:buChar char="•"/>
            </a:pPr>
            <a:endParaRPr lang="es-ES" sz="1600" b="1" dirty="0">
              <a:latin typeface="Georgia"/>
              <a:cs typeface="Georgia"/>
            </a:endParaRPr>
          </a:p>
          <a:p>
            <a:pPr algn="ctr"/>
            <a:endParaRPr lang="es-CO" b="1" dirty="0"/>
          </a:p>
        </p:txBody>
      </p:sp>
      <p:graphicFrame>
        <p:nvGraphicFramePr>
          <p:cNvPr id="6" name="Diagrama 5">
            <a:extLst>
              <a:ext uri="{FF2B5EF4-FFF2-40B4-BE49-F238E27FC236}">
                <a16:creationId xmlns:a16="http://schemas.microsoft.com/office/drawing/2014/main" id="{59815448-8C59-4ADD-A85D-577598A4C166}"/>
              </a:ext>
            </a:extLst>
          </p:cNvPr>
          <p:cNvGraphicFramePr/>
          <p:nvPr>
            <p:extLst>
              <p:ext uri="{D42A27DB-BD31-4B8C-83A1-F6EECF244321}">
                <p14:modId xmlns:p14="http://schemas.microsoft.com/office/powerpoint/2010/main" val="3009011786"/>
              </p:ext>
            </p:extLst>
          </p:nvPr>
        </p:nvGraphicFramePr>
        <p:xfrm>
          <a:off x="4123827" y="1745075"/>
          <a:ext cx="7726017" cy="49158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4427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253843" y="169333"/>
            <a:ext cx="8188568"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BIOECONOMÍA</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6368275" cy="369332"/>
          </a:xfrm>
          <a:prstGeom prst="rect">
            <a:avLst/>
          </a:prstGeom>
        </p:spPr>
        <p:txBody>
          <a:bodyPr wrap="square">
            <a:spAutoFit/>
          </a:bodyPr>
          <a:lstStyle/>
          <a:p>
            <a:pPr algn="ctr"/>
            <a:endParaRPr lang="es-CO" b="1" dirty="0"/>
          </a:p>
        </p:txBody>
      </p:sp>
      <p:sp>
        <p:nvSpPr>
          <p:cNvPr id="3" name="Rectángulo 2"/>
          <p:cNvSpPr/>
          <p:nvPr/>
        </p:nvSpPr>
        <p:spPr>
          <a:xfrm>
            <a:off x="253843" y="1703404"/>
            <a:ext cx="11737370" cy="5139869"/>
          </a:xfrm>
          <a:prstGeom prst="rect">
            <a:avLst/>
          </a:prstGeom>
        </p:spPr>
        <p:txBody>
          <a:bodyPr wrap="square">
            <a:spAutoFit/>
          </a:bodyPr>
          <a:lstStyle/>
          <a:p>
            <a:pPr marL="342900" indent="-342900" algn="just">
              <a:buFont typeface="Arial" panose="020B0604020202020204" pitchFamily="34" charset="0"/>
              <a:buChar char="•"/>
            </a:pPr>
            <a:endParaRPr lang="es-CO" sz="1400" dirty="0"/>
          </a:p>
          <a:p>
            <a:pPr marL="342900" indent="-342900" algn="just">
              <a:buFont typeface="Arial" panose="020B0604020202020204" pitchFamily="34" charset="0"/>
              <a:buChar char="•"/>
            </a:pPr>
            <a:r>
              <a:rPr lang="es-CO" sz="1300" b="1" dirty="0">
                <a:latin typeface="Georgia"/>
                <a:cs typeface="Georgia"/>
              </a:rPr>
              <a:t>En la última década los países industrializados han revelado narrativas y estrategias de estado basadas en la bioeconomía, que giran alrededor de la sostenibilidad y el desarrollo de la biotecnología (OCDE, 2009; Pavone &amp; Goven, 2017).  </a:t>
            </a:r>
          </a:p>
          <a:p>
            <a:pPr marL="342900" indent="-342900" algn="just">
              <a:buFont typeface="Arial" panose="020B0604020202020204" pitchFamily="34" charset="0"/>
              <a:buChar char="•"/>
            </a:pPr>
            <a:endParaRPr lang="es-CO" sz="1300" b="1" dirty="0">
              <a:latin typeface="Georgia"/>
              <a:cs typeface="Georgia"/>
            </a:endParaRPr>
          </a:p>
          <a:p>
            <a:pPr marL="342900" indent="-342900" algn="just">
              <a:buFont typeface="Arial" panose="020B0604020202020204" pitchFamily="34" charset="0"/>
              <a:buChar char="•"/>
            </a:pPr>
            <a:r>
              <a:rPr lang="es-CO" sz="1300" b="1" dirty="0">
                <a:latin typeface="Georgia"/>
                <a:cs typeface="Georgia"/>
              </a:rPr>
              <a:t>En Colombia sobresalen un estudio sobre Bioeconomía realizado por la firma Biointropic (2018), solicitado por el DNP, y el CONPES 3934 de 2018, Política de Crecimiento Verde, el cuál identifica el bajo el desempeño de la bioeconomía para el desarrollo económico del país. </a:t>
            </a:r>
          </a:p>
          <a:p>
            <a:pPr marL="342900" indent="-342900" algn="just">
              <a:buFont typeface="Arial" panose="020B0604020202020204" pitchFamily="34" charset="0"/>
              <a:buChar char="•"/>
            </a:pPr>
            <a:endParaRPr lang="es-CO" sz="1300" b="1" dirty="0">
              <a:latin typeface="Georgia"/>
              <a:cs typeface="Georgia"/>
            </a:endParaRPr>
          </a:p>
          <a:p>
            <a:pPr marL="342900" indent="-342900" algn="just">
              <a:buFont typeface="Arial" panose="020B0604020202020204" pitchFamily="34" charset="0"/>
              <a:buChar char="•"/>
            </a:pPr>
            <a:r>
              <a:rPr lang="es-CO" sz="1300" b="1" dirty="0">
                <a:latin typeface="Georgia"/>
                <a:cs typeface="Georgia"/>
              </a:rPr>
              <a:t>Tiene en cuenta sectores generadores de biomasa </a:t>
            </a:r>
            <a:r>
              <a:rPr lang="es-CO" sz="1300" b="1" dirty="0">
                <a:solidFill>
                  <a:srgbClr val="7030A0"/>
                </a:solidFill>
                <a:latin typeface="Georgia"/>
                <a:cs typeface="Georgia"/>
              </a:rPr>
              <a:t>(agropecuario: agrícola, pecuario, pesquero, agroindustrial, acuícola), </a:t>
            </a:r>
            <a:r>
              <a:rPr lang="es-CO" sz="1300" b="1" dirty="0">
                <a:solidFill>
                  <a:srgbClr val="C00000"/>
                </a:solidFill>
                <a:latin typeface="Georgia"/>
                <a:cs typeface="Georgia"/>
              </a:rPr>
              <a:t>el uso sostenible de la biodiversidad, </a:t>
            </a:r>
            <a:r>
              <a:rPr lang="es-CO" sz="1300" b="1" dirty="0">
                <a:solidFill>
                  <a:srgbClr val="7030A0"/>
                </a:solidFill>
                <a:latin typeface="Georgia"/>
                <a:cs typeface="Georgia"/>
              </a:rPr>
              <a:t>cadenas de valor asociadas a servicios ecosistémicos </a:t>
            </a:r>
            <a:r>
              <a:rPr lang="es-CO" sz="1300" b="1" dirty="0">
                <a:latin typeface="Georgia"/>
                <a:cs typeface="Georgia"/>
              </a:rPr>
              <a:t>y </a:t>
            </a:r>
            <a:r>
              <a:rPr lang="es-CO" sz="1300" b="1" dirty="0">
                <a:solidFill>
                  <a:srgbClr val="C00000"/>
                </a:solidFill>
                <a:latin typeface="Georgia"/>
                <a:cs typeface="Georgia"/>
              </a:rPr>
              <a:t>la puesta en marcha de bionegocios innovadores derivados de estos sectores. </a:t>
            </a:r>
          </a:p>
          <a:p>
            <a:pPr algn="just"/>
            <a:endParaRPr lang="es-CO" sz="1300" b="1" dirty="0">
              <a:latin typeface="Georgia"/>
              <a:cs typeface="Georgia"/>
            </a:endParaRPr>
          </a:p>
          <a:p>
            <a:pPr algn="just"/>
            <a:endParaRPr lang="es-CO" sz="1300" b="1" dirty="0">
              <a:latin typeface="Georgia"/>
              <a:cs typeface="Georgia"/>
            </a:endParaRPr>
          </a:p>
          <a:p>
            <a:pPr algn="just"/>
            <a:r>
              <a:rPr lang="es-CO" sz="1300" b="1" dirty="0">
                <a:latin typeface="Georgia"/>
                <a:cs typeface="Georgia"/>
              </a:rPr>
              <a:t>En términos de regionalización, y por su misma definición, el desarrollo de la bioeconomía exige el conocimiento de:</a:t>
            </a:r>
          </a:p>
          <a:p>
            <a:pPr algn="just"/>
            <a:endParaRPr lang="es-CO" sz="1300" b="1" dirty="0">
              <a:latin typeface="Georgia"/>
              <a:cs typeface="Georgia"/>
            </a:endParaRPr>
          </a:p>
          <a:p>
            <a:pPr marL="514350" indent="-514350" algn="just">
              <a:buFont typeface="+mj-lt"/>
              <a:buAutoNum type="arabicPeriod"/>
            </a:pPr>
            <a:r>
              <a:rPr lang="es-CO" sz="1300" b="1" dirty="0">
                <a:latin typeface="Georgia"/>
                <a:cs typeface="Georgia"/>
              </a:rPr>
              <a:t>El medio geofísico.</a:t>
            </a:r>
          </a:p>
          <a:p>
            <a:pPr marL="514350" indent="-514350" algn="just">
              <a:buFont typeface="+mj-lt"/>
              <a:buAutoNum type="arabicPeriod"/>
            </a:pPr>
            <a:r>
              <a:rPr lang="es-CO" sz="1300" b="1" dirty="0">
                <a:latin typeface="Georgia"/>
                <a:cs typeface="Georgia"/>
              </a:rPr>
              <a:t>La biodiversidad que este soporta a escalas regionales y locales.</a:t>
            </a:r>
          </a:p>
          <a:p>
            <a:pPr marL="514350" indent="-514350" algn="just">
              <a:buFont typeface="+mj-lt"/>
              <a:buAutoNum type="arabicPeriod"/>
            </a:pPr>
            <a:endParaRPr lang="es-CO" sz="1300" b="1" dirty="0">
              <a:latin typeface="Georgia"/>
              <a:cs typeface="Georgia"/>
            </a:endParaRPr>
          </a:p>
          <a:p>
            <a:pPr algn="just"/>
            <a:r>
              <a:rPr lang="es-CO" sz="1300" b="1" dirty="0">
                <a:latin typeface="Georgia"/>
                <a:cs typeface="Georgia"/>
              </a:rPr>
              <a:t>Demanda el apoyo decidido mediante la financiación de:</a:t>
            </a:r>
          </a:p>
          <a:p>
            <a:pPr algn="just"/>
            <a:endParaRPr lang="es-CO" sz="1300" b="1" dirty="0">
              <a:latin typeface="Georgia"/>
              <a:cs typeface="Georgia"/>
            </a:endParaRPr>
          </a:p>
          <a:p>
            <a:pPr marL="514350" indent="-514350" algn="just">
              <a:buFont typeface="+mj-lt"/>
              <a:buAutoNum type="arabicPeriod"/>
            </a:pPr>
            <a:r>
              <a:rPr lang="es-CO" sz="1300" b="1" dirty="0">
                <a:latin typeface="Georgia"/>
                <a:cs typeface="Georgia"/>
              </a:rPr>
              <a:t>Programas de investigación científica. </a:t>
            </a:r>
          </a:p>
          <a:p>
            <a:pPr marL="514350" indent="-514350" algn="just">
              <a:buFont typeface="+mj-lt"/>
              <a:buAutoNum type="arabicPeriod"/>
            </a:pPr>
            <a:r>
              <a:rPr lang="es-CO" sz="1300" b="1" dirty="0">
                <a:latin typeface="Georgia"/>
                <a:cs typeface="Georgia"/>
              </a:rPr>
              <a:t>Desarrollo tecnológico y de innovación </a:t>
            </a:r>
            <a:r>
              <a:rPr lang="es-CO" sz="1300" b="1" i="1" dirty="0">
                <a:solidFill>
                  <a:srgbClr val="7030A0"/>
                </a:solidFill>
                <a:latin typeface="Georgia"/>
                <a:cs typeface="Georgia"/>
              </a:rPr>
              <a:t>en las distintas regiones y territorios de Colombia por parte de los gobiernos departamentales y municipales.</a:t>
            </a:r>
          </a:p>
          <a:p>
            <a:pPr marL="342900" indent="-342900" algn="just">
              <a:buFont typeface="Arial" panose="020B0604020202020204" pitchFamily="34" charset="0"/>
              <a:buChar char="•"/>
            </a:pPr>
            <a:endParaRPr lang="es-CO" sz="1400" dirty="0">
              <a:solidFill>
                <a:srgbClr val="C00000"/>
              </a:solidFill>
            </a:endParaRPr>
          </a:p>
          <a:p>
            <a:endParaRPr lang="es-CO" sz="1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108563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BIOECONOMÍA</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738664"/>
          </a:xfrm>
          <a:prstGeom prst="rect">
            <a:avLst/>
          </a:prstGeom>
        </p:spPr>
        <p:txBody>
          <a:bodyPr wrap="square">
            <a:spAutoFit/>
          </a:bodyPr>
          <a:lstStyle/>
          <a:p>
            <a:pPr algn="just"/>
            <a:endParaRPr lang="es-CO" sz="2400" b="1" dirty="0">
              <a:latin typeface="Georgia"/>
              <a:cs typeface="Georgia"/>
            </a:endParaRPr>
          </a:p>
          <a:p>
            <a:pPr algn="ctr"/>
            <a:endParaRPr lang="es-CO" b="1" dirty="0"/>
          </a:p>
        </p:txBody>
      </p:sp>
      <p:pic>
        <p:nvPicPr>
          <p:cNvPr id="3" name="Imagen 2" descr="Captura de Pantalla 2021-03-29 a la(s) 11.11.31 a. 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3922" y="1901543"/>
            <a:ext cx="9193570" cy="5168859"/>
          </a:xfrm>
          <a:prstGeom prst="rect">
            <a:avLst/>
          </a:prstGeom>
        </p:spPr>
      </p:pic>
    </p:spTree>
    <p:extLst>
      <p:ext uri="{BB962C8B-B14F-4D97-AF65-F5344CB8AC3E}">
        <p14:creationId xmlns:p14="http://schemas.microsoft.com/office/powerpoint/2010/main" val="26667514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2457366" y="2325864"/>
            <a:ext cx="7866870" cy="1631216"/>
          </a:xfrm>
          <a:prstGeom prst="rect">
            <a:avLst/>
          </a:prstGeom>
          <a:noFill/>
        </p:spPr>
        <p:txBody>
          <a:bodyPr wrap="square" rtlCol="0">
            <a:spAutoFit/>
          </a:bodyPr>
          <a:lstStyle/>
          <a:p>
            <a:pPr algn="r"/>
            <a:endParaRPr lang="es-CO" sz="4400" b="1" dirty="0">
              <a:solidFill>
                <a:srgbClr val="FFFF00"/>
              </a:solidFill>
            </a:endParaRPr>
          </a:p>
          <a:p>
            <a:pPr algn="ctr"/>
            <a:endParaRPr lang="es-CO" sz="2800" b="1" dirty="0">
              <a:solidFill>
                <a:srgbClr val="FFFF00"/>
              </a:solidFill>
              <a:latin typeface="Georgia"/>
              <a:cs typeface="Georgia"/>
            </a:endParaRPr>
          </a:p>
          <a:p>
            <a:pPr algn="ctr"/>
            <a:r>
              <a:rPr lang="es-CO" sz="2800" b="1" dirty="0">
                <a:solidFill>
                  <a:srgbClr val="FFFF00"/>
                </a:solidFill>
                <a:latin typeface="Georgia"/>
                <a:cs typeface="Georgia"/>
              </a:rPr>
              <a:t>ABASTECIMIENTO ALIMENTARIO</a:t>
            </a:r>
          </a:p>
        </p:txBody>
      </p:sp>
    </p:spTree>
    <p:extLst>
      <p:ext uri="{BB962C8B-B14F-4D97-AF65-F5344CB8AC3E}">
        <p14:creationId xmlns:p14="http://schemas.microsoft.com/office/powerpoint/2010/main" val="3969269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458821"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Sistema de Abastecimiento Alimentario</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pic>
        <p:nvPicPr>
          <p:cNvPr id="13" name="Imagen 12"/>
          <p:cNvPicPr>
            <a:picLocks noChangeAspect="1"/>
          </p:cNvPicPr>
          <p:nvPr/>
        </p:nvPicPr>
        <p:blipFill>
          <a:blip r:embed="rId4">
            <a:duotone>
              <a:schemeClr val="accent4">
                <a:shade val="45000"/>
                <a:satMod val="135000"/>
              </a:schemeClr>
              <a:prstClr val="white"/>
            </a:duotone>
          </a:blip>
          <a:stretch>
            <a:fillRect/>
          </a:stretch>
        </p:blipFill>
        <p:spPr>
          <a:xfrm>
            <a:off x="9123993" y="3082936"/>
            <a:ext cx="1963082" cy="499915"/>
          </a:xfrm>
          <a:prstGeom prst="rect">
            <a:avLst/>
          </a:prstGeom>
        </p:spPr>
      </p:pic>
      <p:sp>
        <p:nvSpPr>
          <p:cNvPr id="14" name="CuadroTexto 13"/>
          <p:cNvSpPr txBox="1"/>
          <p:nvPr/>
        </p:nvSpPr>
        <p:spPr>
          <a:xfrm>
            <a:off x="8423704" y="1586277"/>
            <a:ext cx="3668486" cy="738664"/>
          </a:xfrm>
          <a:prstGeom prst="rect">
            <a:avLst/>
          </a:prstGeom>
          <a:noFill/>
        </p:spPr>
        <p:txBody>
          <a:bodyPr wrap="square" rtlCol="0">
            <a:spAutoFit/>
          </a:bodyPr>
          <a:lstStyle/>
          <a:p>
            <a:r>
              <a:rPr lang="es-CO" sz="1400" b="1" dirty="0">
                <a:latin typeface="Tahoma" panose="020B0604030504040204" pitchFamily="34" charset="0"/>
                <a:ea typeface="Tahoma" panose="020B0604030504040204" pitchFamily="34" charset="0"/>
                <a:cs typeface="Tahoma" panose="020B0604030504040204" pitchFamily="34" charset="0"/>
              </a:rPr>
              <a:t>                          Oferta</a:t>
            </a:r>
          </a:p>
          <a:p>
            <a:endParaRPr lang="es-CO" sz="1400" b="1" dirty="0">
              <a:latin typeface="Tahoma" panose="020B0604030504040204" pitchFamily="34" charset="0"/>
              <a:ea typeface="Tahoma" panose="020B0604030504040204" pitchFamily="34" charset="0"/>
              <a:cs typeface="Tahoma" panose="020B0604030504040204" pitchFamily="34" charset="0"/>
            </a:endParaRPr>
          </a:p>
          <a:p>
            <a:r>
              <a:rPr lang="es-CO" sz="1400" b="1" dirty="0">
                <a:latin typeface="Tahoma" panose="020B0604030504040204" pitchFamily="34" charset="0"/>
                <a:ea typeface="Tahoma" panose="020B0604030504040204" pitchFamily="34" charset="0"/>
                <a:cs typeface="Tahoma" panose="020B0604030504040204" pitchFamily="34" charset="0"/>
              </a:rPr>
              <a:t>Caldas – Risaralda - Quindío - Tolima</a:t>
            </a:r>
          </a:p>
        </p:txBody>
      </p:sp>
      <p:pic>
        <p:nvPicPr>
          <p:cNvPr id="15" name="Imagen 14"/>
          <p:cNvPicPr>
            <a:picLocks noChangeAspect="1"/>
          </p:cNvPicPr>
          <p:nvPr/>
        </p:nvPicPr>
        <p:blipFill>
          <a:blip r:embed="rId5">
            <a:duotone>
              <a:schemeClr val="accent4">
                <a:shade val="45000"/>
                <a:satMod val="135000"/>
              </a:schemeClr>
              <a:prstClr val="white"/>
            </a:duotone>
          </a:blip>
          <a:stretch>
            <a:fillRect/>
          </a:stretch>
        </p:blipFill>
        <p:spPr>
          <a:xfrm>
            <a:off x="8352551" y="3473046"/>
            <a:ext cx="3651821" cy="377985"/>
          </a:xfrm>
          <a:prstGeom prst="rect">
            <a:avLst/>
          </a:prstGeom>
        </p:spPr>
      </p:pic>
      <p:sp>
        <p:nvSpPr>
          <p:cNvPr id="16" name="CuadroTexto 15"/>
          <p:cNvSpPr txBox="1"/>
          <p:nvPr/>
        </p:nvSpPr>
        <p:spPr>
          <a:xfrm>
            <a:off x="8763000" y="2476209"/>
            <a:ext cx="3429000" cy="307777"/>
          </a:xfrm>
          <a:prstGeom prst="rect">
            <a:avLst/>
          </a:prstGeom>
          <a:noFill/>
        </p:spPr>
        <p:txBody>
          <a:bodyPr wrap="square" rtlCol="0">
            <a:spAutoFit/>
          </a:bodyPr>
          <a:lstStyle/>
          <a:p>
            <a:r>
              <a:rPr lang="es-CO" sz="1400" b="1" dirty="0"/>
              <a:t>Agropecuaria                        Agroindustrial</a:t>
            </a:r>
          </a:p>
        </p:txBody>
      </p:sp>
      <p:pic>
        <p:nvPicPr>
          <p:cNvPr id="17" name="Imagen 16"/>
          <p:cNvPicPr>
            <a:picLocks noChangeAspect="1"/>
          </p:cNvPicPr>
          <p:nvPr/>
        </p:nvPicPr>
        <p:blipFill>
          <a:blip r:embed="rId6"/>
          <a:stretch>
            <a:fillRect/>
          </a:stretch>
        </p:blipFill>
        <p:spPr>
          <a:xfrm>
            <a:off x="10105534" y="3836425"/>
            <a:ext cx="152413" cy="408467"/>
          </a:xfrm>
          <a:prstGeom prst="rect">
            <a:avLst/>
          </a:prstGeom>
        </p:spPr>
      </p:pic>
      <p:pic>
        <p:nvPicPr>
          <p:cNvPr id="18" name="Imagen 17"/>
          <p:cNvPicPr>
            <a:picLocks noChangeAspect="1"/>
          </p:cNvPicPr>
          <p:nvPr/>
        </p:nvPicPr>
        <p:blipFill>
          <a:blip r:embed="rId7">
            <a:duotone>
              <a:schemeClr val="accent4">
                <a:shade val="45000"/>
                <a:satMod val="135000"/>
              </a:schemeClr>
              <a:prstClr val="white"/>
            </a:duotone>
          </a:blip>
          <a:stretch>
            <a:fillRect/>
          </a:stretch>
        </p:blipFill>
        <p:spPr>
          <a:xfrm>
            <a:off x="8322069" y="4171527"/>
            <a:ext cx="3682303" cy="377985"/>
          </a:xfrm>
          <a:prstGeom prst="rect">
            <a:avLst/>
          </a:prstGeom>
        </p:spPr>
      </p:pic>
      <p:sp>
        <p:nvSpPr>
          <p:cNvPr id="24" name="CuadroTexto 23"/>
          <p:cNvSpPr txBox="1"/>
          <p:nvPr/>
        </p:nvSpPr>
        <p:spPr>
          <a:xfrm>
            <a:off x="8368543" y="4532228"/>
            <a:ext cx="3635829" cy="2462213"/>
          </a:xfrm>
          <a:prstGeom prst="rect">
            <a:avLst/>
          </a:prstGeom>
          <a:noFill/>
        </p:spPr>
        <p:txBody>
          <a:bodyPr wrap="square" rtlCol="0">
            <a:spAutoFit/>
          </a:bodyPr>
          <a:lstStyle/>
          <a:p>
            <a:r>
              <a:rPr lang="es-CO" sz="1400" dirty="0"/>
              <a:t>Frijol		                    		Garbanzo</a:t>
            </a:r>
          </a:p>
          <a:p>
            <a:r>
              <a:rPr lang="es-CO" sz="1400" dirty="0"/>
              <a:t>Huevos A – AA	                   	 Tomate</a:t>
            </a:r>
          </a:p>
          <a:p>
            <a:r>
              <a:rPr lang="es-CO" sz="1400" dirty="0"/>
              <a:t>Plátano		                    	Hortalizas</a:t>
            </a:r>
          </a:p>
          <a:p>
            <a:r>
              <a:rPr lang="es-CO" sz="1400" dirty="0"/>
              <a:t>Frutas de cosecha	                    	Yuca</a:t>
            </a:r>
          </a:p>
          <a:p>
            <a:r>
              <a:rPr lang="es-CO" sz="1400" dirty="0"/>
              <a:t>Panela		                    	Postres</a:t>
            </a:r>
          </a:p>
          <a:p>
            <a:r>
              <a:rPr lang="es-CO" sz="1400" dirty="0"/>
              <a:t>Productos de panadería</a:t>
            </a:r>
          </a:p>
          <a:p>
            <a:r>
              <a:rPr lang="es-CO" sz="1400" dirty="0"/>
              <a:t>Arroz	                                           </a:t>
            </a:r>
          </a:p>
          <a:p>
            <a:r>
              <a:rPr lang="es-CO" sz="1400" dirty="0"/>
              <a:t>Leche entera y saborizada UHT </a:t>
            </a:r>
          </a:p>
          <a:p>
            <a:r>
              <a:rPr lang="es-CO" sz="1400" dirty="0"/>
              <a:t>y Avena                                           	Cárnicos</a:t>
            </a:r>
          </a:p>
          <a:p>
            <a:r>
              <a:rPr lang="es-CO" sz="1400" dirty="0"/>
              <a:t>					Pollo</a:t>
            </a:r>
          </a:p>
          <a:p>
            <a:endParaRPr lang="es-CO" sz="1400" dirty="0"/>
          </a:p>
        </p:txBody>
      </p:sp>
      <p:sp>
        <p:nvSpPr>
          <p:cNvPr id="27" name="Rectángulo 26"/>
          <p:cNvSpPr/>
          <p:nvPr/>
        </p:nvSpPr>
        <p:spPr>
          <a:xfrm>
            <a:off x="253843" y="1703404"/>
            <a:ext cx="6368275" cy="4801315"/>
          </a:xfrm>
          <a:prstGeom prst="rect">
            <a:avLst/>
          </a:prstGeom>
        </p:spPr>
        <p:txBody>
          <a:bodyPr wrap="square">
            <a:spAutoFit/>
          </a:bodyPr>
          <a:lstStyle/>
          <a:p>
            <a:pPr algn="ctr"/>
            <a:r>
              <a:rPr lang="es-CO" sz="1600" b="1" dirty="0">
                <a:latin typeface="Georgia"/>
                <a:cs typeface="Georgia"/>
              </a:rPr>
              <a:t>OBJETIVOS</a:t>
            </a:r>
          </a:p>
          <a:p>
            <a:pPr algn="ctr"/>
            <a:endParaRPr lang="es-CO" sz="1600" b="1" dirty="0">
              <a:latin typeface="Georgia"/>
              <a:cs typeface="Georgia"/>
            </a:endParaRPr>
          </a:p>
          <a:p>
            <a:pPr algn="ctr"/>
            <a:r>
              <a:rPr lang="es-CO" sz="1600" b="1" dirty="0">
                <a:latin typeface="Georgia"/>
                <a:cs typeface="Georgia"/>
              </a:rPr>
              <a:t>Reactivación Economía local	                 Ampliar el consumo local</a:t>
            </a:r>
          </a:p>
          <a:p>
            <a:pPr algn="ctr"/>
            <a:endParaRPr lang="es-CO" sz="1600" b="1" dirty="0">
              <a:latin typeface="Georgia"/>
              <a:cs typeface="Georgia"/>
            </a:endParaRPr>
          </a:p>
          <a:p>
            <a:pPr algn="ctr"/>
            <a:endParaRPr lang="es-CO" sz="1600" b="1" dirty="0">
              <a:latin typeface="Georgia"/>
              <a:cs typeface="Georgia"/>
            </a:endParaRPr>
          </a:p>
          <a:p>
            <a:pPr algn="ctr"/>
            <a:r>
              <a:rPr lang="es-CO" sz="1600" b="1" dirty="0">
                <a:latin typeface="Georgia"/>
                <a:ea typeface="Tahoma" panose="020B0604030504040204" pitchFamily="34" charset="0"/>
                <a:cs typeface="Georgia"/>
              </a:rPr>
              <a:t>ACCIONES</a:t>
            </a:r>
          </a:p>
          <a:p>
            <a:pPr algn="ctr"/>
            <a:endParaRPr lang="es-CO" sz="1600" b="1" dirty="0">
              <a:latin typeface="Georgia"/>
              <a:cs typeface="Georgia"/>
            </a:endParaRPr>
          </a:p>
          <a:p>
            <a:pPr marL="342900" indent="-342900">
              <a:buFont typeface="+mj-lt"/>
              <a:buAutoNum type="arabicPeriod"/>
            </a:pPr>
            <a:r>
              <a:rPr lang="es-CO" sz="1600" b="1" dirty="0">
                <a:latin typeface="Georgia"/>
                <a:cs typeface="Georgia"/>
              </a:rPr>
              <a:t>Organizar y cuantificar demanda institucional (ampliar compras locales)</a:t>
            </a:r>
          </a:p>
          <a:p>
            <a:pPr marL="342900" indent="-342900">
              <a:buFont typeface="+mj-lt"/>
              <a:buAutoNum type="arabicPeriod"/>
            </a:pPr>
            <a:r>
              <a:rPr lang="es-CO" sz="1600" b="1" dirty="0">
                <a:latin typeface="Georgia"/>
                <a:cs typeface="Georgia"/>
              </a:rPr>
              <a:t>Organizar y fortalecer la oferta (ampliar y cualificar productividad local agropecuaria y agroindustrial)</a:t>
            </a:r>
          </a:p>
          <a:p>
            <a:pPr marL="342900" indent="-342900">
              <a:buFont typeface="+mj-lt"/>
              <a:buAutoNum type="arabicPeriod"/>
            </a:pPr>
            <a:r>
              <a:rPr lang="es-CO" sz="1600" b="1" dirty="0">
                <a:latin typeface="Georgia"/>
                <a:cs typeface="Georgia"/>
              </a:rPr>
              <a:t>Establecer programas y herramientas de apoyo al fortalecimiento del Sistema de abastecimiento de Alimentos de la RAP</a:t>
            </a:r>
          </a:p>
          <a:p>
            <a:pPr marL="342900" indent="-342900">
              <a:buFont typeface="+mj-lt"/>
              <a:buAutoNum type="arabicPeriod"/>
            </a:pPr>
            <a:r>
              <a:rPr lang="es-CO" sz="1600" b="1" dirty="0">
                <a:latin typeface="Georgia"/>
                <a:cs typeface="Georgia"/>
              </a:rPr>
              <a:t>Coordinación interinstitucional público – privada (SENA, Secretarias de Educación, Secretarias de Agricultura, Academia, Gremios, Comercio, industria)</a:t>
            </a:r>
            <a:r>
              <a:rPr lang="es-CO" b="1" dirty="0"/>
              <a:t>	</a:t>
            </a:r>
          </a:p>
        </p:txBody>
      </p:sp>
    </p:spTree>
    <p:extLst>
      <p:ext uri="{BB962C8B-B14F-4D97-AF65-F5344CB8AC3E}">
        <p14:creationId xmlns:p14="http://schemas.microsoft.com/office/powerpoint/2010/main" val="2436882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4874932" y="466848"/>
            <a:ext cx="6873467" cy="3262432"/>
          </a:xfrm>
          <a:prstGeom prst="rect">
            <a:avLst/>
          </a:prstGeom>
          <a:noFill/>
        </p:spPr>
        <p:txBody>
          <a:bodyPr wrap="square" rtlCol="0">
            <a:spAutoFit/>
          </a:bodyPr>
          <a:lstStyle/>
          <a:p>
            <a:pPr algn="ctr"/>
            <a:r>
              <a:rPr lang="es-CO" sz="2000" b="1" dirty="0">
                <a:solidFill>
                  <a:srgbClr val="008000"/>
                </a:solidFill>
                <a:latin typeface="Georgia"/>
                <a:cs typeface="Georgia"/>
              </a:rPr>
              <a:t>SISTEMA DE ABASTECIMIENTO DE ALIMENTOS </a:t>
            </a:r>
          </a:p>
          <a:p>
            <a:pPr algn="ctr"/>
            <a:r>
              <a:rPr lang="es-CO" sz="2000" b="1" dirty="0">
                <a:solidFill>
                  <a:srgbClr val="008000"/>
                </a:solidFill>
                <a:latin typeface="Georgia"/>
                <a:cs typeface="Georgia"/>
              </a:rPr>
              <a:t>RAP EJE CAFETERO</a:t>
            </a:r>
          </a:p>
          <a:p>
            <a:pPr algn="ctr"/>
            <a:endParaRPr lang="es-CO" b="1" dirty="0">
              <a:solidFill>
                <a:schemeClr val="accent6">
                  <a:lumMod val="75000"/>
                </a:schemeClr>
              </a:solidFill>
              <a:latin typeface="Georgia"/>
              <a:cs typeface="Georgia"/>
            </a:endParaRPr>
          </a:p>
          <a:p>
            <a:pPr algn="ctr"/>
            <a:r>
              <a:rPr lang="es-CO" b="1" dirty="0">
                <a:solidFill>
                  <a:schemeClr val="accent1">
                    <a:lumMod val="75000"/>
                  </a:schemeClr>
                </a:solidFill>
                <a:latin typeface="Georgia"/>
                <a:ea typeface="Tahoma" panose="020B0604030504040204" pitchFamily="34" charset="0"/>
                <a:cs typeface="Georgia"/>
              </a:rPr>
              <a:t>Caldas</a:t>
            </a:r>
            <a:r>
              <a:rPr lang="es-CO" b="1" dirty="0">
                <a:latin typeface="Georgia"/>
                <a:ea typeface="Tahoma" panose="020B0604030504040204" pitchFamily="34" charset="0"/>
                <a:cs typeface="Georgia"/>
              </a:rPr>
              <a:t> – </a:t>
            </a:r>
            <a:r>
              <a:rPr lang="es-CO" b="1" dirty="0">
                <a:solidFill>
                  <a:schemeClr val="accent2">
                    <a:lumMod val="60000"/>
                    <a:lumOff val="40000"/>
                  </a:schemeClr>
                </a:solidFill>
                <a:latin typeface="Georgia"/>
                <a:ea typeface="Tahoma" panose="020B0604030504040204" pitchFamily="34" charset="0"/>
                <a:cs typeface="Georgia"/>
              </a:rPr>
              <a:t>Risaralda</a:t>
            </a:r>
            <a:r>
              <a:rPr lang="es-CO" b="1" dirty="0">
                <a:latin typeface="Georgia"/>
                <a:ea typeface="Tahoma" panose="020B0604030504040204" pitchFamily="34" charset="0"/>
                <a:cs typeface="Georgia"/>
              </a:rPr>
              <a:t> - </a:t>
            </a:r>
            <a:r>
              <a:rPr lang="es-CO" b="1" dirty="0">
                <a:solidFill>
                  <a:schemeClr val="accent6">
                    <a:lumMod val="75000"/>
                  </a:schemeClr>
                </a:solidFill>
                <a:latin typeface="Georgia"/>
                <a:ea typeface="Tahoma" panose="020B0604030504040204" pitchFamily="34" charset="0"/>
                <a:cs typeface="Georgia"/>
              </a:rPr>
              <a:t>Quindío</a:t>
            </a:r>
            <a:r>
              <a:rPr lang="es-CO" b="1" dirty="0">
                <a:latin typeface="Georgia"/>
                <a:ea typeface="Tahoma" panose="020B0604030504040204" pitchFamily="34" charset="0"/>
                <a:cs typeface="Georgia"/>
              </a:rPr>
              <a:t> </a:t>
            </a:r>
            <a:r>
              <a:rPr lang="mr-IN" b="1" dirty="0">
                <a:latin typeface="Georgia"/>
                <a:ea typeface="Tahoma" panose="020B0604030504040204" pitchFamily="34" charset="0"/>
                <a:cs typeface="Georgia"/>
              </a:rPr>
              <a:t>–</a:t>
            </a:r>
            <a:r>
              <a:rPr lang="es-CO" b="1" dirty="0">
                <a:latin typeface="Georgia"/>
                <a:ea typeface="Tahoma" panose="020B0604030504040204" pitchFamily="34" charset="0"/>
                <a:cs typeface="Georgia"/>
              </a:rPr>
              <a:t> </a:t>
            </a:r>
            <a:r>
              <a:rPr lang="es-CO" b="1" dirty="0">
                <a:solidFill>
                  <a:srgbClr val="C00000"/>
                </a:solidFill>
                <a:latin typeface="Georgia"/>
                <a:ea typeface="Tahoma" panose="020B0604030504040204" pitchFamily="34" charset="0"/>
                <a:cs typeface="Georgia"/>
              </a:rPr>
              <a:t>Tolima</a:t>
            </a:r>
          </a:p>
          <a:p>
            <a:pPr algn="ctr"/>
            <a:endParaRPr lang="es-CO" b="1" dirty="0">
              <a:solidFill>
                <a:srgbClr val="C00000"/>
              </a:solidFill>
              <a:latin typeface="Georgia"/>
              <a:ea typeface="Tahoma" panose="020B0604030504040204" pitchFamily="34" charset="0"/>
              <a:cs typeface="Georgia"/>
            </a:endParaRPr>
          </a:p>
          <a:p>
            <a:pPr algn="ctr"/>
            <a:r>
              <a:rPr lang="es-CO" b="1" dirty="0">
                <a:latin typeface="Georgia"/>
                <a:cs typeface="Georgia"/>
              </a:rPr>
              <a:t>OFERTA</a:t>
            </a:r>
          </a:p>
          <a:p>
            <a:pPr algn="ctr"/>
            <a:endParaRPr lang="es-CO" b="1" dirty="0">
              <a:latin typeface="Georgia"/>
              <a:cs typeface="Georgia"/>
            </a:endParaRPr>
          </a:p>
          <a:p>
            <a:pPr algn="ctr"/>
            <a:r>
              <a:rPr lang="es-CO" b="1" dirty="0">
                <a:latin typeface="Georgia"/>
                <a:cs typeface="Georgia"/>
              </a:rPr>
              <a:t>Agropecuaria                                    Agroindustrial</a:t>
            </a:r>
          </a:p>
          <a:p>
            <a:pPr algn="ctr"/>
            <a:r>
              <a:rPr lang="es-MX" sz="1100" b="1" dirty="0">
                <a:solidFill>
                  <a:schemeClr val="bg1"/>
                </a:solidFill>
              </a:rPr>
              <a:t>En un alto porcentaje no Sector Presidencia</a:t>
            </a:r>
          </a:p>
          <a:p>
            <a:pPr algn="ctr"/>
            <a:r>
              <a:rPr lang="es-MX" sz="1100" b="1" dirty="0">
                <a:solidFill>
                  <a:schemeClr val="bg1"/>
                </a:solidFill>
              </a:rPr>
              <a:t>2019-2022</a:t>
            </a:r>
            <a:endParaRPr lang="en-US" sz="1100" b="1" dirty="0">
              <a:solidFill>
                <a:schemeClr val="bg1"/>
              </a:solidFill>
            </a:endParaRPr>
          </a:p>
          <a:p>
            <a:pPr algn="ctr"/>
            <a:endParaRPr lang="es-CO" b="1" dirty="0">
              <a:solidFill>
                <a:srgbClr val="C00000"/>
              </a:solidFill>
              <a:ea typeface="Tahoma" panose="020B0604030504040204" pitchFamily="34" charset="0"/>
              <a:cs typeface="Tahoma" panose="020B0604030504040204" pitchFamily="34" charset="0"/>
            </a:endParaRPr>
          </a:p>
          <a:p>
            <a:pPr algn="ctr"/>
            <a:endParaRPr lang="es-CO" b="1" dirty="0">
              <a:solidFill>
                <a:schemeClr val="accent6">
                  <a:lumMod val="75000"/>
                </a:schemeClr>
              </a:solidFill>
            </a:endParaRPr>
          </a:p>
        </p:txBody>
      </p:sp>
      <p:sp>
        <p:nvSpPr>
          <p:cNvPr id="4" name="CuadroTexto 3"/>
          <p:cNvSpPr txBox="1"/>
          <p:nvPr/>
        </p:nvSpPr>
        <p:spPr>
          <a:xfrm>
            <a:off x="5136422" y="2838437"/>
            <a:ext cx="3119210" cy="1754327"/>
          </a:xfrm>
          <a:prstGeom prst="rect">
            <a:avLst/>
          </a:prstGeom>
          <a:noFill/>
        </p:spPr>
        <p:txBody>
          <a:bodyPr wrap="square" rtlCol="0">
            <a:spAutoFit/>
          </a:bodyPr>
          <a:lstStyle/>
          <a:p>
            <a:pPr algn="just"/>
            <a:endParaRPr lang="es-CO" b="1" dirty="0">
              <a:latin typeface="Georgia"/>
              <a:cs typeface="Georgia"/>
            </a:endParaRPr>
          </a:p>
          <a:p>
            <a:pPr algn="just"/>
            <a:endParaRPr lang="es-CO" b="1" dirty="0">
              <a:latin typeface="Georgia"/>
              <a:cs typeface="Georgia"/>
            </a:endParaRPr>
          </a:p>
          <a:p>
            <a:pPr algn="just"/>
            <a:endParaRPr lang="es-CO" b="1" dirty="0">
              <a:latin typeface="Georgia"/>
              <a:cs typeface="Georgia"/>
            </a:endParaRPr>
          </a:p>
          <a:p>
            <a:pPr algn="just"/>
            <a:r>
              <a:rPr lang="es-CO" b="1" dirty="0">
                <a:latin typeface="Georgia"/>
                <a:cs typeface="Georgia"/>
              </a:rPr>
              <a:t>En un alto porcentaje NO se comercializa, ni se consume en la Región</a:t>
            </a:r>
            <a:endParaRPr lang="en-US" b="1" dirty="0">
              <a:latin typeface="Georgia"/>
              <a:cs typeface="Georgia"/>
            </a:endParaRPr>
          </a:p>
        </p:txBody>
      </p:sp>
      <p:sp>
        <p:nvSpPr>
          <p:cNvPr id="5" name="CuadroTexto 4"/>
          <p:cNvSpPr txBox="1"/>
          <p:nvPr/>
        </p:nvSpPr>
        <p:spPr>
          <a:xfrm>
            <a:off x="8872003" y="2838437"/>
            <a:ext cx="2876396" cy="3570208"/>
          </a:xfrm>
          <a:prstGeom prst="rect">
            <a:avLst/>
          </a:prstGeom>
          <a:noFill/>
        </p:spPr>
        <p:txBody>
          <a:bodyPr wrap="square" rtlCol="0">
            <a:spAutoFit/>
          </a:bodyPr>
          <a:lstStyle/>
          <a:p>
            <a:r>
              <a:rPr lang="es-MX" sz="1700" b="1" dirty="0">
                <a:latin typeface="Georgia"/>
                <a:cs typeface="Georgia"/>
              </a:rPr>
              <a:t>Presenta ineficiencias :</a:t>
            </a:r>
          </a:p>
          <a:p>
            <a:endParaRPr lang="es-MX" sz="1700" b="1" dirty="0">
              <a:latin typeface="Georgia"/>
              <a:cs typeface="Georgia"/>
            </a:endParaRPr>
          </a:p>
          <a:p>
            <a:pPr marL="285750" indent="-285750">
              <a:buFont typeface="Arial" panose="020B0604020202020204" pitchFamily="34" charset="0"/>
              <a:buChar char="•"/>
            </a:pPr>
            <a:r>
              <a:rPr lang="en-US" sz="1600" b="1" dirty="0" err="1">
                <a:latin typeface="Georgia"/>
                <a:cs typeface="Georgia"/>
              </a:rPr>
              <a:t>Cadena</a:t>
            </a:r>
            <a:r>
              <a:rPr lang="en-US" sz="1600" b="1" dirty="0">
                <a:latin typeface="Georgia"/>
                <a:cs typeface="Georgia"/>
              </a:rPr>
              <a:t> de </a:t>
            </a:r>
            <a:r>
              <a:rPr lang="en-US" sz="1600" b="1" dirty="0" err="1">
                <a:latin typeface="Georgia"/>
                <a:cs typeface="Georgia"/>
              </a:rPr>
              <a:t>intermediación</a:t>
            </a:r>
            <a:r>
              <a:rPr lang="en-US" sz="1600" b="1" dirty="0">
                <a:latin typeface="Georgia"/>
                <a:cs typeface="Georgia"/>
              </a:rPr>
              <a:t> entre </a:t>
            </a:r>
            <a:r>
              <a:rPr lang="en-US" sz="1600" b="1" dirty="0" err="1">
                <a:latin typeface="Georgia"/>
                <a:cs typeface="Georgia"/>
              </a:rPr>
              <a:t>productores</a:t>
            </a:r>
            <a:r>
              <a:rPr lang="en-US" sz="1600" b="1" dirty="0">
                <a:latin typeface="Georgia"/>
                <a:cs typeface="Georgia"/>
              </a:rPr>
              <a:t> y </a:t>
            </a:r>
            <a:r>
              <a:rPr lang="en-US" sz="1600" b="1" dirty="0" err="1">
                <a:latin typeface="Georgia"/>
                <a:cs typeface="Georgia"/>
              </a:rPr>
              <a:t>consumidores</a:t>
            </a:r>
            <a:r>
              <a:rPr lang="en-US" sz="1600" b="1" dirty="0">
                <a:latin typeface="Georgia"/>
                <a:cs typeface="Georgia"/>
              </a:rPr>
              <a:t> </a:t>
            </a:r>
          </a:p>
          <a:p>
            <a:pPr marL="285750" indent="-285750">
              <a:buFont typeface="Arial" panose="020B0604020202020204" pitchFamily="34" charset="0"/>
              <a:buChar char="•"/>
            </a:pPr>
            <a:r>
              <a:rPr lang="en-US" sz="1600" b="1" dirty="0" err="1">
                <a:latin typeface="Georgia"/>
                <a:cs typeface="Georgia"/>
              </a:rPr>
              <a:t>Prácticas</a:t>
            </a:r>
            <a:r>
              <a:rPr lang="en-US" sz="1600" b="1" dirty="0">
                <a:latin typeface="Georgia"/>
                <a:cs typeface="Georgia"/>
              </a:rPr>
              <a:t> </a:t>
            </a:r>
            <a:r>
              <a:rPr lang="en-US" sz="1600" b="1" dirty="0" err="1">
                <a:latin typeface="Georgia"/>
                <a:cs typeface="Georgia"/>
              </a:rPr>
              <a:t>establecidas</a:t>
            </a:r>
            <a:r>
              <a:rPr lang="en-US" sz="1600" b="1" dirty="0">
                <a:latin typeface="Georgia"/>
                <a:cs typeface="Georgia"/>
              </a:rPr>
              <a:t> de Mercado (</a:t>
            </a:r>
            <a:r>
              <a:rPr lang="en-US" sz="1600" b="1" dirty="0" err="1">
                <a:latin typeface="Georgia"/>
                <a:cs typeface="Georgia"/>
              </a:rPr>
              <a:t>compra</a:t>
            </a:r>
            <a:r>
              <a:rPr lang="en-US" sz="1600" b="1" dirty="0">
                <a:latin typeface="Georgia"/>
                <a:cs typeface="Georgia"/>
              </a:rPr>
              <a:t> de </a:t>
            </a:r>
            <a:r>
              <a:rPr lang="en-US" sz="1600" b="1" dirty="0" err="1">
                <a:latin typeface="Georgia"/>
                <a:cs typeface="Georgia"/>
              </a:rPr>
              <a:t>cosechas</a:t>
            </a:r>
            <a:r>
              <a:rPr lang="en-US" sz="1600" b="1" dirty="0">
                <a:latin typeface="Georgia"/>
                <a:cs typeface="Georgia"/>
              </a:rPr>
              <a:t> </a:t>
            </a:r>
            <a:r>
              <a:rPr lang="en-US" sz="1600" b="1" dirty="0" err="1">
                <a:latin typeface="Georgia"/>
                <a:cs typeface="Georgia"/>
              </a:rPr>
              <a:t>por</a:t>
            </a:r>
            <a:r>
              <a:rPr lang="en-US" sz="1600" b="1" dirty="0">
                <a:latin typeface="Georgia"/>
                <a:cs typeface="Georgia"/>
              </a:rPr>
              <a:t> </a:t>
            </a:r>
            <a:r>
              <a:rPr lang="en-US" sz="1600" b="1" dirty="0" err="1">
                <a:latin typeface="Georgia"/>
                <a:cs typeface="Georgia"/>
              </a:rPr>
              <a:t>vía</a:t>
            </a:r>
            <a:r>
              <a:rPr lang="en-US" sz="1600" b="1" dirty="0">
                <a:latin typeface="Georgia"/>
                <a:cs typeface="Georgia"/>
              </a:rPr>
              <a:t> de </a:t>
            </a:r>
            <a:r>
              <a:rPr lang="en-US" sz="1600" b="1" dirty="0" err="1">
                <a:latin typeface="Georgia"/>
                <a:cs typeface="Georgia"/>
              </a:rPr>
              <a:t>créditos</a:t>
            </a:r>
            <a:r>
              <a:rPr lang="en-US" sz="1600" b="1" dirty="0">
                <a:latin typeface="Georgia"/>
                <a:cs typeface="Georgia"/>
              </a:rPr>
              <a:t>).</a:t>
            </a:r>
          </a:p>
          <a:p>
            <a:pPr marL="285750" indent="-285750">
              <a:buFont typeface="Arial" panose="020B0604020202020204" pitchFamily="34" charset="0"/>
              <a:buChar char="•"/>
            </a:pPr>
            <a:r>
              <a:rPr lang="en-US" sz="1600" b="1" dirty="0" err="1">
                <a:latin typeface="Georgia"/>
                <a:cs typeface="Georgia"/>
              </a:rPr>
              <a:t>Bajos</a:t>
            </a:r>
            <a:r>
              <a:rPr lang="en-US" sz="1600" b="1" dirty="0">
                <a:latin typeface="Georgia"/>
                <a:cs typeface="Georgia"/>
              </a:rPr>
              <a:t> </a:t>
            </a:r>
            <a:r>
              <a:rPr lang="en-US" sz="1600" b="1" dirty="0" err="1">
                <a:latin typeface="Georgia"/>
                <a:cs typeface="Georgia"/>
              </a:rPr>
              <a:t>volúmenes</a:t>
            </a:r>
            <a:r>
              <a:rPr lang="en-US" sz="1600" b="1" dirty="0">
                <a:latin typeface="Georgia"/>
                <a:cs typeface="Georgia"/>
              </a:rPr>
              <a:t> de </a:t>
            </a:r>
            <a:r>
              <a:rPr lang="en-US" sz="1600" b="1" dirty="0" err="1">
                <a:latin typeface="Georgia"/>
                <a:cs typeface="Georgia"/>
              </a:rPr>
              <a:t>producción</a:t>
            </a:r>
            <a:r>
              <a:rPr lang="en-US" sz="1600" b="1" dirty="0">
                <a:latin typeface="Georgia"/>
                <a:cs typeface="Georgia"/>
              </a:rPr>
              <a:t>.</a:t>
            </a:r>
          </a:p>
          <a:p>
            <a:pPr marL="285750" indent="-285750">
              <a:buFont typeface="Arial" panose="020B0604020202020204" pitchFamily="34" charset="0"/>
              <a:buChar char="•"/>
            </a:pPr>
            <a:r>
              <a:rPr lang="en-US" sz="1600" b="1" dirty="0" err="1">
                <a:latin typeface="Georgia"/>
                <a:cs typeface="Georgia"/>
              </a:rPr>
              <a:t>Incertidumbre</a:t>
            </a:r>
            <a:r>
              <a:rPr lang="en-US" sz="1600" b="1" dirty="0">
                <a:latin typeface="Georgia"/>
                <a:cs typeface="Georgia"/>
              </a:rPr>
              <a:t> de </a:t>
            </a:r>
            <a:r>
              <a:rPr lang="en-US" sz="1600" b="1" dirty="0" err="1">
                <a:latin typeface="Georgia"/>
                <a:cs typeface="Georgia"/>
              </a:rPr>
              <a:t>mercados</a:t>
            </a:r>
            <a:r>
              <a:rPr lang="en-US" sz="1600" b="1" dirty="0">
                <a:latin typeface="Georgia"/>
                <a:cs typeface="Georgia"/>
              </a:rPr>
              <a:t>.</a:t>
            </a:r>
          </a:p>
        </p:txBody>
      </p:sp>
    </p:spTree>
    <p:extLst>
      <p:ext uri="{BB962C8B-B14F-4D97-AF65-F5344CB8AC3E}">
        <p14:creationId xmlns:p14="http://schemas.microsoft.com/office/powerpoint/2010/main" val="1130422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136422" y="448175"/>
            <a:ext cx="6892145" cy="3231654"/>
          </a:xfrm>
          <a:prstGeom prst="rect">
            <a:avLst/>
          </a:prstGeom>
          <a:noFill/>
        </p:spPr>
        <p:txBody>
          <a:bodyPr wrap="square" rtlCol="0">
            <a:spAutoFit/>
          </a:bodyPr>
          <a:lstStyle/>
          <a:p>
            <a:pPr algn="ctr"/>
            <a:r>
              <a:rPr lang="es-CO" sz="2000" b="1" dirty="0">
                <a:solidFill>
                  <a:srgbClr val="008000"/>
                </a:solidFill>
                <a:latin typeface="Georgia"/>
                <a:cs typeface="Georgia"/>
              </a:rPr>
              <a:t>INVERSIÓN DE RECURSOS PÚBLICOS PARA PROGRAMAS DE COMPLEMENTACIÓN NUTRICIONAL</a:t>
            </a:r>
          </a:p>
          <a:p>
            <a:pPr algn="ctr"/>
            <a:endParaRPr lang="es-CO" b="1" dirty="0">
              <a:latin typeface="Georgia"/>
              <a:cs typeface="Georgia"/>
            </a:endParaRPr>
          </a:p>
          <a:p>
            <a:pPr algn="ctr"/>
            <a:r>
              <a:rPr lang="es-CO" b="1" dirty="0">
                <a:latin typeface="Georgia"/>
                <a:cs typeface="Georgia"/>
              </a:rPr>
              <a:t>PAE – ICBF – AGENCIA LOGISTICA DEL EJERCITO </a:t>
            </a:r>
            <a:r>
              <a:rPr lang="mr-IN" b="1" dirty="0">
                <a:latin typeface="Georgia"/>
                <a:cs typeface="Georgia"/>
              </a:rPr>
              <a:t>–</a:t>
            </a:r>
            <a:r>
              <a:rPr lang="es-CO" b="1" dirty="0">
                <a:latin typeface="Georgia"/>
                <a:cs typeface="Georgia"/>
              </a:rPr>
              <a:t> USPEC</a:t>
            </a:r>
          </a:p>
          <a:p>
            <a:pPr algn="ctr"/>
            <a:endParaRPr lang="es-CO" b="1" dirty="0">
              <a:solidFill>
                <a:schemeClr val="bg1"/>
              </a:solidFill>
            </a:endParaRPr>
          </a:p>
          <a:p>
            <a:pPr algn="ctr"/>
            <a:endParaRPr lang="es-CO" b="1" dirty="0">
              <a:solidFill>
                <a:schemeClr val="bg1"/>
              </a:solidFill>
            </a:endParaRPr>
          </a:p>
          <a:p>
            <a:pPr algn="ctr"/>
            <a:r>
              <a:rPr lang="es-MX" b="1" dirty="0">
                <a:solidFill>
                  <a:schemeClr val="bg1"/>
                </a:solidFill>
              </a:rPr>
              <a:t>r </a:t>
            </a:r>
          </a:p>
          <a:p>
            <a:pPr algn="ctr"/>
            <a:endParaRPr lang="es-MX" b="1" dirty="0">
              <a:solidFill>
                <a:schemeClr val="bg1"/>
              </a:solidFill>
            </a:endParaRPr>
          </a:p>
          <a:p>
            <a:pPr algn="ctr"/>
            <a:endParaRPr lang="es-ES" dirty="0"/>
          </a:p>
        </p:txBody>
      </p:sp>
      <p:sp>
        <p:nvSpPr>
          <p:cNvPr id="4" name="CuadroTexto 3"/>
          <p:cNvSpPr txBox="1"/>
          <p:nvPr/>
        </p:nvSpPr>
        <p:spPr>
          <a:xfrm>
            <a:off x="5659403" y="2931807"/>
            <a:ext cx="2484161" cy="3416320"/>
          </a:xfrm>
          <a:prstGeom prst="rect">
            <a:avLst/>
          </a:prstGeom>
          <a:noFill/>
        </p:spPr>
        <p:txBody>
          <a:bodyPr wrap="square" rtlCol="0">
            <a:spAutoFit/>
          </a:bodyPr>
          <a:lstStyle/>
          <a:p>
            <a:pPr algn="ctr"/>
            <a:endParaRPr lang="es-CO" b="1" dirty="0"/>
          </a:p>
          <a:p>
            <a:pPr algn="ctr"/>
            <a:endParaRPr lang="es-CO" b="1" dirty="0"/>
          </a:p>
          <a:p>
            <a:r>
              <a:rPr lang="es-CO" b="1" dirty="0">
                <a:latin typeface="Georgia"/>
                <a:cs typeface="Georgia"/>
              </a:rPr>
              <a:t>-    Fríjol</a:t>
            </a:r>
          </a:p>
          <a:p>
            <a:pPr marL="285750" indent="-285750">
              <a:buFontTx/>
              <a:buChar char="-"/>
            </a:pPr>
            <a:r>
              <a:rPr lang="es-CO" b="1" dirty="0">
                <a:latin typeface="Georgia"/>
                <a:cs typeface="Georgia"/>
              </a:rPr>
              <a:t>Plátano</a:t>
            </a:r>
          </a:p>
          <a:p>
            <a:pPr marL="285750" indent="-285750">
              <a:buFontTx/>
              <a:buChar char="-"/>
            </a:pPr>
            <a:r>
              <a:rPr lang="es-CO" b="1" dirty="0">
                <a:latin typeface="Georgia"/>
                <a:cs typeface="Georgia"/>
              </a:rPr>
              <a:t>Panela</a:t>
            </a:r>
          </a:p>
          <a:p>
            <a:pPr marL="285750" indent="-285750">
              <a:buFontTx/>
              <a:buChar char="-"/>
            </a:pPr>
            <a:r>
              <a:rPr lang="es-CO" b="1" dirty="0">
                <a:latin typeface="Georgia"/>
                <a:cs typeface="Georgia"/>
              </a:rPr>
              <a:t>Arroz</a:t>
            </a:r>
          </a:p>
          <a:p>
            <a:pPr marL="285750" indent="-285750">
              <a:buFontTx/>
              <a:buChar char="-"/>
            </a:pPr>
            <a:r>
              <a:rPr lang="es-CO" b="1" dirty="0">
                <a:latin typeface="Georgia"/>
                <a:cs typeface="Georgia"/>
              </a:rPr>
              <a:t>Garbanzo</a:t>
            </a:r>
          </a:p>
          <a:p>
            <a:pPr marL="285750" indent="-285750">
              <a:buFontTx/>
              <a:buChar char="-"/>
            </a:pPr>
            <a:r>
              <a:rPr lang="es-CO" b="1" dirty="0">
                <a:latin typeface="Georgia"/>
                <a:cs typeface="Georgia"/>
              </a:rPr>
              <a:t>Hortalizas</a:t>
            </a:r>
          </a:p>
          <a:p>
            <a:pPr marL="285750" indent="-285750">
              <a:buFontTx/>
              <a:buChar char="-"/>
            </a:pPr>
            <a:r>
              <a:rPr lang="es-CO" b="1" dirty="0">
                <a:latin typeface="Georgia"/>
                <a:cs typeface="Georgia"/>
              </a:rPr>
              <a:t>Postres</a:t>
            </a:r>
          </a:p>
          <a:p>
            <a:pPr marL="285750" indent="-285750">
              <a:buFontTx/>
              <a:buChar char="-"/>
            </a:pPr>
            <a:r>
              <a:rPr lang="es-CO" b="1" dirty="0">
                <a:latin typeface="Georgia"/>
                <a:cs typeface="Georgia"/>
              </a:rPr>
              <a:t>Aceite</a:t>
            </a:r>
          </a:p>
          <a:p>
            <a:pPr marL="285750" indent="-285750">
              <a:buFontTx/>
              <a:buChar char="-"/>
            </a:pPr>
            <a:r>
              <a:rPr lang="es-CO" b="1" dirty="0">
                <a:latin typeface="Georgia"/>
                <a:cs typeface="Georgia"/>
              </a:rPr>
              <a:t>Leche en Polvo</a:t>
            </a:r>
          </a:p>
          <a:p>
            <a:pPr algn="just"/>
            <a:endParaRPr lang="es-CO" b="1" dirty="0"/>
          </a:p>
        </p:txBody>
      </p:sp>
      <p:sp>
        <p:nvSpPr>
          <p:cNvPr id="5" name="CuadroTexto 4"/>
          <p:cNvSpPr txBox="1"/>
          <p:nvPr/>
        </p:nvSpPr>
        <p:spPr>
          <a:xfrm>
            <a:off x="5827505" y="2301992"/>
            <a:ext cx="5788762" cy="646331"/>
          </a:xfrm>
          <a:prstGeom prst="rect">
            <a:avLst/>
          </a:prstGeom>
          <a:noFill/>
        </p:spPr>
        <p:txBody>
          <a:bodyPr wrap="square" rtlCol="0">
            <a:spAutoFit/>
          </a:bodyPr>
          <a:lstStyle/>
          <a:p>
            <a:pPr algn="ctr"/>
            <a:r>
              <a:rPr lang="es-CO" b="1" dirty="0">
                <a:latin typeface="Georgia"/>
                <a:cs typeface="Georgia"/>
              </a:rPr>
              <a:t>CANASTA BÁSICA DE PRODUCTOS COMUNES EN LOS PROGRAMAS</a:t>
            </a:r>
          </a:p>
        </p:txBody>
      </p:sp>
      <p:sp>
        <p:nvSpPr>
          <p:cNvPr id="6" name="CuadroTexto 5"/>
          <p:cNvSpPr txBox="1"/>
          <p:nvPr/>
        </p:nvSpPr>
        <p:spPr>
          <a:xfrm>
            <a:off x="8741257" y="3587496"/>
            <a:ext cx="3287310" cy="3354765"/>
          </a:xfrm>
          <a:prstGeom prst="rect">
            <a:avLst/>
          </a:prstGeom>
          <a:noFill/>
        </p:spPr>
        <p:txBody>
          <a:bodyPr wrap="square" rtlCol="0">
            <a:spAutoFit/>
          </a:bodyPr>
          <a:lstStyle/>
          <a:p>
            <a:pPr marL="285750" indent="-285750">
              <a:buFontTx/>
              <a:buChar char="-"/>
            </a:pPr>
            <a:r>
              <a:rPr lang="es-ES" sz="1600" b="1" dirty="0">
                <a:latin typeface="Georgia"/>
                <a:cs typeface="Georgia"/>
              </a:rPr>
              <a:t>Huevos A y AA</a:t>
            </a:r>
          </a:p>
          <a:p>
            <a:pPr marL="285750" indent="-285750">
              <a:buFontTx/>
              <a:buChar char="-"/>
            </a:pPr>
            <a:r>
              <a:rPr lang="es-ES" sz="1600" b="1" dirty="0">
                <a:latin typeface="Georgia"/>
                <a:cs typeface="Georgia"/>
              </a:rPr>
              <a:t>Frutas cosecha</a:t>
            </a:r>
          </a:p>
          <a:p>
            <a:pPr marL="285750" indent="-285750">
              <a:buFontTx/>
              <a:buChar char="-"/>
            </a:pPr>
            <a:r>
              <a:rPr lang="es-ES" sz="1600" b="1" dirty="0">
                <a:latin typeface="Georgia"/>
                <a:cs typeface="Georgia"/>
              </a:rPr>
              <a:t>Productos Panadería</a:t>
            </a:r>
          </a:p>
          <a:p>
            <a:pPr marL="285750" indent="-285750">
              <a:buFontTx/>
              <a:buChar char="-"/>
            </a:pPr>
            <a:r>
              <a:rPr lang="es-ES" sz="1600" b="1" dirty="0">
                <a:latin typeface="Georgia"/>
                <a:cs typeface="Georgia"/>
              </a:rPr>
              <a:t>Leche entera y </a:t>
            </a:r>
            <a:r>
              <a:rPr lang="es-ES" sz="1600" b="1" dirty="0" err="1">
                <a:latin typeface="Georgia"/>
                <a:cs typeface="Georgia"/>
              </a:rPr>
              <a:t>saborizada</a:t>
            </a:r>
            <a:r>
              <a:rPr lang="es-ES" sz="1600" b="1" dirty="0">
                <a:latin typeface="Georgia"/>
                <a:cs typeface="Georgia"/>
              </a:rPr>
              <a:t> UHT</a:t>
            </a:r>
          </a:p>
          <a:p>
            <a:pPr marL="285750" indent="-285750">
              <a:buFontTx/>
              <a:buChar char="-"/>
            </a:pPr>
            <a:r>
              <a:rPr lang="es-ES" sz="1600" b="1" dirty="0">
                <a:latin typeface="Georgia"/>
                <a:cs typeface="Georgia"/>
              </a:rPr>
              <a:t>Cárnicos</a:t>
            </a:r>
          </a:p>
          <a:p>
            <a:pPr marL="285750" indent="-285750">
              <a:buFontTx/>
              <a:buChar char="-"/>
            </a:pPr>
            <a:r>
              <a:rPr lang="es-ES" sz="1600" b="1" dirty="0">
                <a:latin typeface="Georgia"/>
                <a:cs typeface="Georgia"/>
              </a:rPr>
              <a:t>Tomate</a:t>
            </a:r>
          </a:p>
          <a:p>
            <a:pPr marL="285750" indent="-285750">
              <a:buFontTx/>
              <a:buChar char="-"/>
            </a:pPr>
            <a:r>
              <a:rPr lang="es-ES" sz="1600" b="1" dirty="0">
                <a:latin typeface="Georgia"/>
                <a:cs typeface="Georgia"/>
              </a:rPr>
              <a:t>Yuca</a:t>
            </a:r>
          </a:p>
          <a:p>
            <a:pPr marL="285750" indent="-285750">
              <a:buFontTx/>
              <a:buChar char="-"/>
            </a:pPr>
            <a:r>
              <a:rPr lang="es-ES" sz="1600" b="1" dirty="0">
                <a:latin typeface="Georgia"/>
                <a:cs typeface="Georgia"/>
              </a:rPr>
              <a:t>Pastas</a:t>
            </a:r>
          </a:p>
          <a:p>
            <a:pPr marL="285750" indent="-285750">
              <a:buFontTx/>
              <a:buChar char="-"/>
            </a:pPr>
            <a:r>
              <a:rPr lang="es-ES" sz="1600" b="1" dirty="0">
                <a:latin typeface="Georgia"/>
                <a:cs typeface="Georgia"/>
              </a:rPr>
              <a:t>Avena </a:t>
            </a:r>
          </a:p>
          <a:p>
            <a:pPr marL="285750" indent="-285750">
              <a:buFontTx/>
              <a:buChar char="-"/>
            </a:pPr>
            <a:r>
              <a:rPr lang="es-ES" sz="1600" b="1" dirty="0">
                <a:latin typeface="Georgia"/>
                <a:cs typeface="Georgia"/>
              </a:rPr>
              <a:t>Pollo</a:t>
            </a:r>
          </a:p>
          <a:p>
            <a:pPr marL="285750" indent="-285750">
              <a:buFontTx/>
              <a:buChar char="-"/>
            </a:pPr>
            <a:endParaRPr lang="es-ES" dirty="0"/>
          </a:p>
          <a:p>
            <a:pPr marL="285750" indent="-285750">
              <a:buFontTx/>
              <a:buChar char="-"/>
            </a:pPr>
            <a:endParaRPr lang="es-ES" dirty="0"/>
          </a:p>
        </p:txBody>
      </p:sp>
    </p:spTree>
    <p:extLst>
      <p:ext uri="{BB962C8B-B14F-4D97-AF65-F5344CB8AC3E}">
        <p14:creationId xmlns:p14="http://schemas.microsoft.com/office/powerpoint/2010/main" val="42210739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192458" y="784305"/>
            <a:ext cx="6611976" cy="5170647"/>
          </a:xfrm>
          <a:prstGeom prst="rect">
            <a:avLst/>
          </a:prstGeom>
          <a:noFill/>
        </p:spPr>
        <p:txBody>
          <a:bodyPr wrap="square" rtlCol="0">
            <a:spAutoFit/>
          </a:bodyPr>
          <a:lstStyle/>
          <a:p>
            <a:pPr algn="ctr"/>
            <a:r>
              <a:rPr lang="es-CO" sz="2400" b="1" dirty="0">
                <a:solidFill>
                  <a:srgbClr val="008000"/>
                </a:solidFill>
                <a:latin typeface="Georgia"/>
                <a:cs typeface="Georgia"/>
              </a:rPr>
              <a:t>OBJETIVOS</a:t>
            </a:r>
          </a:p>
          <a:p>
            <a:pPr algn="ctr"/>
            <a:endParaRPr lang="es-CO" b="1" dirty="0">
              <a:latin typeface="Georgia"/>
              <a:cs typeface="Georgia"/>
            </a:endParaRPr>
          </a:p>
          <a:p>
            <a:pPr algn="ctr"/>
            <a:endParaRPr lang="es-CO" b="1" dirty="0">
              <a:latin typeface="Georgia"/>
              <a:cs typeface="Georgia"/>
            </a:endParaRPr>
          </a:p>
          <a:p>
            <a:pPr marL="342900" indent="-342900" algn="just">
              <a:buFont typeface="Arial" panose="020B0604020202020204" pitchFamily="34" charset="0"/>
              <a:buChar char="•"/>
            </a:pPr>
            <a:r>
              <a:rPr lang="es-CO" b="1" dirty="0">
                <a:latin typeface="Georgia"/>
                <a:cs typeface="Georgia"/>
              </a:rPr>
              <a:t>Mejorar la competitividad de los territorios de la RAP del Eje Cafetero y la calidad de vida de sus habitantes.</a:t>
            </a:r>
          </a:p>
          <a:p>
            <a:pPr marL="342900" indent="-342900" algn="just">
              <a:buFont typeface="Arial" panose="020B0604020202020204" pitchFamily="34" charset="0"/>
              <a:buChar char="•"/>
            </a:pPr>
            <a:r>
              <a:rPr lang="es-CO" b="1" dirty="0">
                <a:latin typeface="Georgia"/>
                <a:cs typeface="Georgia"/>
              </a:rPr>
              <a:t>Desarrollar un sistema de abastecimiento de alimentos innovador, eficiente y articulado regionalmente.</a:t>
            </a:r>
          </a:p>
          <a:p>
            <a:pPr marL="342900" indent="-342900" algn="just">
              <a:buFont typeface="Arial" panose="020B0604020202020204" pitchFamily="34" charset="0"/>
              <a:buChar char="•"/>
            </a:pPr>
            <a:r>
              <a:rPr lang="es-CO" b="1" dirty="0">
                <a:latin typeface="Georgia"/>
                <a:cs typeface="Georgia"/>
              </a:rPr>
              <a:t>Fortalecer la institucionalidad de la RAP del Eje Cafetero para la implementación del Plan de Abastecimiento de la región</a:t>
            </a:r>
          </a:p>
          <a:p>
            <a:pPr marL="342900" indent="-342900" algn="just">
              <a:buFont typeface="Arial" panose="020B0604020202020204" pitchFamily="34" charset="0"/>
              <a:buChar char="•"/>
            </a:pPr>
            <a:r>
              <a:rPr lang="es-CO" b="1" dirty="0">
                <a:latin typeface="Georgia"/>
                <a:cs typeface="Georgia"/>
              </a:rPr>
              <a:t>Consolidar un sistema de abastecimiento, que permita </a:t>
            </a:r>
            <a:br>
              <a:rPr lang="es-CO" dirty="0">
                <a:latin typeface="Georgia"/>
                <a:cs typeface="Georgia"/>
              </a:rPr>
            </a:br>
            <a:r>
              <a:rPr lang="es-CO" b="1" dirty="0">
                <a:latin typeface="Georgia"/>
                <a:cs typeface="Georgia"/>
              </a:rPr>
              <a:t>impulsar hábitos, estilos de vida saludables y que promuevan una</a:t>
            </a:r>
            <a:br>
              <a:rPr lang="es-CO" b="1" dirty="0">
                <a:latin typeface="Georgia"/>
                <a:cs typeface="Georgia"/>
              </a:rPr>
            </a:br>
            <a:r>
              <a:rPr lang="es-CO" b="1" dirty="0">
                <a:latin typeface="Georgia"/>
                <a:cs typeface="Georgia"/>
              </a:rPr>
              <a:t>alimentación equilibrada y suficiente a la población de la RAP del Eje Cafetero</a:t>
            </a:r>
            <a:endParaRPr lang="en-US" b="1" dirty="0">
              <a:solidFill>
                <a:schemeClr val="bg1"/>
              </a:solidFill>
              <a:latin typeface="Georgia"/>
              <a:cs typeface="Georgia"/>
            </a:endParaRPr>
          </a:p>
        </p:txBody>
      </p:sp>
    </p:spTree>
    <p:extLst>
      <p:ext uri="{BB962C8B-B14F-4D97-AF65-F5344CB8AC3E}">
        <p14:creationId xmlns:p14="http://schemas.microsoft.com/office/powerpoint/2010/main" val="825602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1531588" y="304800"/>
            <a:ext cx="5647254" cy="707886"/>
          </a:xfrm>
          <a:prstGeom prst="rect">
            <a:avLst/>
          </a:prstGeom>
          <a:noFill/>
        </p:spPr>
        <p:txBody>
          <a:bodyPr wrap="square" rtlCol="0">
            <a:spAutoFit/>
          </a:bodyPr>
          <a:lstStyle/>
          <a:p>
            <a:pPr algn="ctr"/>
            <a:r>
              <a:rPr lang="es-CO" sz="2000" b="1" dirty="0">
                <a:solidFill>
                  <a:srgbClr val="FFFF00"/>
                </a:solidFill>
                <a:latin typeface="Georgia"/>
                <a:cs typeface="Georgia"/>
              </a:rPr>
              <a:t>REACTIVACIÓN ECONÓMICA</a:t>
            </a:r>
          </a:p>
          <a:p>
            <a:pPr algn="ctr"/>
            <a:r>
              <a:rPr lang="es-CO" sz="2000" b="1" dirty="0">
                <a:solidFill>
                  <a:srgbClr val="FFFF00"/>
                </a:solidFill>
                <a:latin typeface="Georgia"/>
                <a:cs typeface="Georgia"/>
              </a:rPr>
              <a:t>Y RECUPERACIÓN SOCIAL</a:t>
            </a:r>
            <a:endParaRPr lang="es-ES_tradnl" sz="2000" b="1" dirty="0">
              <a:solidFill>
                <a:srgbClr val="FFFF00"/>
              </a:solidFill>
              <a:latin typeface="Georgia"/>
              <a:cs typeface="Georgia"/>
            </a:endParaRPr>
          </a:p>
        </p:txBody>
      </p:sp>
      <p:sp>
        <p:nvSpPr>
          <p:cNvPr id="3" name="CuadroTexto 2"/>
          <p:cNvSpPr txBox="1"/>
          <p:nvPr/>
        </p:nvSpPr>
        <p:spPr>
          <a:xfrm>
            <a:off x="778933" y="1347885"/>
            <a:ext cx="10837334" cy="4401205"/>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r>
              <a:rPr lang="es-CO" sz="2400" b="1" dirty="0">
                <a:solidFill>
                  <a:srgbClr val="008000"/>
                </a:solidFill>
                <a:latin typeface="Georgia"/>
                <a:cs typeface="Georgia"/>
              </a:rPr>
              <a:t>Áreas básicas para el Plan de </a:t>
            </a:r>
          </a:p>
          <a:p>
            <a:pPr algn="ctr"/>
            <a:r>
              <a:rPr lang="es-CO" sz="2400" b="1" dirty="0">
                <a:solidFill>
                  <a:srgbClr val="008000"/>
                </a:solidFill>
                <a:latin typeface="Georgia"/>
                <a:cs typeface="Georgia"/>
              </a:rPr>
              <a:t>REACTIVACIÓN ECONÓMICA y la </a:t>
            </a:r>
          </a:p>
          <a:p>
            <a:pPr algn="ctr"/>
            <a:r>
              <a:rPr lang="es-CO" sz="2400" b="1" dirty="0">
                <a:solidFill>
                  <a:srgbClr val="008000"/>
                </a:solidFill>
                <a:latin typeface="Georgia"/>
                <a:cs typeface="Georgia"/>
              </a:rPr>
              <a:t>RECUPERACIÓN SOCIAL</a:t>
            </a:r>
          </a:p>
          <a:p>
            <a:pPr algn="just"/>
            <a:endParaRPr lang="es-CO" sz="2000" b="1" dirty="0">
              <a:latin typeface="Georgia"/>
              <a:cs typeface="Georgia"/>
            </a:endParaRPr>
          </a:p>
          <a:p>
            <a:pPr algn="just"/>
            <a:endParaRPr lang="es-CO" sz="2000" b="1" dirty="0">
              <a:latin typeface="Georgia"/>
              <a:cs typeface="Georgia"/>
            </a:endParaRPr>
          </a:p>
          <a:p>
            <a:pPr marL="342900" indent="-342900" algn="just">
              <a:buFont typeface="Wingdings" charset="2"/>
              <a:buChar char="§"/>
            </a:pPr>
            <a:r>
              <a:rPr lang="es-CO" sz="2800" b="1" dirty="0">
                <a:solidFill>
                  <a:srgbClr val="3366FF"/>
                </a:solidFill>
                <a:latin typeface="Georgia"/>
                <a:cs typeface="Georgia"/>
              </a:rPr>
              <a:t>Infraestructura y Corredor Logístico</a:t>
            </a:r>
          </a:p>
          <a:p>
            <a:pPr marL="342900" indent="-342900" algn="just">
              <a:buFont typeface="Wingdings" charset="2"/>
              <a:buChar char="§"/>
            </a:pPr>
            <a:r>
              <a:rPr lang="es-CO" sz="2800" b="1" dirty="0">
                <a:solidFill>
                  <a:srgbClr val="3366FF"/>
                </a:solidFill>
                <a:latin typeface="Georgia"/>
                <a:cs typeface="Georgia"/>
              </a:rPr>
              <a:t>Turismo de Naturaleza</a:t>
            </a:r>
          </a:p>
          <a:p>
            <a:pPr marL="342900" indent="-342900" algn="just">
              <a:buFont typeface="Wingdings" charset="2"/>
              <a:buChar char="§"/>
            </a:pPr>
            <a:r>
              <a:rPr lang="es-CO" sz="2800" b="1" dirty="0">
                <a:solidFill>
                  <a:srgbClr val="3366FF"/>
                </a:solidFill>
                <a:latin typeface="Georgia"/>
                <a:cs typeface="Georgia"/>
              </a:rPr>
              <a:t>Promoción de la Sostenibilidad Ambiental</a:t>
            </a:r>
          </a:p>
          <a:p>
            <a:pPr marL="342900" indent="-342900" algn="just">
              <a:buFont typeface="Wingdings" charset="2"/>
              <a:buChar char="§"/>
            </a:pPr>
            <a:r>
              <a:rPr lang="es-CO" sz="2800" b="1" dirty="0">
                <a:solidFill>
                  <a:srgbClr val="3366FF"/>
                </a:solidFill>
                <a:latin typeface="Georgia"/>
                <a:cs typeface="Georgia"/>
              </a:rPr>
              <a:t>Plan Regional de Competitividad e Innovación</a:t>
            </a:r>
          </a:p>
          <a:p>
            <a:pPr marL="342900" indent="-342900" algn="just">
              <a:buFont typeface="Wingdings" charset="2"/>
              <a:buChar char="§"/>
            </a:pPr>
            <a:r>
              <a:rPr lang="es-CO" sz="2800" b="1" dirty="0">
                <a:solidFill>
                  <a:srgbClr val="3366FF"/>
                </a:solidFill>
                <a:latin typeface="Georgia"/>
                <a:cs typeface="Georgia"/>
              </a:rPr>
              <a:t>Plan de Abastecimiento Alimentario</a:t>
            </a:r>
          </a:p>
        </p:txBody>
      </p:sp>
    </p:spTree>
    <p:extLst>
      <p:ext uri="{BB962C8B-B14F-4D97-AF65-F5344CB8AC3E}">
        <p14:creationId xmlns:p14="http://schemas.microsoft.com/office/powerpoint/2010/main" val="25711144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3" name="CuadroTexto 2"/>
          <p:cNvSpPr txBox="1"/>
          <p:nvPr/>
        </p:nvSpPr>
        <p:spPr>
          <a:xfrm>
            <a:off x="778933" y="1347885"/>
            <a:ext cx="10837334" cy="954107"/>
          </a:xfrm>
          <a:prstGeom prst="rect">
            <a:avLst/>
          </a:prstGeom>
          <a:noFill/>
        </p:spPr>
        <p:txBody>
          <a:bodyPr wrap="square" rtlCol="0">
            <a:spAutoFit/>
          </a:bodyPr>
          <a:lstStyle/>
          <a:p>
            <a:pPr algn="ctr"/>
            <a:endParaRPr lang="es-CO" sz="2800" b="1" dirty="0">
              <a:solidFill>
                <a:srgbClr val="008000"/>
              </a:solidFill>
              <a:latin typeface="Georgia"/>
              <a:cs typeface="Georgia"/>
            </a:endParaRPr>
          </a:p>
          <a:p>
            <a:pPr algn="ctr"/>
            <a:endParaRPr lang="es-CO" sz="2800" b="1" dirty="0">
              <a:latin typeface="Georgia"/>
              <a:cs typeface="Georgia"/>
            </a:endParaRPr>
          </a:p>
        </p:txBody>
      </p:sp>
      <p:pic>
        <p:nvPicPr>
          <p:cNvPr id="7" name="Imagen 6">
            <a:extLst>
              <a:ext uri="{FF2B5EF4-FFF2-40B4-BE49-F238E27FC236}">
                <a16:creationId xmlns:a16="http://schemas.microsoft.com/office/drawing/2014/main" id="{DB7442B1-AE17-3241-9746-D1733FCC4116}"/>
              </a:ext>
            </a:extLst>
          </p:cNvPr>
          <p:cNvPicPr>
            <a:picLocks noChangeAspect="1"/>
          </p:cNvPicPr>
          <p:nvPr/>
        </p:nvPicPr>
        <p:blipFill>
          <a:blip r:embed="rId3"/>
          <a:srcRect/>
          <a:stretch/>
        </p:blipFill>
        <p:spPr>
          <a:xfrm>
            <a:off x="0" y="0"/>
            <a:ext cx="12192000" cy="6858000"/>
          </a:xfrm>
          <a:prstGeom prst="rect">
            <a:avLst/>
          </a:prstGeom>
        </p:spPr>
      </p:pic>
      <p:sp>
        <p:nvSpPr>
          <p:cNvPr id="2" name="CuadroTexto 1"/>
          <p:cNvSpPr txBox="1"/>
          <p:nvPr/>
        </p:nvSpPr>
        <p:spPr>
          <a:xfrm>
            <a:off x="5256009" y="352823"/>
            <a:ext cx="6567102" cy="5940087"/>
          </a:xfrm>
          <a:prstGeom prst="rect">
            <a:avLst/>
          </a:prstGeom>
          <a:noFill/>
        </p:spPr>
        <p:txBody>
          <a:bodyPr wrap="square" rtlCol="0">
            <a:spAutoFit/>
          </a:bodyPr>
          <a:lstStyle/>
          <a:p>
            <a:pPr algn="ctr"/>
            <a:endParaRPr lang="es-CO" sz="2400" b="1" dirty="0">
              <a:solidFill>
                <a:srgbClr val="008000"/>
              </a:solidFill>
              <a:latin typeface="Georgia"/>
              <a:cs typeface="Georgia"/>
            </a:endParaRPr>
          </a:p>
          <a:p>
            <a:pPr algn="ctr"/>
            <a:r>
              <a:rPr lang="es-CO" sz="2400" b="1" dirty="0">
                <a:solidFill>
                  <a:srgbClr val="008000"/>
                </a:solidFill>
                <a:latin typeface="Georgia"/>
                <a:cs typeface="Georgia"/>
              </a:rPr>
              <a:t>ESTRATEGIAS</a:t>
            </a:r>
          </a:p>
          <a:p>
            <a:pPr algn="ctr"/>
            <a:endParaRPr lang="es-CO" b="1" dirty="0">
              <a:latin typeface="Georgia"/>
              <a:cs typeface="Georgia"/>
            </a:endParaRPr>
          </a:p>
          <a:p>
            <a:pPr algn="ctr"/>
            <a:endParaRPr lang="es-CO" b="1" dirty="0">
              <a:latin typeface="Georgia"/>
              <a:cs typeface="Georgia"/>
            </a:endParaRPr>
          </a:p>
          <a:p>
            <a:pPr marL="342900" indent="-342900" algn="just">
              <a:buFont typeface="+mj-lt"/>
              <a:buAutoNum type="arabicPeriod"/>
            </a:pPr>
            <a:r>
              <a:rPr lang="es-CO" sz="1400" b="1" dirty="0">
                <a:latin typeface="Georgia"/>
                <a:cs typeface="Georgia"/>
              </a:rPr>
              <a:t>Organizar y cuantificar demanda institucional (ampliar compras locales)</a:t>
            </a:r>
          </a:p>
          <a:p>
            <a:pPr algn="just"/>
            <a:endParaRPr lang="es-CO" sz="1400" b="1" dirty="0">
              <a:latin typeface="Georgia"/>
              <a:cs typeface="Georgia"/>
            </a:endParaRPr>
          </a:p>
          <a:p>
            <a:pPr marL="342900" indent="-342900" algn="just">
              <a:buFont typeface="+mj-lt"/>
              <a:buAutoNum type="arabicPeriod"/>
            </a:pPr>
            <a:r>
              <a:rPr lang="es-CO" sz="1400" b="1" dirty="0">
                <a:latin typeface="Georgia"/>
                <a:cs typeface="Georgia"/>
              </a:rPr>
              <a:t>Organizar y fortalecer la oferta (ampliar y cualificar productividad local agropecuaria y agroindustrial)</a:t>
            </a:r>
          </a:p>
          <a:p>
            <a:pPr algn="just"/>
            <a:endParaRPr lang="es-CO" sz="1400" b="1" dirty="0">
              <a:latin typeface="Georgia"/>
              <a:cs typeface="Georgia"/>
            </a:endParaRPr>
          </a:p>
          <a:p>
            <a:pPr marL="342900" indent="-342900" algn="just">
              <a:buFont typeface="+mj-lt"/>
              <a:buAutoNum type="arabicPeriod"/>
            </a:pPr>
            <a:r>
              <a:rPr lang="es-CO" sz="1400" b="1" dirty="0">
                <a:latin typeface="Georgia"/>
                <a:cs typeface="Georgia"/>
              </a:rPr>
              <a:t>Establecer programas y herramientas de apoyo al fortalecimiento del Sistema de abastecimiento de Alimentos de la RAP (Sistema de información, Herramientas financieras)</a:t>
            </a:r>
          </a:p>
          <a:p>
            <a:pPr algn="just"/>
            <a:endParaRPr lang="es-CO" sz="1400" b="1" dirty="0">
              <a:latin typeface="Georgia"/>
              <a:cs typeface="Georgia"/>
            </a:endParaRPr>
          </a:p>
          <a:p>
            <a:pPr marL="342900" indent="-342900" algn="just">
              <a:buFont typeface="+mj-lt"/>
              <a:buAutoNum type="arabicPeriod"/>
            </a:pPr>
            <a:r>
              <a:rPr lang="es-CO" sz="1400" b="1" dirty="0">
                <a:latin typeface="Georgia"/>
                <a:cs typeface="Georgia"/>
              </a:rPr>
              <a:t>Coordinación interinstitucional público – privada (SENA, Secretarias de Educación, Secretarias de Agricultura, Academia, Gremios, Comercio, industria)</a:t>
            </a:r>
          </a:p>
          <a:p>
            <a:pPr algn="just"/>
            <a:endParaRPr lang="es-CO" sz="1400" b="1" dirty="0">
              <a:latin typeface="Georgia"/>
              <a:cs typeface="Georgia"/>
            </a:endParaRPr>
          </a:p>
          <a:p>
            <a:pPr marL="342900" indent="-342900" algn="just">
              <a:buFont typeface="+mj-lt"/>
              <a:buAutoNum type="arabicPeriod"/>
            </a:pPr>
            <a:r>
              <a:rPr lang="es-CO" sz="1400" b="1" dirty="0">
                <a:latin typeface="Georgia"/>
                <a:cs typeface="Georgia"/>
              </a:rPr>
              <a:t>Creación de un Sistema Regional de Información en la página web </a:t>
            </a:r>
            <a:r>
              <a:rPr lang="es-CO" sz="1400" b="1" dirty="0">
                <a:latin typeface="Georgia"/>
                <a:cs typeface="Georgia"/>
                <a:hlinkClick r:id="rId4"/>
              </a:rPr>
              <a:t>www.ejecafeterorap.gov.co</a:t>
            </a:r>
            <a:r>
              <a:rPr lang="es-CO" sz="1400" b="1" dirty="0">
                <a:latin typeface="Georgia"/>
                <a:cs typeface="Georgia"/>
              </a:rPr>
              <a:t> </a:t>
            </a:r>
            <a:r>
              <a:rPr lang="es-ES" sz="1400" b="1" dirty="0">
                <a:solidFill>
                  <a:srgbClr val="000000"/>
                </a:solidFill>
                <a:latin typeface="Georgia"/>
                <a:ea typeface="Arial" panose="020B0604020202020204" pitchFamily="34" charset="0"/>
                <a:cs typeface="Georgia"/>
              </a:rPr>
              <a:t>que impulse el desarrollo rural, mediante la activación de la economía - que una la oferta y la demanda - beneficiando los actores que intervienen en la producción, comercialización, transporte, infraestructura y compra de productos agrícolas y agroindustriales de la región.</a:t>
            </a:r>
            <a:endParaRPr lang="es-CO" sz="1400" b="1" dirty="0">
              <a:latin typeface="Georgia"/>
              <a:cs typeface="Georgia"/>
            </a:endParaRPr>
          </a:p>
          <a:p>
            <a:pPr marL="342900" indent="-342900" algn="just">
              <a:buFont typeface="+mj-lt"/>
              <a:buAutoNum type="arabicPeriod"/>
            </a:pPr>
            <a:endParaRPr lang="es-CO" sz="1600" b="1" dirty="0">
              <a:latin typeface="Georgia"/>
              <a:cs typeface="Georgia"/>
            </a:endParaRPr>
          </a:p>
        </p:txBody>
      </p:sp>
    </p:spTree>
    <p:extLst>
      <p:ext uri="{BB962C8B-B14F-4D97-AF65-F5344CB8AC3E}">
        <p14:creationId xmlns:p14="http://schemas.microsoft.com/office/powerpoint/2010/main" val="2317342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1675573" y="2681456"/>
            <a:ext cx="8648663" cy="1200328"/>
          </a:xfrm>
          <a:prstGeom prst="rect">
            <a:avLst/>
          </a:prstGeom>
          <a:noFill/>
        </p:spPr>
        <p:txBody>
          <a:bodyPr wrap="square" rtlCol="0">
            <a:spAutoFit/>
          </a:bodyPr>
          <a:lstStyle/>
          <a:p>
            <a:pPr algn="r"/>
            <a:endParaRPr lang="es-CO" sz="4400" b="1" dirty="0">
              <a:solidFill>
                <a:srgbClr val="FFFF00"/>
              </a:solidFill>
            </a:endParaRPr>
          </a:p>
          <a:p>
            <a:pPr algn="ctr"/>
            <a:r>
              <a:rPr lang="es-CO" sz="2800" b="1" dirty="0">
                <a:solidFill>
                  <a:srgbClr val="FFFF00"/>
                </a:solidFill>
                <a:latin typeface="Georgia"/>
                <a:cs typeface="Georgia"/>
              </a:rPr>
              <a:t>EDUCACIÓN 4.0</a:t>
            </a:r>
          </a:p>
        </p:txBody>
      </p:sp>
    </p:spTree>
    <p:extLst>
      <p:ext uri="{BB962C8B-B14F-4D97-AF65-F5344CB8AC3E}">
        <p14:creationId xmlns:p14="http://schemas.microsoft.com/office/powerpoint/2010/main" val="528148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EDUCACIÓN 4.0</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615553"/>
          </a:xfrm>
          <a:prstGeom prst="rect">
            <a:avLst/>
          </a:prstGeom>
        </p:spPr>
        <p:txBody>
          <a:bodyPr wrap="square">
            <a:spAutoFit/>
          </a:bodyPr>
          <a:lstStyle/>
          <a:p>
            <a:pPr marL="285750" indent="-285750">
              <a:buFont typeface="Arial" panose="020B0604020202020204" pitchFamily="34" charset="0"/>
              <a:buChar char="•"/>
            </a:pPr>
            <a:endParaRPr lang="es-ES" sz="1600" b="1" dirty="0">
              <a:latin typeface="Georgia"/>
              <a:cs typeface="Georgia"/>
            </a:endParaRPr>
          </a:p>
          <a:p>
            <a:pPr algn="ctr"/>
            <a:endParaRPr lang="es-CO" b="1" dirty="0"/>
          </a:p>
        </p:txBody>
      </p:sp>
      <p:pic>
        <p:nvPicPr>
          <p:cNvPr id="3" name="Imagen 2" descr="IMG_702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425" y="2318957"/>
            <a:ext cx="6554411" cy="3730073"/>
          </a:xfrm>
          <a:prstGeom prst="rect">
            <a:avLst/>
          </a:prstGeom>
        </p:spPr>
      </p:pic>
    </p:spTree>
    <p:extLst>
      <p:ext uri="{BB962C8B-B14F-4D97-AF65-F5344CB8AC3E}">
        <p14:creationId xmlns:p14="http://schemas.microsoft.com/office/powerpoint/2010/main" val="2833466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733425" y="169333"/>
            <a:ext cx="7416800"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EDUCACIÓN 4.0</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11700014" cy="4801315"/>
          </a:xfrm>
          <a:prstGeom prst="rect">
            <a:avLst/>
          </a:prstGeom>
        </p:spPr>
        <p:txBody>
          <a:bodyPr wrap="square">
            <a:spAutoFit/>
          </a:bodyPr>
          <a:lstStyle/>
          <a:p>
            <a:pPr marL="285750" indent="-285750">
              <a:buFont typeface="Arial" panose="020B0604020202020204" pitchFamily="34" charset="0"/>
              <a:buChar char="•"/>
            </a:pPr>
            <a:endParaRPr lang="es-ES" sz="1600" b="1" dirty="0">
              <a:latin typeface="Georgia"/>
              <a:cs typeface="Georgia"/>
            </a:endParaRPr>
          </a:p>
          <a:p>
            <a:pPr marL="285750" indent="-285750">
              <a:buFont typeface="Arial" panose="020B0604020202020204" pitchFamily="34" charset="0"/>
              <a:buChar char="•"/>
            </a:pPr>
            <a:r>
              <a:rPr lang="es-ES" sz="1600" b="1" dirty="0">
                <a:latin typeface="Georgia"/>
                <a:cs typeface="Georgia"/>
              </a:rPr>
              <a:t>Educación 4.0</a:t>
            </a:r>
          </a:p>
          <a:p>
            <a:pPr marL="285750" indent="-285750">
              <a:buFont typeface="Arial" panose="020B0604020202020204" pitchFamily="34" charset="0"/>
              <a:buChar char="•"/>
            </a:pPr>
            <a:r>
              <a:rPr lang="es-ES" sz="1600" b="1" dirty="0">
                <a:latin typeface="Georgia"/>
                <a:cs typeface="Georgia"/>
              </a:rPr>
              <a:t>Consolidación de una Red Colaborativa de IES del Eje Cafetero.</a:t>
            </a:r>
          </a:p>
          <a:p>
            <a:pPr marL="285750" indent="-285750">
              <a:buFont typeface="Arial" panose="020B0604020202020204" pitchFamily="34" charset="0"/>
              <a:buChar char="•"/>
            </a:pPr>
            <a:r>
              <a:rPr lang="es-ES" sz="1600" b="1" dirty="0">
                <a:latin typeface="Georgia"/>
                <a:cs typeface="Georgia"/>
              </a:rPr>
              <a:t>Participación de la IES en  el componente de Investigación del Plan Estratégico Regional de CT&amp;I.</a:t>
            </a:r>
          </a:p>
          <a:p>
            <a:pPr marL="285750" indent="-285750">
              <a:buFont typeface="Arial" panose="020B0604020202020204" pitchFamily="34" charset="0"/>
              <a:buChar char="•"/>
            </a:pPr>
            <a:r>
              <a:rPr lang="es-ES" sz="1600" b="1" dirty="0" err="1">
                <a:latin typeface="Georgia"/>
                <a:cs typeface="Georgia"/>
              </a:rPr>
              <a:t>Redireccionamiento</a:t>
            </a:r>
            <a:r>
              <a:rPr lang="es-ES" sz="1600" b="1" dirty="0">
                <a:latin typeface="Georgia"/>
                <a:cs typeface="Georgia"/>
              </a:rPr>
              <a:t> estratégico del Fondo de Investigaciones Regionales.</a:t>
            </a:r>
          </a:p>
          <a:p>
            <a:pPr marL="285750" indent="-285750">
              <a:buFont typeface="Arial" panose="020B0604020202020204" pitchFamily="34" charset="0"/>
              <a:buChar char="•"/>
            </a:pPr>
            <a:r>
              <a:rPr lang="es-ES" sz="1600" b="1" dirty="0">
                <a:latin typeface="Georgia"/>
                <a:cs typeface="Georgia"/>
              </a:rPr>
              <a:t>Inventario de conocimiento inmovilizado de tesis de grado a nivel de posgrado y creación de una  plataforma para su agrupación.</a:t>
            </a:r>
          </a:p>
          <a:p>
            <a:pPr marL="285750" indent="-285750">
              <a:buFont typeface="Arial" panose="020B0604020202020204" pitchFamily="34" charset="0"/>
              <a:buChar char="•"/>
            </a:pPr>
            <a:r>
              <a:rPr lang="es-ES" sz="1600" b="1" dirty="0">
                <a:latin typeface="Georgia"/>
                <a:cs typeface="Georgia"/>
              </a:rPr>
              <a:t>Creación de observatorios de temas estratégicos de la Región como: Acuerdos de libre comercio, objetivos de desarrollo sostenible, reinicio de la economía, </a:t>
            </a:r>
            <a:r>
              <a:rPr lang="es-ES" sz="1600" b="1" dirty="0" err="1">
                <a:latin typeface="Georgia"/>
                <a:cs typeface="Georgia"/>
              </a:rPr>
              <a:t>nearshoring</a:t>
            </a:r>
            <a:r>
              <a:rPr lang="es-ES" sz="1600" b="1" dirty="0">
                <a:latin typeface="Georgia"/>
                <a:cs typeface="Georgia"/>
              </a:rPr>
              <a:t>, Planes Estratégicos de algunos Países (China, Europa, </a:t>
            </a:r>
            <a:r>
              <a:rPr lang="es-ES" sz="1600" b="1" dirty="0" err="1">
                <a:latin typeface="Georgia"/>
                <a:cs typeface="Georgia"/>
              </a:rPr>
              <a:t>Korea</a:t>
            </a:r>
            <a:r>
              <a:rPr lang="es-ES" sz="1600" b="1" dirty="0">
                <a:latin typeface="Georgia"/>
                <a:cs typeface="Georgia"/>
              </a:rPr>
              <a:t>, Arabia Saudita, EEUU entre otros) cambio climático, logística, cuarta revolución industrial.</a:t>
            </a:r>
          </a:p>
          <a:p>
            <a:pPr marL="285750" indent="-285750">
              <a:buFont typeface="Arial" panose="020B0604020202020204" pitchFamily="34" charset="0"/>
              <a:buChar char="•"/>
            </a:pPr>
            <a:r>
              <a:rPr lang="es-ES" sz="1600" b="1" dirty="0">
                <a:latin typeface="Georgia"/>
                <a:cs typeface="Georgia"/>
              </a:rPr>
              <a:t>Concertación para la realización de trabajos de grado de posgrado en áreas de interés para la región. </a:t>
            </a:r>
          </a:p>
          <a:p>
            <a:pPr marL="285750" indent="-285750">
              <a:buFont typeface="Arial" panose="020B0604020202020204" pitchFamily="34" charset="0"/>
              <a:buChar char="•"/>
            </a:pPr>
            <a:r>
              <a:rPr lang="es-ES" sz="1600" b="1" dirty="0">
                <a:latin typeface="Georgia"/>
                <a:cs typeface="Georgia"/>
              </a:rPr>
              <a:t>Exploración, construcción y consolidación de alianzas con Instituciones de Educación lideres mundiales.</a:t>
            </a:r>
          </a:p>
          <a:p>
            <a:pPr marL="285750" indent="-285750">
              <a:buFont typeface="Arial" panose="020B0604020202020204" pitchFamily="34" charset="0"/>
              <a:buChar char="•"/>
            </a:pPr>
            <a:r>
              <a:rPr lang="es-ES" sz="1600" b="1" dirty="0">
                <a:latin typeface="Georgia"/>
                <a:cs typeface="Georgia"/>
              </a:rPr>
              <a:t>Construcción de un mapa tecnológico regional.</a:t>
            </a:r>
          </a:p>
          <a:p>
            <a:pPr marL="285750" indent="-285750">
              <a:buFont typeface="Arial" panose="020B0604020202020204" pitchFamily="34" charset="0"/>
              <a:buChar char="•"/>
            </a:pPr>
            <a:r>
              <a:rPr lang="es-ES" sz="1600" b="1" dirty="0">
                <a:latin typeface="Georgia"/>
                <a:cs typeface="Georgia"/>
              </a:rPr>
              <a:t>Consolidación de una red de laboratorios .</a:t>
            </a:r>
          </a:p>
          <a:p>
            <a:pPr marL="285750" indent="-285750">
              <a:buFont typeface="Arial" panose="020B0604020202020204" pitchFamily="34" charset="0"/>
              <a:buChar char="•"/>
            </a:pPr>
            <a:r>
              <a:rPr lang="es-ES" sz="1600" b="1" dirty="0">
                <a:latin typeface="Georgia"/>
                <a:cs typeface="Georgia"/>
              </a:rPr>
              <a:t>Movilidad estudiantil.</a:t>
            </a:r>
          </a:p>
          <a:p>
            <a:pPr marL="285750" indent="-285750">
              <a:buFont typeface="Arial" panose="020B0604020202020204" pitchFamily="34" charset="0"/>
              <a:buChar char="•"/>
            </a:pPr>
            <a:r>
              <a:rPr lang="es-ES" sz="1600" b="1" dirty="0">
                <a:latin typeface="Georgia"/>
                <a:cs typeface="Georgia"/>
              </a:rPr>
              <a:t>Plan de acción para apoyo para el reconocimiento de actores por Colciencias, según la definición de la resolución 1473 de 2016.  </a:t>
            </a:r>
          </a:p>
          <a:p>
            <a:pPr algn="ctr"/>
            <a:endParaRPr lang="es-CO" b="1" dirty="0"/>
          </a:p>
        </p:txBody>
      </p:sp>
    </p:spTree>
    <p:extLst>
      <p:ext uri="{BB962C8B-B14F-4D97-AF65-F5344CB8AC3E}">
        <p14:creationId xmlns:p14="http://schemas.microsoft.com/office/powerpoint/2010/main" val="2230432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1975413" y="2325864"/>
            <a:ext cx="8348823" cy="1631216"/>
          </a:xfrm>
          <a:prstGeom prst="rect">
            <a:avLst/>
          </a:prstGeom>
          <a:noFill/>
        </p:spPr>
        <p:txBody>
          <a:bodyPr wrap="square" rtlCol="0">
            <a:spAutoFit/>
          </a:bodyPr>
          <a:lstStyle/>
          <a:p>
            <a:pPr algn="r"/>
            <a:endParaRPr lang="es-CO" sz="4400" b="1" dirty="0">
              <a:solidFill>
                <a:srgbClr val="FFFF00"/>
              </a:solidFill>
            </a:endParaRPr>
          </a:p>
          <a:p>
            <a:pPr algn="ctr"/>
            <a:r>
              <a:rPr lang="es-CO" sz="2800" b="1" dirty="0">
                <a:solidFill>
                  <a:srgbClr val="FFFF00"/>
                </a:solidFill>
                <a:latin typeface="Georgia"/>
                <a:cs typeface="Georgia"/>
              </a:rPr>
              <a:t>XXII JUEGOS NACIONALES Y </a:t>
            </a:r>
          </a:p>
          <a:p>
            <a:pPr algn="ctr"/>
            <a:r>
              <a:rPr lang="es-CO" sz="2800" b="1" dirty="0">
                <a:solidFill>
                  <a:srgbClr val="FFFF00"/>
                </a:solidFill>
                <a:latin typeface="Georgia"/>
                <a:cs typeface="Georgia"/>
              </a:rPr>
              <a:t>VI PARANACIONALES 2023</a:t>
            </a:r>
          </a:p>
        </p:txBody>
      </p:sp>
    </p:spTree>
    <p:extLst>
      <p:ext uri="{BB962C8B-B14F-4D97-AF65-F5344CB8AC3E}">
        <p14:creationId xmlns:p14="http://schemas.microsoft.com/office/powerpoint/2010/main" val="23989213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933"/>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uadroTexto 1"/>
          <p:cNvSpPr txBox="1"/>
          <p:nvPr/>
        </p:nvSpPr>
        <p:spPr>
          <a:xfrm>
            <a:off x="253843" y="169333"/>
            <a:ext cx="8188568" cy="830997"/>
          </a:xfrm>
          <a:prstGeom prst="rect">
            <a:avLst/>
          </a:prstGeom>
          <a:noFill/>
        </p:spPr>
        <p:txBody>
          <a:bodyPr wrap="square" rtlCol="0">
            <a:spAutoFit/>
          </a:bodyPr>
          <a:lstStyle/>
          <a:p>
            <a:pPr algn="ctr"/>
            <a:endParaRPr lang="es-ES" sz="2400" b="1" dirty="0">
              <a:solidFill>
                <a:schemeClr val="bg1"/>
              </a:solidFill>
            </a:endParaRPr>
          </a:p>
          <a:p>
            <a:pPr algn="ctr"/>
            <a:r>
              <a:rPr lang="es-ES" sz="2400" b="1" dirty="0">
                <a:solidFill>
                  <a:srgbClr val="FFFF00"/>
                </a:solidFill>
                <a:latin typeface="Georgia"/>
                <a:cs typeface="Georgia"/>
              </a:rPr>
              <a:t>JUEGOS NACIONALES Y PARANACIONALES 2023</a:t>
            </a:r>
          </a:p>
        </p:txBody>
      </p:sp>
      <p:pic>
        <p:nvPicPr>
          <p:cNvPr id="12" name="Imagen 11"/>
          <p:cNvPicPr>
            <a:picLocks noChangeAspect="1"/>
          </p:cNvPicPr>
          <p:nvPr/>
        </p:nvPicPr>
        <p:blipFill>
          <a:blip r:embed="rId3"/>
          <a:stretch>
            <a:fillRect/>
          </a:stretch>
        </p:blipFill>
        <p:spPr>
          <a:xfrm>
            <a:off x="945210" y="988575"/>
            <a:ext cx="2420322" cy="493819"/>
          </a:xfrm>
          <a:prstGeom prst="rect">
            <a:avLst/>
          </a:prstGeom>
        </p:spPr>
      </p:pic>
      <p:sp>
        <p:nvSpPr>
          <p:cNvPr id="27" name="Rectángulo 26"/>
          <p:cNvSpPr/>
          <p:nvPr/>
        </p:nvSpPr>
        <p:spPr>
          <a:xfrm>
            <a:off x="253843" y="1703404"/>
            <a:ext cx="6368275" cy="369332"/>
          </a:xfrm>
          <a:prstGeom prst="rect">
            <a:avLst/>
          </a:prstGeom>
        </p:spPr>
        <p:txBody>
          <a:bodyPr wrap="square">
            <a:spAutoFit/>
          </a:bodyPr>
          <a:lstStyle/>
          <a:p>
            <a:pPr algn="ctr"/>
            <a:endParaRPr lang="es-CO" b="1" dirty="0"/>
          </a:p>
        </p:txBody>
      </p:sp>
      <p:sp>
        <p:nvSpPr>
          <p:cNvPr id="3" name="Rectángulo 2"/>
          <p:cNvSpPr/>
          <p:nvPr/>
        </p:nvSpPr>
        <p:spPr>
          <a:xfrm>
            <a:off x="253843" y="1703404"/>
            <a:ext cx="11737370" cy="738664"/>
          </a:xfrm>
          <a:prstGeom prst="rect">
            <a:avLst/>
          </a:prstGeom>
        </p:spPr>
        <p:txBody>
          <a:bodyPr wrap="square">
            <a:spAutoFit/>
          </a:bodyPr>
          <a:lstStyle/>
          <a:p>
            <a:pPr marL="342900" indent="-342900" algn="just">
              <a:buFont typeface="Arial" panose="020B0604020202020204" pitchFamily="34" charset="0"/>
              <a:buChar char="•"/>
            </a:pPr>
            <a:endParaRPr lang="es-CO" sz="1400" dirty="0">
              <a:solidFill>
                <a:srgbClr val="C00000"/>
              </a:solidFill>
            </a:endParaRPr>
          </a:p>
          <a:p>
            <a:pPr algn="ctr"/>
            <a:endParaRPr lang="es-CO" sz="1400" dirty="0">
              <a:solidFill>
                <a:srgbClr val="C00000"/>
              </a:solidFill>
            </a:endParaRPr>
          </a:p>
          <a:p>
            <a:endParaRPr lang="es-CO" sz="1400" dirty="0">
              <a:solidFill>
                <a:srgbClr val="000000"/>
              </a:solidFill>
              <a:latin typeface="Calibri" panose="020F0502020204030204" pitchFamily="34" charset="0"/>
            </a:endParaRPr>
          </a:p>
        </p:txBody>
      </p:sp>
      <p:pic>
        <p:nvPicPr>
          <p:cNvPr id="4" name="Imagen 3" descr="19704610-c5d4-4b44-848c-f4eb2829be1f.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955" y="2231506"/>
            <a:ext cx="7056462" cy="3969260"/>
          </a:xfrm>
          <a:prstGeom prst="rect">
            <a:avLst/>
          </a:prstGeom>
        </p:spPr>
      </p:pic>
      <p:sp>
        <p:nvSpPr>
          <p:cNvPr id="5" name="CuadroTexto 4"/>
          <p:cNvSpPr txBox="1"/>
          <p:nvPr/>
        </p:nvSpPr>
        <p:spPr>
          <a:xfrm>
            <a:off x="7866375" y="4569060"/>
            <a:ext cx="3968463" cy="1384995"/>
          </a:xfrm>
          <a:prstGeom prst="rect">
            <a:avLst/>
          </a:prstGeom>
          <a:noFill/>
        </p:spPr>
        <p:txBody>
          <a:bodyPr wrap="square" rtlCol="0">
            <a:spAutoFit/>
          </a:bodyPr>
          <a:lstStyle/>
          <a:p>
            <a:endParaRPr lang="es-ES" sz="1400" b="1" dirty="0">
              <a:latin typeface="Georgia"/>
              <a:cs typeface="Georgia"/>
            </a:endParaRPr>
          </a:p>
          <a:p>
            <a:r>
              <a:rPr lang="es-ES" sz="1400" b="1" dirty="0">
                <a:latin typeface="Georgia"/>
                <a:cs typeface="Georgia"/>
              </a:rPr>
              <a:t>Ernesto Lucena Barrero</a:t>
            </a:r>
          </a:p>
          <a:p>
            <a:r>
              <a:rPr lang="es-ES" sz="1400" b="1" dirty="0">
                <a:latin typeface="Georgia"/>
                <a:cs typeface="Georgia"/>
              </a:rPr>
              <a:t>Ministro de Deporte</a:t>
            </a:r>
          </a:p>
          <a:p>
            <a:endParaRPr lang="es-ES" sz="1400" b="1" dirty="0">
              <a:latin typeface="Georgia"/>
              <a:cs typeface="Georgia"/>
            </a:endParaRPr>
          </a:p>
          <a:p>
            <a:r>
              <a:rPr lang="es-ES" sz="1400" b="1" dirty="0">
                <a:latin typeface="Georgia"/>
                <a:cs typeface="Georgia"/>
              </a:rPr>
              <a:t>Roberto Jairo Jaramillo</a:t>
            </a:r>
          </a:p>
          <a:p>
            <a:r>
              <a:rPr lang="es-ES" sz="1400" b="1" dirty="0">
                <a:latin typeface="Georgia"/>
                <a:cs typeface="Georgia"/>
              </a:rPr>
              <a:t>Gobernador del Quindío</a:t>
            </a:r>
          </a:p>
        </p:txBody>
      </p:sp>
    </p:spTree>
    <p:extLst>
      <p:ext uri="{BB962C8B-B14F-4D97-AF65-F5344CB8AC3E}">
        <p14:creationId xmlns:p14="http://schemas.microsoft.com/office/powerpoint/2010/main" val="24736475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sp>
        <p:nvSpPr>
          <p:cNvPr id="7" name="CuadroTexto 20">
            <a:extLst>
              <a:ext uri="{FF2B5EF4-FFF2-40B4-BE49-F238E27FC236}">
                <a16:creationId xmlns:a16="http://schemas.microsoft.com/office/drawing/2014/main" id="{841CD95A-B1E5-334A-A89A-411FF2A1B2B3}"/>
              </a:ext>
            </a:extLst>
          </p:cNvPr>
          <p:cNvSpPr txBox="1"/>
          <p:nvPr/>
        </p:nvSpPr>
        <p:spPr>
          <a:xfrm>
            <a:off x="3298234" y="1390645"/>
            <a:ext cx="8448416" cy="5201423"/>
          </a:xfrm>
          <a:prstGeom prst="rect">
            <a:avLst/>
          </a:prstGeom>
          <a:noFill/>
        </p:spPr>
        <p:txBody>
          <a:bodyPr wrap="square" rtlCol="0">
            <a:spAutoFit/>
          </a:bodyPr>
          <a:lstStyle/>
          <a:p>
            <a:endParaRPr lang="es-CO" sz="1200" dirty="0">
              <a:solidFill>
                <a:srgbClr val="000000"/>
              </a:solidFill>
              <a:latin typeface="Calibri" panose="020F0502020204030204" pitchFamily="34" charset="0"/>
            </a:endParaRPr>
          </a:p>
          <a:p>
            <a:r>
              <a:rPr lang="es-CO" sz="1200" b="1" dirty="0">
                <a:solidFill>
                  <a:srgbClr val="000000"/>
                </a:solidFill>
                <a:latin typeface="Georgia"/>
                <a:cs typeface="Georgia"/>
              </a:rPr>
              <a:t>Elaboración de diseños por parte de firmas contratadas por entes territoriales, y acompañamiento  de los mismos por parte de Mindeporte.</a:t>
            </a:r>
          </a:p>
          <a:p>
            <a:r>
              <a:rPr lang="es-CO" sz="1200" b="1" dirty="0">
                <a:solidFill>
                  <a:srgbClr val="000000"/>
                </a:solidFill>
                <a:latin typeface="Georgia"/>
                <a:cs typeface="Georgia"/>
              </a:rPr>
              <a:t>Obtención de licencias de construcción.</a:t>
            </a:r>
          </a:p>
          <a:p>
            <a:r>
              <a:rPr lang="es-CO" sz="2000" b="1" dirty="0">
                <a:solidFill>
                  <a:srgbClr val="FF0000"/>
                </a:solidFill>
                <a:latin typeface="Georgia"/>
                <a:cs typeface="Georgia"/>
              </a:rPr>
              <a:t>Agosto 2021</a:t>
            </a:r>
          </a:p>
          <a:p>
            <a:endParaRPr lang="es-CO" sz="1200" b="1" dirty="0">
              <a:solidFill>
                <a:srgbClr val="000000"/>
              </a:solidFill>
              <a:latin typeface="Georgia"/>
              <a:cs typeface="Georgia"/>
            </a:endParaRPr>
          </a:p>
          <a:p>
            <a:r>
              <a:rPr lang="es-CO" sz="1200" b="1" dirty="0">
                <a:solidFill>
                  <a:srgbClr val="000000"/>
                </a:solidFill>
                <a:latin typeface="Georgia"/>
                <a:cs typeface="Georgia"/>
              </a:rPr>
              <a:t>Suscripción convenios interadministrativos con Mindeporte para la ejecución  de las obras requeridas para los JJNN.</a:t>
            </a:r>
          </a:p>
          <a:p>
            <a:r>
              <a:rPr lang="es-CO" sz="2000" b="1" dirty="0">
                <a:solidFill>
                  <a:srgbClr val="FF0000"/>
                </a:solidFill>
                <a:latin typeface="Georgia"/>
                <a:cs typeface="Georgia"/>
              </a:rPr>
              <a:t>Septiembre – Diciembre de 2021</a:t>
            </a:r>
          </a:p>
          <a:p>
            <a:endParaRPr lang="es-CO" sz="1200" b="1" dirty="0">
              <a:solidFill>
                <a:srgbClr val="000000"/>
              </a:solidFill>
              <a:latin typeface="Georgia"/>
              <a:cs typeface="Georgia"/>
            </a:endParaRPr>
          </a:p>
          <a:p>
            <a:r>
              <a:rPr lang="es-CO" sz="1200" b="1" dirty="0">
                <a:solidFill>
                  <a:srgbClr val="000000"/>
                </a:solidFill>
                <a:latin typeface="Georgia"/>
                <a:cs typeface="Georgia"/>
              </a:rPr>
              <a:t>Procesos de selección de obras e  Interventoría  de escenarios ( cofinanciación Mindeporte).</a:t>
            </a:r>
          </a:p>
          <a:p>
            <a:r>
              <a:rPr lang="es-CO" sz="2000" b="1" dirty="0">
                <a:solidFill>
                  <a:srgbClr val="FF0000"/>
                </a:solidFill>
                <a:latin typeface="Georgia"/>
                <a:cs typeface="Georgia"/>
              </a:rPr>
              <a:t>Enero – Marzo 2022</a:t>
            </a:r>
          </a:p>
          <a:p>
            <a:endParaRPr lang="es-CO" sz="1200" b="1" dirty="0">
              <a:solidFill>
                <a:srgbClr val="000000"/>
              </a:solidFill>
              <a:latin typeface="Georgia"/>
              <a:cs typeface="Georgia"/>
            </a:endParaRPr>
          </a:p>
          <a:p>
            <a:r>
              <a:rPr lang="es-CO" sz="1200" b="1" dirty="0">
                <a:solidFill>
                  <a:srgbClr val="000000"/>
                </a:solidFill>
                <a:latin typeface="Georgia"/>
                <a:cs typeface="Georgia"/>
              </a:rPr>
              <a:t>Ejecución Contrato de Obra Civil e Interventoría (cofinanciación  Mindeporte).</a:t>
            </a:r>
          </a:p>
          <a:p>
            <a:r>
              <a:rPr lang="es-CO" sz="2000" b="1" dirty="0">
                <a:solidFill>
                  <a:srgbClr val="FF0000"/>
                </a:solidFill>
                <a:latin typeface="Georgia"/>
                <a:cs typeface="Georgia"/>
              </a:rPr>
              <a:t>Abril 2022 – Septiembre 2023</a:t>
            </a:r>
          </a:p>
          <a:p>
            <a:r>
              <a:rPr lang="es-CO" sz="1600" b="1" dirty="0">
                <a:solidFill>
                  <a:srgbClr val="000000"/>
                </a:solidFill>
                <a:latin typeface="Georgia"/>
                <a:cs typeface="Georgia"/>
              </a:rPr>
              <a:t>18 meses</a:t>
            </a:r>
          </a:p>
          <a:p>
            <a:endParaRPr lang="es-CO" sz="1200" b="1" dirty="0">
              <a:solidFill>
                <a:srgbClr val="000000"/>
              </a:solidFill>
              <a:latin typeface="Georgia"/>
              <a:cs typeface="Georgia"/>
            </a:endParaRPr>
          </a:p>
          <a:p>
            <a:r>
              <a:rPr lang="es-CO" sz="1200" b="1" dirty="0">
                <a:latin typeface="Georgia"/>
                <a:cs typeface="Georgia"/>
              </a:rPr>
              <a:t>Procesos</a:t>
            </a:r>
            <a:r>
              <a:rPr lang="es-CO" sz="1200" b="1" dirty="0">
                <a:solidFill>
                  <a:srgbClr val="000000"/>
                </a:solidFill>
                <a:latin typeface="Georgia"/>
                <a:cs typeface="Georgia"/>
              </a:rPr>
              <a:t> de selección de obras e  Interventoría  de escenarios ( recursos Entes territoriales).</a:t>
            </a:r>
          </a:p>
          <a:p>
            <a:r>
              <a:rPr lang="es-CO" sz="2000" b="1" dirty="0">
                <a:solidFill>
                  <a:srgbClr val="FF0000"/>
                </a:solidFill>
                <a:latin typeface="Georgia"/>
                <a:cs typeface="Georgia"/>
              </a:rPr>
              <a:t>Septiembre 2021 – Diciembre 2021</a:t>
            </a:r>
          </a:p>
          <a:p>
            <a:endParaRPr lang="es-CO" sz="1200" b="1" dirty="0">
              <a:solidFill>
                <a:srgbClr val="000000"/>
              </a:solidFill>
              <a:latin typeface="Georgia"/>
              <a:cs typeface="Georgia"/>
            </a:endParaRPr>
          </a:p>
          <a:p>
            <a:r>
              <a:rPr lang="es-CO" sz="1200" b="1" dirty="0">
                <a:solidFill>
                  <a:srgbClr val="000000"/>
                </a:solidFill>
                <a:latin typeface="Georgia"/>
                <a:cs typeface="Georgia"/>
              </a:rPr>
              <a:t>Ejecución Contrato de Obra Civil e Interventoría (recursos entes territoriales).</a:t>
            </a:r>
          </a:p>
          <a:p>
            <a:r>
              <a:rPr lang="es-CO" sz="2000" b="1" dirty="0">
                <a:solidFill>
                  <a:srgbClr val="FF0000"/>
                </a:solidFill>
                <a:latin typeface="Georgia"/>
                <a:cs typeface="Georgia"/>
              </a:rPr>
              <a:t>Enero 2022 – Junio 2023</a:t>
            </a:r>
          </a:p>
          <a:p>
            <a:r>
              <a:rPr lang="es-CO" sz="1600" b="1" dirty="0">
                <a:solidFill>
                  <a:srgbClr val="000000"/>
                </a:solidFill>
                <a:latin typeface="Georgia"/>
                <a:cs typeface="Georgia"/>
              </a:rPr>
              <a:t>18 meses </a:t>
            </a:r>
            <a:endParaRPr lang="es-CO" sz="1000" b="1" dirty="0">
              <a:solidFill>
                <a:srgbClr val="000000"/>
              </a:solidFill>
              <a:latin typeface="Georgia"/>
              <a:cs typeface="Georgia"/>
            </a:endParaRPr>
          </a:p>
        </p:txBody>
      </p:sp>
      <p:pic>
        <p:nvPicPr>
          <p:cNvPr id="8" name="Imagen 8">
            <a:extLst>
              <a:ext uri="{FF2B5EF4-FFF2-40B4-BE49-F238E27FC236}">
                <a16:creationId xmlns:a16="http://schemas.microsoft.com/office/drawing/2014/main" id="{99B45BE8-F41E-5D45-B134-8A486C54C8FA}"/>
              </a:ext>
            </a:extLst>
          </p:cNvPr>
          <p:cNvPicPr>
            <a:picLocks noChangeAspect="1"/>
          </p:cNvPicPr>
          <p:nvPr/>
        </p:nvPicPr>
        <p:blipFill>
          <a:blip r:embed="rId3"/>
          <a:stretch>
            <a:fillRect/>
          </a:stretch>
        </p:blipFill>
        <p:spPr>
          <a:xfrm>
            <a:off x="775405" y="3083877"/>
            <a:ext cx="1951754" cy="2191776"/>
          </a:xfrm>
          <a:prstGeom prst="rect">
            <a:avLst/>
          </a:prstGeom>
        </p:spPr>
      </p:pic>
    </p:spTree>
    <p:extLst>
      <p:ext uri="{BB962C8B-B14F-4D97-AF65-F5344CB8AC3E}">
        <p14:creationId xmlns:p14="http://schemas.microsoft.com/office/powerpoint/2010/main" val="41396990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008BF9CA-01D7-8949-874C-F8C9CDFCF3D9}"/>
              </a:ext>
            </a:extLst>
          </p:cNvPr>
          <p:cNvSpPr txBox="1"/>
          <p:nvPr/>
        </p:nvSpPr>
        <p:spPr>
          <a:xfrm>
            <a:off x="2727159" y="989263"/>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graphicFrame>
        <p:nvGraphicFramePr>
          <p:cNvPr id="10" name="Tabla 12"/>
          <p:cNvGraphicFramePr>
            <a:graphicFrameLocks noGrp="1"/>
          </p:cNvGraphicFramePr>
          <p:nvPr>
            <p:extLst>
              <p:ext uri="{D42A27DB-BD31-4B8C-83A1-F6EECF244321}">
                <p14:modId xmlns:p14="http://schemas.microsoft.com/office/powerpoint/2010/main" val="559494552"/>
              </p:ext>
            </p:extLst>
          </p:nvPr>
        </p:nvGraphicFramePr>
        <p:xfrm>
          <a:off x="838200" y="2269227"/>
          <a:ext cx="10515600" cy="3970532"/>
        </p:xfrm>
        <a:graphic>
          <a:graphicData uri="http://schemas.openxmlformats.org/drawingml/2006/table">
            <a:tbl>
              <a:tblPr/>
              <a:tblGrid>
                <a:gridCol w="2327694">
                  <a:extLst>
                    <a:ext uri="{9D8B030D-6E8A-4147-A177-3AD203B41FA5}">
                      <a16:colId xmlns:a16="http://schemas.microsoft.com/office/drawing/2014/main" val="20000"/>
                    </a:ext>
                  </a:extLst>
                </a:gridCol>
                <a:gridCol w="2570672">
                  <a:extLst>
                    <a:ext uri="{9D8B030D-6E8A-4147-A177-3AD203B41FA5}">
                      <a16:colId xmlns:a16="http://schemas.microsoft.com/office/drawing/2014/main" val="20001"/>
                    </a:ext>
                  </a:extLst>
                </a:gridCol>
                <a:gridCol w="2674189">
                  <a:extLst>
                    <a:ext uri="{9D8B030D-6E8A-4147-A177-3AD203B41FA5}">
                      <a16:colId xmlns:a16="http://schemas.microsoft.com/office/drawing/2014/main" val="20002"/>
                    </a:ext>
                  </a:extLst>
                </a:gridCol>
                <a:gridCol w="2786332">
                  <a:extLst>
                    <a:ext uri="{9D8B030D-6E8A-4147-A177-3AD203B41FA5}">
                      <a16:colId xmlns:a16="http://schemas.microsoft.com/office/drawing/2014/main" val="20003"/>
                    </a:ext>
                  </a:extLst>
                </a:gridCol>
                <a:gridCol w="60385">
                  <a:extLst>
                    <a:ext uri="{9D8B030D-6E8A-4147-A177-3AD203B41FA5}">
                      <a16:colId xmlns:a16="http://schemas.microsoft.com/office/drawing/2014/main" val="20004"/>
                    </a:ext>
                  </a:extLst>
                </a:gridCol>
                <a:gridCol w="96328">
                  <a:extLst>
                    <a:ext uri="{9D8B030D-6E8A-4147-A177-3AD203B41FA5}">
                      <a16:colId xmlns:a16="http://schemas.microsoft.com/office/drawing/2014/main" val="20005"/>
                    </a:ext>
                  </a:extLst>
                </a:gridCol>
              </a:tblGrid>
              <a:tr h="261920">
                <a:tc rowSpan="14">
                  <a:txBody>
                    <a:bodyPr/>
                    <a:lstStyle/>
                    <a:p>
                      <a:pPr algn="ctr" fontAlgn="ctr"/>
                      <a:r>
                        <a:rPr lang="es-CO" sz="1600" b="1" i="0" u="none" strike="noStrike" dirty="0">
                          <a:solidFill>
                            <a:srgbClr val="000000"/>
                          </a:solidFill>
                          <a:effectLst/>
                          <a:latin typeface="Calibri" panose="020F0502020204030204" pitchFamily="34" charset="0"/>
                        </a:rPr>
                        <a:t>CALDAS</a:t>
                      </a:r>
                      <a:endParaRPr lang="es-CO" sz="800" b="1"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Estudios y diseños</a:t>
                      </a:r>
                    </a:p>
                  </a:txBody>
                  <a:tcPr marL="5820" marR="5820" marT="58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000000"/>
                          </a:solidFill>
                          <a:effectLst/>
                          <a:latin typeface="Calibri" panose="020F0502020204030204" pitchFamily="34" charset="0"/>
                        </a:rPr>
                        <a:t> $                                                722.842.600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11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0"/>
                  </a:ext>
                </a:extLst>
              </a:tr>
              <a:tr h="261920">
                <a:tc vMerge="1">
                  <a:txBody>
                    <a:bodyPr/>
                    <a:lstStyle/>
                    <a:p>
                      <a:endParaRPr lang="es-CO"/>
                    </a:p>
                  </a:txBody>
                  <a:tcPr/>
                </a:tc>
                <a:tc rowSpan="3">
                  <a:txBody>
                    <a:bodyPr/>
                    <a:lstStyle/>
                    <a:p>
                      <a:pPr algn="ctr" fontAlgn="ctr"/>
                      <a:r>
                        <a:rPr lang="es-CO" sz="1100" b="0" i="0" u="none" strike="noStrike" dirty="0">
                          <a:solidFill>
                            <a:srgbClr val="000000"/>
                          </a:solidFill>
                          <a:effectLst/>
                          <a:latin typeface="Calibri" panose="020F0502020204030204" pitchFamily="34" charset="0"/>
                        </a:rPr>
                        <a:t>Obra nueva</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dirty="0">
                          <a:solidFill>
                            <a:srgbClr val="000000"/>
                          </a:solidFill>
                          <a:effectLst/>
                          <a:latin typeface="Calibri" panose="020F0502020204030204" pitchFamily="34" charset="0"/>
                        </a:rPr>
                        <a:t>Coliseo Multipropósito </a:t>
                      </a:r>
                      <a:r>
                        <a:rPr lang="es-CO" sz="1100" b="0" i="0" u="none" strike="noStrike" dirty="0" err="1">
                          <a:solidFill>
                            <a:srgbClr val="000000"/>
                          </a:solidFill>
                          <a:effectLst/>
                          <a:latin typeface="Calibri" panose="020F0502020204030204" pitchFamily="34" charset="0"/>
                        </a:rPr>
                        <a:t>Palogrande</a:t>
                      </a:r>
                      <a:r>
                        <a:rPr lang="es-CO" sz="1100" b="0" i="0" u="none" strike="noStrike" dirty="0">
                          <a:solidFill>
                            <a:srgbClr val="000000"/>
                          </a:solidFill>
                          <a:effectLst/>
                          <a:latin typeface="Calibri" panose="020F0502020204030204" pitchFamily="34" charset="0"/>
                        </a:rPr>
                        <a:t>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r" fontAlgn="ctr"/>
                      <a:r>
                        <a:rPr lang="es-CO" sz="1100" b="0" i="0" u="none" strike="noStrike" dirty="0">
                          <a:solidFill>
                            <a:srgbClr val="000000"/>
                          </a:solidFill>
                          <a:effectLst/>
                          <a:latin typeface="Calibri" panose="020F0502020204030204" pitchFamily="34" charset="0"/>
                        </a:rPr>
                        <a:t> $                                           45.000.000.000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11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1"/>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Complejo Acuático Internacional</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14.000.000.000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11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2"/>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Centro Internacional Aguas Abiertas</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000000"/>
                          </a:solidFill>
                          <a:effectLst/>
                          <a:latin typeface="Calibri" panose="020F0502020204030204" pitchFamily="34" charset="0"/>
                        </a:rPr>
                        <a:t> $                                             5.900.000.000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s-CO" sz="1100" b="0" i="0" u="none" strike="noStrike">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11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3"/>
                  </a:ext>
                </a:extLst>
              </a:tr>
              <a:tr h="261920">
                <a:tc vMerge="1">
                  <a:txBody>
                    <a:bodyPr/>
                    <a:lstStyle/>
                    <a:p>
                      <a:endParaRPr lang="es-CO"/>
                    </a:p>
                  </a:txBody>
                  <a:tcPr/>
                </a:tc>
                <a:tc rowSpan="6">
                  <a:txBody>
                    <a:bodyPr/>
                    <a:lstStyle/>
                    <a:p>
                      <a:pPr algn="ctr" fontAlgn="ctr"/>
                      <a:r>
                        <a:rPr lang="es-CO" sz="1100" b="0" i="0" u="none" strike="noStrike" dirty="0">
                          <a:solidFill>
                            <a:srgbClr val="000000"/>
                          </a:solidFill>
                          <a:effectLst/>
                          <a:latin typeface="Calibri" panose="020F0502020204030204" pitchFamily="34" charset="0"/>
                        </a:rPr>
                        <a:t>Remodelación / Adecuación</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dirty="0">
                          <a:solidFill>
                            <a:srgbClr val="000000"/>
                          </a:solidFill>
                          <a:effectLst/>
                          <a:latin typeface="Calibri" panose="020F0502020204030204" pitchFamily="34" charset="0"/>
                        </a:rPr>
                        <a:t>Coliseo Mayor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7.037.935.556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11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4"/>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Coliseo Menor</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6.430.628.385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5"/>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Pistas MTB - </a:t>
                      </a:r>
                      <a:r>
                        <a:rPr lang="es-CO" sz="1100" b="0" i="0" u="none" strike="noStrike" dirty="0" err="1">
                          <a:solidFill>
                            <a:srgbClr val="000000"/>
                          </a:solidFill>
                          <a:effectLst/>
                          <a:latin typeface="Calibri" panose="020F0502020204030204" pitchFamily="34" charset="0"/>
                        </a:rPr>
                        <a:t>Downhill</a:t>
                      </a: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330.000.000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6"/>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Pabellón </a:t>
                      </a:r>
                      <a:r>
                        <a:rPr lang="es-CO" sz="1100" b="0" i="0" u="none" strike="noStrike" dirty="0" err="1">
                          <a:solidFill>
                            <a:srgbClr val="000000"/>
                          </a:solidFill>
                          <a:effectLst/>
                          <a:latin typeface="Calibri" panose="020F0502020204030204" pitchFamily="34" charset="0"/>
                        </a:rPr>
                        <a:t>Expoferias</a:t>
                      </a: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200.000.000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7"/>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err="1">
                          <a:solidFill>
                            <a:srgbClr val="000000"/>
                          </a:solidFill>
                          <a:effectLst/>
                          <a:latin typeface="Calibri" panose="020F0502020204030204" pitchFamily="34" charset="0"/>
                        </a:rPr>
                        <a:t>Patinódromo</a:t>
                      </a:r>
                      <a:endParaRPr lang="es-CO" sz="11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a:solidFill>
                            <a:srgbClr val="000000"/>
                          </a:solidFill>
                          <a:effectLst/>
                          <a:latin typeface="Calibri" panose="020F0502020204030204" pitchFamily="34" charset="0"/>
                        </a:rPr>
                        <a:t> $                                             6.000.000.000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8"/>
                  </a:ext>
                </a:extLst>
              </a:tr>
              <a:tr h="261920">
                <a:tc vMerge="1">
                  <a:txBody>
                    <a:bodyPr/>
                    <a:lstStyle/>
                    <a:p>
                      <a:endParaRPr lang="es-CO"/>
                    </a:p>
                  </a:txBody>
                  <a:tcPr/>
                </a:tc>
                <a:tc vMerge="1">
                  <a:txBody>
                    <a:bodyPr/>
                    <a:lstStyle/>
                    <a:p>
                      <a:endParaRPr lang="es-CO"/>
                    </a:p>
                  </a:txBody>
                  <a:tcPr/>
                </a:tc>
                <a:tc>
                  <a:txBody>
                    <a:bodyPr/>
                    <a:lstStyle/>
                    <a:p>
                      <a:pPr algn="l" fontAlgn="ctr"/>
                      <a:r>
                        <a:rPr lang="es-CO" sz="1100" b="0" i="0" u="none" strike="noStrike" dirty="0">
                          <a:solidFill>
                            <a:srgbClr val="000000"/>
                          </a:solidFill>
                          <a:effectLst/>
                          <a:latin typeface="Calibri" panose="020F0502020204030204" pitchFamily="34" charset="0"/>
                        </a:rPr>
                        <a:t>Baja Suiza</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000000"/>
                          </a:solidFill>
                          <a:effectLst/>
                          <a:latin typeface="Calibri" panose="020F0502020204030204" pitchFamily="34" charset="0"/>
                        </a:rPr>
                        <a:t> $                                                200.000.000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09"/>
                  </a:ext>
                </a:extLst>
              </a:tr>
              <a:tr h="261920">
                <a:tc vMerge="1">
                  <a:txBody>
                    <a:bodyPr/>
                    <a:lstStyle/>
                    <a:p>
                      <a:endParaRPr lang="es-CO"/>
                    </a:p>
                  </a:txBody>
                  <a:tcPr/>
                </a:tc>
                <a:tc>
                  <a:txBody>
                    <a:bodyPr/>
                    <a:lstStyle/>
                    <a:p>
                      <a:pPr algn="ctr" fontAlgn="ctr"/>
                      <a:r>
                        <a:rPr lang="es-CO" sz="1100" b="0" i="0" u="none" strike="noStrike" dirty="0">
                          <a:solidFill>
                            <a:srgbClr val="000000"/>
                          </a:solidFill>
                          <a:effectLst/>
                          <a:latin typeface="Calibri" panose="020F0502020204030204" pitchFamily="34" charset="0"/>
                        </a:rPr>
                        <a:t>Interventoría Obra</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Todos</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000000"/>
                          </a:solidFill>
                          <a:effectLst/>
                          <a:latin typeface="Calibri" panose="020F0502020204030204" pitchFamily="34" charset="0"/>
                        </a:rPr>
                        <a:t> $                                             5.942.899.476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10"/>
                  </a:ext>
                </a:extLst>
              </a:tr>
              <a:tr h="430943">
                <a:tc vMerge="1">
                  <a:txBody>
                    <a:bodyPr/>
                    <a:lstStyle/>
                    <a:p>
                      <a:endParaRPr lang="es-CO"/>
                    </a:p>
                  </a:txBody>
                  <a:tcPr/>
                </a:tc>
                <a:tc gridSpan="2">
                  <a:txBody>
                    <a:bodyPr/>
                    <a:lstStyle/>
                    <a:p>
                      <a:pPr algn="l" fontAlgn="ctr"/>
                      <a:r>
                        <a:rPr lang="es-CO" sz="1100" b="1" i="0" u="none" strike="noStrike" dirty="0">
                          <a:solidFill>
                            <a:srgbClr val="000000"/>
                          </a:solidFill>
                          <a:effectLst/>
                          <a:latin typeface="Calibri" panose="020F0502020204030204" pitchFamily="34" charset="0"/>
                        </a:rPr>
                        <a:t>Valor total estimado Infraestructura</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r" fontAlgn="ctr"/>
                      <a:r>
                        <a:rPr lang="es-CO" sz="1600" b="1" i="0" u="none" strike="noStrike" dirty="0">
                          <a:solidFill>
                            <a:srgbClr val="000000"/>
                          </a:solidFill>
                          <a:effectLst/>
                          <a:latin typeface="Calibri" panose="020F0502020204030204" pitchFamily="34" charset="0"/>
                        </a:rPr>
                        <a:t> $                91.764.306.017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es-CO" sz="8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11"/>
                  </a:ext>
                </a:extLst>
              </a:tr>
              <a:tr h="0">
                <a:tc vMerge="1">
                  <a:txBody>
                    <a:bodyPr/>
                    <a:lstStyle/>
                    <a:p>
                      <a:endParaRPr lang="es-CO"/>
                    </a:p>
                  </a:txBody>
                  <a:tcPr/>
                </a:tc>
                <a:tc>
                  <a:txBody>
                    <a:bodyPr/>
                    <a:lstStyle/>
                    <a:p>
                      <a:pPr algn="l" fontAlgn="ctr"/>
                      <a:r>
                        <a:rPr lang="es-CO" sz="1100" b="0" i="0" u="none" strike="noStrike">
                          <a:solidFill>
                            <a:srgbClr val="000000"/>
                          </a:solidFill>
                          <a:effectLst/>
                          <a:latin typeface="Calibri" panose="020F0502020204030204" pitchFamily="34" charset="0"/>
                        </a:rPr>
                        <a:t>Organización y logística e implementación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1100" b="0" i="0" u="none" strike="noStrike" dirty="0">
                          <a:solidFill>
                            <a:srgbClr val="000000"/>
                          </a:solidFill>
                          <a:effectLst/>
                          <a:latin typeface="Calibri" panose="020F0502020204030204" pitchFamily="34" charset="0"/>
                        </a:rPr>
                        <a:t>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CO"/>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endParaRPr lang="es-CO"/>
                    </a:p>
                  </a:txBody>
                  <a:tcPr marL="5820" marR="5820" marT="5820" marB="0" anchor="ctr">
                    <a:lnL>
                      <a:noFill/>
                    </a:lnL>
                    <a:lnR>
                      <a:noFill/>
                    </a:lnR>
                    <a:lnT>
                      <a:noFill/>
                    </a:lnT>
                    <a:lnB>
                      <a:noFill/>
                    </a:lnB>
                  </a:tcPr>
                </a:tc>
                <a:extLst>
                  <a:ext uri="{0D108BD9-81ED-4DB2-BD59-A6C34878D82A}">
                    <a16:rowId xmlns:a16="http://schemas.microsoft.com/office/drawing/2014/main" val="10012"/>
                  </a:ext>
                </a:extLst>
              </a:tr>
              <a:tr h="378329">
                <a:tc vMerge="1">
                  <a:txBody>
                    <a:bodyPr/>
                    <a:lstStyle/>
                    <a:p>
                      <a:endParaRPr lang="es-CO"/>
                    </a:p>
                  </a:txBody>
                  <a:tcPr/>
                </a:tc>
                <a:tc gridSpan="2">
                  <a:txBody>
                    <a:bodyPr/>
                    <a:lstStyle/>
                    <a:p>
                      <a:pPr algn="l" fontAlgn="ctr"/>
                      <a:r>
                        <a:rPr lang="es-CO" sz="1100" b="1" i="0" u="none" strike="noStrike" dirty="0">
                          <a:solidFill>
                            <a:srgbClr val="000000"/>
                          </a:solidFill>
                          <a:effectLst/>
                          <a:latin typeface="Calibri" panose="020F0502020204030204" pitchFamily="34" charset="0"/>
                        </a:rPr>
                        <a:t>Total</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r" fontAlgn="ctr"/>
                      <a:r>
                        <a:rPr lang="es-CO" sz="1600" b="1" i="0" u="none" strike="noStrike" dirty="0">
                          <a:solidFill>
                            <a:srgbClr val="000000"/>
                          </a:solidFill>
                          <a:effectLst/>
                          <a:latin typeface="Calibri" panose="020F0502020204030204" pitchFamily="34" charset="0"/>
                        </a:rPr>
                        <a:t> $                91.764.306.017 </a:t>
                      </a:r>
                    </a:p>
                  </a:txBody>
                  <a:tcPr marL="5820" marR="5820" marT="58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s-CO" sz="800" b="0" i="0" u="none" strike="noStrike" dirty="0">
                        <a:solidFill>
                          <a:srgbClr val="000000"/>
                        </a:solidFill>
                        <a:effectLst/>
                        <a:latin typeface="Calibri" panose="020F0502020204030204" pitchFamily="34" charset="0"/>
                      </a:endParaRPr>
                    </a:p>
                  </a:txBody>
                  <a:tcPr marL="5820" marR="5820" marT="582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s-CO" sz="800" b="1" i="0" u="none" strike="noStrike" dirty="0">
                        <a:solidFill>
                          <a:srgbClr val="000000"/>
                        </a:solidFill>
                        <a:effectLst/>
                        <a:latin typeface="Calibri" panose="020F0502020204030204" pitchFamily="34" charset="0"/>
                      </a:endParaRPr>
                    </a:p>
                  </a:txBody>
                  <a:tcPr marL="5820" marR="5820" marT="5820" marB="0" anchor="ctr">
                    <a:lnL>
                      <a:noFill/>
                    </a:lnL>
                    <a:lnR>
                      <a:noFill/>
                    </a:lnR>
                    <a:lnT>
                      <a:noFill/>
                    </a:lnT>
                    <a:lnB>
                      <a:noFill/>
                    </a:lnB>
                  </a:tcPr>
                </a:tc>
                <a:extLst>
                  <a:ext uri="{0D108BD9-81ED-4DB2-BD59-A6C34878D82A}">
                    <a16:rowId xmlns:a16="http://schemas.microsoft.com/office/drawing/2014/main" val="10013"/>
                  </a:ext>
                </a:extLst>
              </a:tr>
            </a:tbl>
          </a:graphicData>
        </a:graphic>
      </p:graphicFrame>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spTree>
    <p:extLst>
      <p:ext uri="{BB962C8B-B14F-4D97-AF65-F5344CB8AC3E}">
        <p14:creationId xmlns:p14="http://schemas.microsoft.com/office/powerpoint/2010/main" val="32272511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grpSp>
        <p:nvGrpSpPr>
          <p:cNvPr id="7" name="Grupo 6">
            <a:extLst>
              <a:ext uri="{FF2B5EF4-FFF2-40B4-BE49-F238E27FC236}">
                <a16:creationId xmlns:a16="http://schemas.microsoft.com/office/drawing/2014/main" id="{7BFD258B-1701-4268-A5F6-B4B2A4741CB1}"/>
              </a:ext>
            </a:extLst>
          </p:cNvPr>
          <p:cNvGrpSpPr/>
          <p:nvPr/>
        </p:nvGrpSpPr>
        <p:grpSpPr>
          <a:xfrm>
            <a:off x="8058503" y="2616817"/>
            <a:ext cx="2724368" cy="731301"/>
            <a:chOff x="7086167" y="1054050"/>
            <a:chExt cx="2043276" cy="548476"/>
          </a:xfrm>
        </p:grpSpPr>
        <p:pic>
          <p:nvPicPr>
            <p:cNvPr id="8" name="Imagen 7">
              <a:extLst>
                <a:ext uri="{FF2B5EF4-FFF2-40B4-BE49-F238E27FC236}">
                  <a16:creationId xmlns:a16="http://schemas.microsoft.com/office/drawing/2014/main" id="{2E23F175-3F2A-4E4A-8715-8C0016BB2810}"/>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8589285" y="1062368"/>
              <a:ext cx="540158" cy="540158"/>
            </a:xfrm>
            <a:prstGeom prst="rect">
              <a:avLst/>
            </a:prstGeom>
          </p:spPr>
        </p:pic>
        <p:sp>
          <p:nvSpPr>
            <p:cNvPr id="9" name="CuadroTexto 7">
              <a:extLst>
                <a:ext uri="{FF2B5EF4-FFF2-40B4-BE49-F238E27FC236}">
                  <a16:creationId xmlns:a16="http://schemas.microsoft.com/office/drawing/2014/main" id="{FF717CE5-080E-4E79-9EE6-E382106CEB65}"/>
                </a:ext>
              </a:extLst>
            </p:cNvPr>
            <p:cNvSpPr txBox="1"/>
            <p:nvPr/>
          </p:nvSpPr>
          <p:spPr>
            <a:xfrm>
              <a:off x="7148085" y="1328354"/>
              <a:ext cx="1587930" cy="192409"/>
            </a:xfrm>
            <a:prstGeom prst="rect">
              <a:avLst/>
            </a:prstGeom>
            <a:noFill/>
          </p:spPr>
          <p:txBody>
            <a:bodyPr wrap="square" rtlCol="0">
              <a:spAutoFit/>
            </a:bodyPr>
            <a:lstStyle/>
            <a:p>
              <a:r>
                <a:rPr lang="es-CO" sz="1067" dirty="0">
                  <a:latin typeface="Agency FB" panose="020B0503020202020204" pitchFamily="34" charset="0"/>
                </a:rPr>
                <a:t>Por definir Porcentajes de cofinanciación</a:t>
              </a:r>
            </a:p>
          </p:txBody>
        </p:sp>
        <p:sp>
          <p:nvSpPr>
            <p:cNvPr id="11" name="Rectángulo 10">
              <a:extLst>
                <a:ext uri="{FF2B5EF4-FFF2-40B4-BE49-F238E27FC236}">
                  <a16:creationId xmlns:a16="http://schemas.microsoft.com/office/drawing/2014/main" id="{86BC7A78-8F29-42A0-BC20-7128FBA56A24}"/>
                </a:ext>
              </a:extLst>
            </p:cNvPr>
            <p:cNvSpPr/>
            <p:nvPr/>
          </p:nvSpPr>
          <p:spPr>
            <a:xfrm>
              <a:off x="7086167" y="1054050"/>
              <a:ext cx="1711333" cy="346249"/>
            </a:xfrm>
            <a:prstGeom prst="rect">
              <a:avLst/>
            </a:prstGeom>
          </p:spPr>
          <p:txBody>
            <a:bodyPr wrap="square">
              <a:spAutoFit/>
            </a:bodyPr>
            <a:lstStyle/>
            <a:p>
              <a:pPr algn="ctr"/>
              <a:r>
                <a:rPr lang="es-ES" sz="2400" dirty="0">
                  <a:latin typeface="Agency FB" panose="020B0503020202020204" pitchFamily="34" charset="0"/>
                </a:rPr>
                <a:t>$ </a:t>
              </a:r>
              <a:r>
                <a:rPr lang="es-ES" sz="2400" b="1" dirty="0">
                  <a:latin typeface="Agency FB" panose="020B0503020202020204" pitchFamily="34" charset="0"/>
                </a:rPr>
                <a:t>91,764,306,017</a:t>
              </a:r>
              <a:endParaRPr lang="es-CO" sz="2400" b="1" dirty="0">
                <a:latin typeface="Agency FB" panose="020B0503020202020204" pitchFamily="34" charset="0"/>
              </a:endParaRPr>
            </a:p>
          </p:txBody>
        </p:sp>
      </p:grpSp>
      <p:grpSp>
        <p:nvGrpSpPr>
          <p:cNvPr id="13" name="Grupo 11">
            <a:extLst>
              <a:ext uri="{FF2B5EF4-FFF2-40B4-BE49-F238E27FC236}">
                <a16:creationId xmlns:a16="http://schemas.microsoft.com/office/drawing/2014/main" id="{481D3CF8-64BC-4C33-AFC2-B7D70038B8D3}"/>
              </a:ext>
            </a:extLst>
          </p:cNvPr>
          <p:cNvGrpSpPr/>
          <p:nvPr/>
        </p:nvGrpSpPr>
        <p:grpSpPr>
          <a:xfrm>
            <a:off x="1700663" y="2314435"/>
            <a:ext cx="1805577" cy="1402626"/>
            <a:chOff x="5776850" y="1631101"/>
            <a:chExt cx="1354183" cy="1051969"/>
          </a:xfrm>
        </p:grpSpPr>
        <p:pic>
          <p:nvPicPr>
            <p:cNvPr id="14" name="Picture 3">
              <a:extLst>
                <a:ext uri="{FF2B5EF4-FFF2-40B4-BE49-F238E27FC236}">
                  <a16:creationId xmlns:a16="http://schemas.microsoft.com/office/drawing/2014/main" id="{CF2318F2-2BAE-4EE1-BF69-699AE16D3C09}"/>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7017" y="1631101"/>
              <a:ext cx="613851" cy="497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CuadroTexto 9">
              <a:extLst>
                <a:ext uri="{FF2B5EF4-FFF2-40B4-BE49-F238E27FC236}">
                  <a16:creationId xmlns:a16="http://schemas.microsoft.com/office/drawing/2014/main" id="{45B433CA-527B-4999-B30C-222E57B853BE}"/>
                </a:ext>
              </a:extLst>
            </p:cNvPr>
            <p:cNvSpPr txBox="1"/>
            <p:nvPr/>
          </p:nvSpPr>
          <p:spPr>
            <a:xfrm>
              <a:off x="5776850" y="2129072"/>
              <a:ext cx="1354183" cy="553998"/>
            </a:xfrm>
            <a:prstGeom prst="rect">
              <a:avLst/>
            </a:prstGeom>
            <a:noFill/>
          </p:spPr>
          <p:txBody>
            <a:bodyPr wrap="square" rtlCol="0">
              <a:spAutoFit/>
            </a:bodyPr>
            <a:lstStyle/>
            <a:p>
              <a:pPr algn="ctr"/>
              <a:r>
                <a:rPr lang="es-CO" sz="2400" b="1" dirty="0">
                  <a:latin typeface="Agency FB" panose="020B0503020202020204" pitchFamily="34" charset="0"/>
                </a:rPr>
                <a:t>434.403</a:t>
              </a:r>
            </a:p>
            <a:p>
              <a:pPr algn="ctr"/>
              <a:r>
                <a:rPr lang="es-CO" dirty="0">
                  <a:latin typeface="Agency FB" panose="020B0503020202020204" pitchFamily="34" charset="0"/>
                </a:rPr>
                <a:t>Población beneficiada</a:t>
              </a:r>
            </a:p>
          </p:txBody>
        </p:sp>
      </p:grpSp>
      <p:grpSp>
        <p:nvGrpSpPr>
          <p:cNvPr id="16" name="Grupo 15"/>
          <p:cNvGrpSpPr/>
          <p:nvPr/>
        </p:nvGrpSpPr>
        <p:grpSpPr>
          <a:xfrm>
            <a:off x="3322064" y="2100402"/>
            <a:ext cx="1805577" cy="1485236"/>
            <a:chOff x="3558725" y="3186664"/>
            <a:chExt cx="1805577" cy="1485236"/>
          </a:xfrm>
        </p:grpSpPr>
        <p:pic>
          <p:nvPicPr>
            <p:cNvPr id="17" name="Picture 2" descr="ᐈ Excavadora vector de stock, vectores logos de maquinas excavadoras |  descargar en Depositphotos®">
              <a:extLst>
                <a:ext uri="{FF2B5EF4-FFF2-40B4-BE49-F238E27FC236}">
                  <a16:creationId xmlns:a16="http://schemas.microsoft.com/office/drawing/2014/main" id="{B67A1F28-58E7-4BBA-86F6-B9DEC51155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517" y="3186664"/>
              <a:ext cx="1541657" cy="994370"/>
            </a:xfrm>
            <a:prstGeom prst="rect">
              <a:avLst/>
            </a:prstGeom>
            <a:noFill/>
            <a:extLst>
              <a:ext uri="{909E8E84-426E-40dd-AFC4-6F175D3DCCD1}">
                <a14:hiddenFill xmlns:a14="http://schemas.microsoft.com/office/drawing/2010/main" xmlns="">
                  <a:solidFill>
                    <a:srgbClr val="FFFFFF"/>
                  </a:solidFill>
                </a14:hiddenFill>
              </a:ext>
            </a:extLst>
          </p:spPr>
        </p:pic>
        <p:sp>
          <p:nvSpPr>
            <p:cNvPr id="18" name="CuadroTexto 9">
              <a:extLst>
                <a:ext uri="{FF2B5EF4-FFF2-40B4-BE49-F238E27FC236}">
                  <a16:creationId xmlns:a16="http://schemas.microsoft.com/office/drawing/2014/main" id="{8EE646A7-075F-4D56-AE31-DBADEBE7EBD7}"/>
                </a:ext>
              </a:extLst>
            </p:cNvPr>
            <p:cNvSpPr txBox="1"/>
            <p:nvPr/>
          </p:nvSpPr>
          <p:spPr>
            <a:xfrm>
              <a:off x="3558725" y="4063393"/>
              <a:ext cx="1805577" cy="461665"/>
            </a:xfrm>
            <a:prstGeom prst="rect">
              <a:avLst/>
            </a:prstGeom>
            <a:noFill/>
          </p:spPr>
          <p:txBody>
            <a:bodyPr wrap="square" rtlCol="0">
              <a:spAutoFit/>
            </a:bodyPr>
            <a:lstStyle/>
            <a:p>
              <a:pPr algn="ctr"/>
              <a:r>
                <a:rPr lang="es-CO" sz="2400" b="1" dirty="0">
                  <a:latin typeface="Agency FB" panose="020B0503020202020204" pitchFamily="34" charset="0"/>
                </a:rPr>
                <a:t>17 MESES</a:t>
              </a:r>
            </a:p>
          </p:txBody>
        </p:sp>
        <p:sp>
          <p:nvSpPr>
            <p:cNvPr id="19" name="CuadroTexto 7">
              <a:extLst>
                <a:ext uri="{FF2B5EF4-FFF2-40B4-BE49-F238E27FC236}">
                  <a16:creationId xmlns:a16="http://schemas.microsoft.com/office/drawing/2014/main" id="{4B85F560-E0FA-4FBB-9199-5ABC2D509569}"/>
                </a:ext>
              </a:extLst>
            </p:cNvPr>
            <p:cNvSpPr txBox="1"/>
            <p:nvPr/>
          </p:nvSpPr>
          <p:spPr>
            <a:xfrm>
              <a:off x="4180677" y="4374447"/>
              <a:ext cx="968856" cy="297453"/>
            </a:xfrm>
            <a:prstGeom prst="rect">
              <a:avLst/>
            </a:prstGeom>
            <a:noFill/>
          </p:spPr>
          <p:txBody>
            <a:bodyPr wrap="square" rtlCol="0">
              <a:spAutoFit/>
            </a:bodyPr>
            <a:lstStyle/>
            <a:p>
              <a:r>
                <a:rPr lang="es-ES" sz="1333" dirty="0">
                  <a:latin typeface="Agency FB" panose="020B0503020202020204" pitchFamily="34" charset="0"/>
                </a:rPr>
                <a:t>De ejecución</a:t>
              </a:r>
              <a:endParaRPr lang="es-CO" sz="1333" dirty="0">
                <a:latin typeface="Agency FB" panose="020B0503020202020204" pitchFamily="34" charset="0"/>
              </a:endParaRPr>
            </a:p>
          </p:txBody>
        </p:sp>
      </p:grpSp>
      <p:grpSp>
        <p:nvGrpSpPr>
          <p:cNvPr id="20" name="Grupo 20">
            <a:extLst>
              <a:ext uri="{FF2B5EF4-FFF2-40B4-BE49-F238E27FC236}">
                <a16:creationId xmlns:a16="http://schemas.microsoft.com/office/drawing/2014/main" id="{1E72973E-2258-46FE-856E-C5AC70CE7AC6}"/>
              </a:ext>
            </a:extLst>
          </p:cNvPr>
          <p:cNvGrpSpPr/>
          <p:nvPr/>
        </p:nvGrpSpPr>
        <p:grpSpPr>
          <a:xfrm>
            <a:off x="-714" y="2004838"/>
            <a:ext cx="1805577" cy="1793178"/>
            <a:chOff x="4823738" y="3318181"/>
            <a:chExt cx="1354183" cy="1344884"/>
          </a:xfrm>
        </p:grpSpPr>
        <p:pic>
          <p:nvPicPr>
            <p:cNvPr id="21" name="Picture 6">
              <a:extLst>
                <a:ext uri="{FF2B5EF4-FFF2-40B4-BE49-F238E27FC236}">
                  <a16:creationId xmlns:a16="http://schemas.microsoft.com/office/drawing/2014/main" id="{A2CCF8D2-673E-49E7-A7E9-8A76B1F246F5}"/>
                </a:ext>
              </a:extLst>
            </p:cNvPr>
            <p:cNvPicPr>
              <a:picLocks noChangeAspect="1" noChangeArrowheads="1"/>
            </p:cNvPicPr>
            <p:nvPr/>
          </p:nvPicPr>
          <p:blipFill>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0" b="100000" l="313" r="100000">
                          <a14:foregroundMark x1="44688" y1="14162" x2="47188" y2="15318"/>
                          <a14:foregroundMark x1="39063" y1="22543" x2="39063" y2="22543"/>
                          <a14:foregroundMark x1="84063" y1="78902" x2="84063" y2="78902"/>
                        </a14:backgroundRemoval>
                      </a14:imgEffect>
                      <a14:imgEffect>
                        <a14:artisticGlowEdges/>
                      </a14:imgEffect>
                    </a14:imgLayer>
                  </a14:imgProps>
                </a:ext>
                <a:ext uri="{28A0092B-C50C-407E-A947-70E740481C1C}">
                  <a14:useLocalDpi xmlns:a14="http://schemas.microsoft.com/office/drawing/2010/main" val="0"/>
                </a:ext>
              </a:extLst>
            </a:blip>
            <a:srcRect/>
            <a:stretch>
              <a:fillRect/>
            </a:stretch>
          </p:blipFill>
          <p:spPr bwMode="auto">
            <a:xfrm>
              <a:off x="5164164" y="3318181"/>
              <a:ext cx="687557" cy="743501"/>
            </a:xfrm>
            <a:prstGeom prst="rect">
              <a:avLst/>
            </a:prstGeom>
            <a:noFill/>
            <a:extLst>
              <a:ext uri="{909E8E84-426E-40dd-AFC4-6F175D3DCCD1}">
                <a14:hiddenFill xmlns:a14="http://schemas.microsoft.com/office/drawing/2010/main" xmlns="">
                  <a:solidFill>
                    <a:srgbClr val="FFFFFF"/>
                  </a:solidFill>
                </a14:hiddenFill>
              </a:ext>
            </a:extLst>
          </p:spPr>
        </p:pic>
        <p:sp>
          <p:nvSpPr>
            <p:cNvPr id="22" name="CuadroTexto 9">
              <a:extLst>
                <a:ext uri="{FF2B5EF4-FFF2-40B4-BE49-F238E27FC236}">
                  <a16:creationId xmlns:a16="http://schemas.microsoft.com/office/drawing/2014/main" id="{E2583C9E-C5EC-4855-A553-97B61FEA68F8}"/>
                </a:ext>
              </a:extLst>
            </p:cNvPr>
            <p:cNvSpPr txBox="1"/>
            <p:nvPr/>
          </p:nvSpPr>
          <p:spPr>
            <a:xfrm>
              <a:off x="4823738" y="4039817"/>
              <a:ext cx="1354183" cy="623248"/>
            </a:xfrm>
            <a:prstGeom prst="rect">
              <a:avLst/>
            </a:prstGeom>
            <a:noFill/>
          </p:spPr>
          <p:txBody>
            <a:bodyPr wrap="square" rtlCol="0">
              <a:spAutoFit/>
            </a:bodyPr>
            <a:lstStyle/>
            <a:p>
              <a:pPr algn="ctr"/>
              <a:r>
                <a:rPr lang="es-CO" sz="2400" b="1" dirty="0">
                  <a:latin typeface="Agency FB" panose="020B0503020202020204" pitchFamily="34" charset="0"/>
                </a:rPr>
                <a:t>40,000 M2 </a:t>
              </a:r>
              <a:r>
                <a:rPr lang="es-CO" sz="2400" b="1" dirty="0" err="1">
                  <a:latin typeface="Agency FB" panose="020B0503020202020204" pitchFamily="34" charset="0"/>
                </a:rPr>
                <a:t>aprox</a:t>
              </a:r>
              <a:endParaRPr lang="es-CO" sz="2400" b="1" dirty="0">
                <a:latin typeface="Agency FB" panose="020B0503020202020204" pitchFamily="34" charset="0"/>
              </a:endParaRPr>
            </a:p>
          </p:txBody>
        </p:sp>
        <p:sp>
          <p:nvSpPr>
            <p:cNvPr id="23" name="CuadroTexto 7">
              <a:extLst>
                <a:ext uri="{FF2B5EF4-FFF2-40B4-BE49-F238E27FC236}">
                  <a16:creationId xmlns:a16="http://schemas.microsoft.com/office/drawing/2014/main" id="{6C373F2C-6240-4D5C-8835-83AF26EDF3B0}"/>
                </a:ext>
              </a:extLst>
            </p:cNvPr>
            <p:cNvSpPr txBox="1"/>
            <p:nvPr/>
          </p:nvSpPr>
          <p:spPr>
            <a:xfrm>
              <a:off x="5052685" y="3926539"/>
              <a:ext cx="896288" cy="223091"/>
            </a:xfrm>
            <a:prstGeom prst="rect">
              <a:avLst/>
            </a:prstGeom>
            <a:noFill/>
          </p:spPr>
          <p:txBody>
            <a:bodyPr wrap="square" rtlCol="0">
              <a:spAutoFit/>
            </a:bodyPr>
            <a:lstStyle/>
            <a:p>
              <a:pPr algn="ctr"/>
              <a:r>
                <a:rPr lang="es-ES" sz="1333" dirty="0">
                  <a:latin typeface="Agency FB" panose="020B0503020202020204" pitchFamily="34" charset="0"/>
                </a:rPr>
                <a:t>Intervención de </a:t>
              </a:r>
              <a:endParaRPr lang="es-CO" sz="1333" dirty="0">
                <a:latin typeface="Agency FB" panose="020B0503020202020204" pitchFamily="34" charset="0"/>
              </a:endParaRPr>
            </a:p>
          </p:txBody>
        </p:sp>
      </p:grpSp>
      <p:grpSp>
        <p:nvGrpSpPr>
          <p:cNvPr id="24" name="Grupo 24">
            <a:extLst>
              <a:ext uri="{FF2B5EF4-FFF2-40B4-BE49-F238E27FC236}">
                <a16:creationId xmlns:a16="http://schemas.microsoft.com/office/drawing/2014/main" id="{D2BD0F82-3615-4F76-96C0-6F4219955F6C}"/>
              </a:ext>
            </a:extLst>
          </p:cNvPr>
          <p:cNvGrpSpPr/>
          <p:nvPr/>
        </p:nvGrpSpPr>
        <p:grpSpPr>
          <a:xfrm>
            <a:off x="8041698" y="3711234"/>
            <a:ext cx="2714724" cy="792855"/>
            <a:chOff x="7101187" y="4022659"/>
            <a:chExt cx="2036043" cy="594641"/>
          </a:xfrm>
        </p:grpSpPr>
        <p:grpSp>
          <p:nvGrpSpPr>
            <p:cNvPr id="25" name="Grupo 25">
              <a:extLst>
                <a:ext uri="{FF2B5EF4-FFF2-40B4-BE49-F238E27FC236}">
                  <a16:creationId xmlns:a16="http://schemas.microsoft.com/office/drawing/2014/main" id="{8F50C83F-E36E-4F06-9E6F-5F1EA4935D67}"/>
                </a:ext>
              </a:extLst>
            </p:cNvPr>
            <p:cNvGrpSpPr/>
            <p:nvPr/>
          </p:nvGrpSpPr>
          <p:grpSpPr>
            <a:xfrm>
              <a:off x="7101187" y="4185769"/>
              <a:ext cx="729288" cy="431531"/>
              <a:chOff x="7101187" y="4091430"/>
              <a:chExt cx="729288" cy="431531"/>
            </a:xfrm>
          </p:grpSpPr>
          <p:sp>
            <p:nvSpPr>
              <p:cNvPr id="33" name="Rectángulo 33">
                <a:extLst>
                  <a:ext uri="{FF2B5EF4-FFF2-40B4-BE49-F238E27FC236}">
                    <a16:creationId xmlns:a16="http://schemas.microsoft.com/office/drawing/2014/main" id="{29EF89B8-5FD6-469D-9C78-724698B341A6}"/>
                  </a:ext>
                </a:extLst>
              </p:cNvPr>
              <p:cNvSpPr/>
              <p:nvPr/>
            </p:nvSpPr>
            <p:spPr>
              <a:xfrm>
                <a:off x="7164268" y="4091430"/>
                <a:ext cx="612023" cy="346249"/>
              </a:xfrm>
              <a:prstGeom prst="rect">
                <a:avLst/>
              </a:prstGeom>
            </p:spPr>
            <p:txBody>
              <a:bodyPr wrap="square">
                <a:spAutoFit/>
              </a:bodyPr>
              <a:lstStyle/>
              <a:p>
                <a:pPr algn="ctr"/>
                <a:r>
                  <a:rPr lang="es-ES" sz="2400" b="1" dirty="0">
                    <a:latin typeface="Agency FB" panose="020B0503020202020204" pitchFamily="34" charset="0"/>
                  </a:rPr>
                  <a:t>2020</a:t>
                </a:r>
                <a:endParaRPr lang="es-CO" sz="2400" b="1" dirty="0">
                  <a:latin typeface="Agency FB" panose="020B0503020202020204" pitchFamily="34" charset="0"/>
                </a:endParaRPr>
              </a:p>
            </p:txBody>
          </p:sp>
          <p:sp>
            <p:nvSpPr>
              <p:cNvPr id="34" name="CuadroTexto 7">
                <a:extLst>
                  <a:ext uri="{FF2B5EF4-FFF2-40B4-BE49-F238E27FC236}">
                    <a16:creationId xmlns:a16="http://schemas.microsoft.com/office/drawing/2014/main" id="{AB3592EF-E971-4E7F-944D-B44759FFD6CA}"/>
                  </a:ext>
                </a:extLst>
              </p:cNvPr>
              <p:cNvSpPr txBox="1"/>
              <p:nvPr/>
            </p:nvSpPr>
            <p:spPr>
              <a:xfrm>
                <a:off x="7101187" y="4330552"/>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6" name="Grupo 26">
              <a:extLst>
                <a:ext uri="{FF2B5EF4-FFF2-40B4-BE49-F238E27FC236}">
                  <a16:creationId xmlns:a16="http://schemas.microsoft.com/office/drawing/2014/main" id="{A9B9E41E-1796-4F50-96D7-F07AEDF58636}"/>
                </a:ext>
              </a:extLst>
            </p:cNvPr>
            <p:cNvGrpSpPr/>
            <p:nvPr/>
          </p:nvGrpSpPr>
          <p:grpSpPr>
            <a:xfrm>
              <a:off x="7757850" y="4185189"/>
              <a:ext cx="729288" cy="422586"/>
              <a:chOff x="7757850" y="4090850"/>
              <a:chExt cx="729288" cy="422586"/>
            </a:xfrm>
          </p:grpSpPr>
          <p:sp>
            <p:nvSpPr>
              <p:cNvPr id="31" name="Rectángulo 31">
                <a:extLst>
                  <a:ext uri="{FF2B5EF4-FFF2-40B4-BE49-F238E27FC236}">
                    <a16:creationId xmlns:a16="http://schemas.microsoft.com/office/drawing/2014/main" id="{3CA8A868-6FB1-4993-A5B2-D263D399ECCF}"/>
                  </a:ext>
                </a:extLst>
              </p:cNvPr>
              <p:cNvSpPr/>
              <p:nvPr/>
            </p:nvSpPr>
            <p:spPr>
              <a:xfrm>
                <a:off x="7813197" y="4090850"/>
                <a:ext cx="612023" cy="346249"/>
              </a:xfrm>
              <a:prstGeom prst="rect">
                <a:avLst/>
              </a:prstGeom>
            </p:spPr>
            <p:txBody>
              <a:bodyPr wrap="square">
                <a:spAutoFit/>
              </a:bodyPr>
              <a:lstStyle/>
              <a:p>
                <a:pPr algn="ctr"/>
                <a:r>
                  <a:rPr lang="es-ES" sz="2400" b="1" dirty="0">
                    <a:latin typeface="Agency FB" panose="020B0503020202020204" pitchFamily="34" charset="0"/>
                  </a:rPr>
                  <a:t>2021</a:t>
                </a:r>
                <a:endParaRPr lang="es-CO" sz="2400" b="1" dirty="0">
                  <a:latin typeface="Agency FB" panose="020B0503020202020204" pitchFamily="34" charset="0"/>
                </a:endParaRPr>
              </a:p>
            </p:txBody>
          </p:sp>
          <p:sp>
            <p:nvSpPr>
              <p:cNvPr id="32" name="CuadroTexto 7">
                <a:extLst>
                  <a:ext uri="{FF2B5EF4-FFF2-40B4-BE49-F238E27FC236}">
                    <a16:creationId xmlns:a16="http://schemas.microsoft.com/office/drawing/2014/main" id="{BEB24901-6A8B-4D19-8E63-4A9C8041D1A3}"/>
                  </a:ext>
                </a:extLst>
              </p:cNvPr>
              <p:cNvSpPr txBox="1"/>
              <p:nvPr/>
            </p:nvSpPr>
            <p:spPr>
              <a:xfrm>
                <a:off x="7757850" y="4321027"/>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7" name="Grupo 27">
              <a:extLst>
                <a:ext uri="{FF2B5EF4-FFF2-40B4-BE49-F238E27FC236}">
                  <a16:creationId xmlns:a16="http://schemas.microsoft.com/office/drawing/2014/main" id="{E8162D48-F3CF-410B-A2B1-AD8E1CF3A088}"/>
                </a:ext>
              </a:extLst>
            </p:cNvPr>
            <p:cNvGrpSpPr/>
            <p:nvPr/>
          </p:nvGrpSpPr>
          <p:grpSpPr>
            <a:xfrm>
              <a:off x="8407942" y="4172041"/>
              <a:ext cx="729288" cy="435405"/>
              <a:chOff x="8407942" y="4077702"/>
              <a:chExt cx="729288" cy="435405"/>
            </a:xfrm>
          </p:grpSpPr>
          <p:sp>
            <p:nvSpPr>
              <p:cNvPr id="29" name="Rectángulo 29">
                <a:extLst>
                  <a:ext uri="{FF2B5EF4-FFF2-40B4-BE49-F238E27FC236}">
                    <a16:creationId xmlns:a16="http://schemas.microsoft.com/office/drawing/2014/main" id="{D755449E-2E6F-429F-BFFE-A82DC2306685}"/>
                  </a:ext>
                </a:extLst>
              </p:cNvPr>
              <p:cNvSpPr/>
              <p:nvPr/>
            </p:nvSpPr>
            <p:spPr>
              <a:xfrm>
                <a:off x="8457578" y="4077702"/>
                <a:ext cx="612023" cy="346249"/>
              </a:xfrm>
              <a:prstGeom prst="rect">
                <a:avLst/>
              </a:prstGeom>
            </p:spPr>
            <p:txBody>
              <a:bodyPr wrap="square">
                <a:spAutoFit/>
              </a:bodyPr>
              <a:lstStyle/>
              <a:p>
                <a:pPr algn="ctr"/>
                <a:r>
                  <a:rPr lang="es-ES" sz="2400" b="1" dirty="0">
                    <a:latin typeface="Agency FB" panose="020B0503020202020204" pitchFamily="34" charset="0"/>
                  </a:rPr>
                  <a:t>2022</a:t>
                </a:r>
                <a:endParaRPr lang="es-CO" sz="2400" b="1" dirty="0">
                  <a:latin typeface="Agency FB" panose="020B0503020202020204" pitchFamily="34" charset="0"/>
                </a:endParaRPr>
              </a:p>
            </p:txBody>
          </p:sp>
          <p:sp>
            <p:nvSpPr>
              <p:cNvPr id="30" name="CuadroTexto 7">
                <a:extLst>
                  <a:ext uri="{FF2B5EF4-FFF2-40B4-BE49-F238E27FC236}">
                    <a16:creationId xmlns:a16="http://schemas.microsoft.com/office/drawing/2014/main" id="{E73DC4D5-1F18-4D3E-9A68-09817529CF84}"/>
                  </a:ext>
                </a:extLst>
              </p:cNvPr>
              <p:cNvSpPr txBox="1"/>
              <p:nvPr/>
            </p:nvSpPr>
            <p:spPr>
              <a:xfrm>
                <a:off x="8407942" y="4320698"/>
                <a:ext cx="729288" cy="192409"/>
              </a:xfrm>
              <a:prstGeom prst="rect">
                <a:avLst/>
              </a:prstGeom>
              <a:noFill/>
            </p:spPr>
            <p:txBody>
              <a:bodyPr wrap="square" rtlCol="0">
                <a:spAutoFit/>
              </a:bodyPr>
              <a:lstStyle/>
              <a:p>
                <a:pPr algn="ctr"/>
                <a:r>
                  <a:rPr lang="es-ES" sz="1067" dirty="0">
                    <a:latin typeface="Agency FB" panose="020B0503020202020204" pitchFamily="34" charset="0"/>
                  </a:rPr>
                  <a:t>Por definir</a:t>
                </a:r>
                <a:endParaRPr lang="es-CO" sz="1067" dirty="0">
                  <a:latin typeface="Agency FB" panose="020B0503020202020204" pitchFamily="34" charset="0"/>
                </a:endParaRPr>
              </a:p>
            </p:txBody>
          </p:sp>
        </p:grpSp>
        <p:sp>
          <p:nvSpPr>
            <p:cNvPr id="28" name="CuadroTexto 7">
              <a:extLst>
                <a:ext uri="{FF2B5EF4-FFF2-40B4-BE49-F238E27FC236}">
                  <a16:creationId xmlns:a16="http://schemas.microsoft.com/office/drawing/2014/main" id="{2620DF2B-D675-4091-87A8-10256BD9923C}"/>
                </a:ext>
              </a:extLst>
            </p:cNvPr>
            <p:cNvSpPr txBox="1"/>
            <p:nvPr/>
          </p:nvSpPr>
          <p:spPr>
            <a:xfrm>
              <a:off x="7272795" y="4022659"/>
              <a:ext cx="1674033" cy="253915"/>
            </a:xfrm>
            <a:prstGeom prst="rect">
              <a:avLst/>
            </a:prstGeom>
            <a:noFill/>
          </p:spPr>
          <p:txBody>
            <a:bodyPr wrap="square" rtlCol="0">
              <a:spAutoFit/>
            </a:bodyPr>
            <a:lstStyle/>
            <a:p>
              <a:pPr algn="ctr"/>
              <a:r>
                <a:rPr lang="es-ES" sz="1600" dirty="0">
                  <a:latin typeface="Agency FB" panose="020B0503020202020204" pitchFamily="34" charset="0"/>
                </a:rPr>
                <a:t>Vigencias presupuestales por:</a:t>
              </a:r>
              <a:endParaRPr lang="es-CO" sz="1600" dirty="0">
                <a:latin typeface="Agency FB" panose="020B0503020202020204" pitchFamily="34" charset="0"/>
              </a:endParaRPr>
            </a:p>
          </p:txBody>
        </p:sp>
      </p:grpSp>
      <p:sp>
        <p:nvSpPr>
          <p:cNvPr id="35" name="CuadroTexto 35">
            <a:extLst>
              <a:ext uri="{FF2B5EF4-FFF2-40B4-BE49-F238E27FC236}">
                <a16:creationId xmlns:a16="http://schemas.microsoft.com/office/drawing/2014/main" id="{841CD95A-B1E5-334A-A89A-411FF2A1B2B3}"/>
              </a:ext>
            </a:extLst>
          </p:cNvPr>
          <p:cNvSpPr txBox="1"/>
          <p:nvPr/>
        </p:nvSpPr>
        <p:spPr>
          <a:xfrm>
            <a:off x="7449125" y="1519486"/>
            <a:ext cx="3500532" cy="769441"/>
          </a:xfrm>
          <a:prstGeom prst="rect">
            <a:avLst/>
          </a:prstGeom>
          <a:noFill/>
        </p:spPr>
        <p:txBody>
          <a:bodyPr wrap="square" rtlCol="0">
            <a:spAutoFit/>
          </a:bodyPr>
          <a:lstStyle/>
          <a:p>
            <a:pPr algn="ctr"/>
            <a:r>
              <a:rPr lang="es-CO" sz="4400" b="1" dirty="0">
                <a:solidFill>
                  <a:schemeClr val="accent6">
                    <a:lumMod val="75000"/>
                  </a:schemeClr>
                </a:solidFill>
                <a:latin typeface="Bebas Neue Light" pitchFamily="2" charset="77"/>
              </a:rPr>
              <a:t>CALDAS</a:t>
            </a:r>
          </a:p>
        </p:txBody>
      </p:sp>
      <p:graphicFrame>
        <p:nvGraphicFramePr>
          <p:cNvPr id="36" name="3 Marcador de contenido">
            <a:extLst>
              <a:ext uri="{FF2B5EF4-FFF2-40B4-BE49-F238E27FC236}">
                <a16:creationId xmlns:a16="http://schemas.microsoft.com/office/drawing/2014/main" id="{B8212656-D535-49B9-89DE-2B419D402EF2}"/>
              </a:ext>
            </a:extLst>
          </p:cNvPr>
          <p:cNvGraphicFramePr>
            <a:graphicFrameLocks/>
          </p:cNvGraphicFramePr>
          <p:nvPr>
            <p:extLst>
              <p:ext uri="{D42A27DB-BD31-4B8C-83A1-F6EECF244321}">
                <p14:modId xmlns:p14="http://schemas.microsoft.com/office/powerpoint/2010/main" val="1170331188"/>
              </p:ext>
            </p:extLst>
          </p:nvPr>
        </p:nvGraphicFramePr>
        <p:xfrm>
          <a:off x="243839" y="4141242"/>
          <a:ext cx="11686904" cy="264360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8" name="CuadroTexto 1"/>
          <p:cNvSpPr txBox="1"/>
          <p:nvPr/>
        </p:nvSpPr>
        <p:spPr>
          <a:xfrm>
            <a:off x="6749485" y="4504089"/>
            <a:ext cx="5442515" cy="2185214"/>
          </a:xfrm>
          <a:prstGeom prst="rect">
            <a:avLst/>
          </a:prstGeom>
          <a:noFill/>
        </p:spPr>
        <p:txBody>
          <a:bodyPr wrap="square" rtlCol="0">
            <a:spAutoFit/>
          </a:bodyPr>
          <a:lstStyle/>
          <a:p>
            <a:pPr algn="ctr"/>
            <a:r>
              <a:rPr lang="es-ES" sz="2400" dirty="0">
                <a:solidFill>
                  <a:schemeClr val="accent5">
                    <a:lumMod val="50000"/>
                  </a:schemeClr>
                </a:solidFill>
                <a:latin typeface="Arial" pitchFamily="34" charset="0"/>
                <a:cs typeface="Arial" pitchFamily="34" charset="0"/>
              </a:rPr>
              <a:t>PROYECCIÓN INVERSIÓN ACTIVIDADES INFRAESTRUCTURA</a:t>
            </a:r>
            <a:endParaRPr lang="es-CO" sz="2400" dirty="0">
              <a:solidFill>
                <a:schemeClr val="accent5">
                  <a:lumMod val="50000"/>
                </a:schemeClr>
              </a:solidFill>
              <a:latin typeface="Arial" pitchFamily="34" charset="0"/>
              <a:cs typeface="Arial" pitchFamily="34" charset="0"/>
            </a:endParaRPr>
          </a:p>
          <a:p>
            <a:pPr algn="ctr"/>
            <a:r>
              <a:rPr lang="es-CO" sz="4800" dirty="0">
                <a:solidFill>
                  <a:srgbClr val="92D050"/>
                </a:solidFill>
                <a:latin typeface="Swis721 BlkEx BT" pitchFamily="34" charset="0"/>
                <a:cs typeface="Arial" panose="020B0604020202020204" pitchFamily="34" charset="0"/>
              </a:rPr>
              <a:t>$91.764’306.017</a:t>
            </a:r>
          </a:p>
          <a:p>
            <a:pPr algn="ctr"/>
            <a:r>
              <a:rPr lang="es-CO" sz="2000" b="1" dirty="0">
                <a:solidFill>
                  <a:schemeClr val="accent5">
                    <a:lumMod val="50000"/>
                  </a:schemeClr>
                </a:solidFill>
                <a:latin typeface="Arial" pitchFamily="34" charset="0"/>
                <a:cs typeface="Arial" pitchFamily="34" charset="0"/>
              </a:rPr>
              <a:t>ESTUDIOS Y DISEÑOS, OBRAS CIVILES, INTERVENTORÍA OBRAS CIVILES</a:t>
            </a:r>
            <a:endParaRPr lang="es-CO" sz="4000" dirty="0">
              <a:solidFill>
                <a:srgbClr val="FF0000"/>
              </a:solidFill>
              <a:latin typeface="Swis721 BlkEx BT" pitchFamily="34" charset="0"/>
              <a:cs typeface="Arial" panose="020B0604020202020204" pitchFamily="34" charset="0"/>
            </a:endParaRPr>
          </a:p>
        </p:txBody>
      </p:sp>
    </p:spTree>
    <p:extLst>
      <p:ext uri="{BB962C8B-B14F-4D97-AF65-F5344CB8AC3E}">
        <p14:creationId xmlns:p14="http://schemas.microsoft.com/office/powerpoint/2010/main" val="36071630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sp>
        <p:nvSpPr>
          <p:cNvPr id="40" name="CuadroTexto 1"/>
          <p:cNvSpPr txBox="1"/>
          <p:nvPr/>
        </p:nvSpPr>
        <p:spPr>
          <a:xfrm>
            <a:off x="591748" y="971476"/>
            <a:ext cx="10807336" cy="5755422"/>
          </a:xfrm>
          <a:prstGeom prst="rect">
            <a:avLst/>
          </a:prstGeom>
          <a:noFill/>
        </p:spPr>
        <p:txBody>
          <a:bodyPr wrap="square" rtlCol="0">
            <a:spAutoFit/>
          </a:bodyPr>
          <a:lstStyle/>
          <a:p>
            <a:pPr algn="ctr"/>
            <a:endParaRPr lang="es-CO" sz="32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rgbClr val="FF0000"/>
                </a:solidFill>
                <a:latin typeface="Tahoma" panose="020B0604030504040204" pitchFamily="34" charset="0"/>
                <a:ea typeface="Tahoma" panose="020B0604030504040204" pitchFamily="34" charset="0"/>
                <a:cs typeface="Tahoma" panose="020B0604030504040204" pitchFamily="34" charset="0"/>
              </a:rPr>
              <a:t>DISPONIBILIDAD DE RECURSOS VIGENCIA 2020 - 2021</a:t>
            </a:r>
          </a:p>
          <a:p>
            <a:pPr algn="ctr"/>
            <a:r>
              <a:rPr lang="es-CO" sz="1600" dirty="0">
                <a:latin typeface="Tahoma" panose="020B0604030504040204" pitchFamily="34" charset="0"/>
                <a:ea typeface="Tahoma" panose="020B0604030504040204" pitchFamily="34" charset="0"/>
                <a:cs typeface="Tahoma" panose="020B0604030504040204" pitchFamily="34" charset="0"/>
              </a:rPr>
              <a:t>Corte a Septiembre 2020</a:t>
            </a:r>
          </a:p>
          <a:p>
            <a:pPr algn="ctr"/>
            <a:endParaRPr lang="es-CO"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GOBERNACIÓN DE CALDAS</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$10.000’000.000</a:t>
            </a:r>
          </a:p>
          <a:p>
            <a:pPr algn="ctr"/>
            <a:endPar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ALCALDÍA DE MANIZALES</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$13.000’000.000</a:t>
            </a:r>
          </a:p>
          <a:p>
            <a:pPr algn="ctr"/>
            <a:endPar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32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TOTAL</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$23.000’000.000</a:t>
            </a:r>
            <a:endParaRPr lang="es-CO" sz="4800"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pic>
        <p:nvPicPr>
          <p:cNvPr id="41" name="Imagen 8">
            <a:extLst>
              <a:ext uri="{FF2B5EF4-FFF2-40B4-BE49-F238E27FC236}">
                <a16:creationId xmlns:a16="http://schemas.microsoft.com/office/drawing/2014/main" id="{99B45BE8-F41E-5D45-B134-8A486C54C8FA}"/>
              </a:ext>
            </a:extLst>
          </p:cNvPr>
          <p:cNvPicPr>
            <a:picLocks noChangeAspect="1"/>
          </p:cNvPicPr>
          <p:nvPr/>
        </p:nvPicPr>
        <p:blipFill>
          <a:blip r:embed="rId3"/>
          <a:stretch>
            <a:fillRect/>
          </a:stretch>
        </p:blipFill>
        <p:spPr>
          <a:xfrm>
            <a:off x="775405" y="3083877"/>
            <a:ext cx="1951754" cy="2191776"/>
          </a:xfrm>
          <a:prstGeom prst="rect">
            <a:avLst/>
          </a:prstGeom>
        </p:spPr>
      </p:pic>
    </p:spTree>
    <p:extLst>
      <p:ext uri="{BB962C8B-B14F-4D97-AF65-F5344CB8AC3E}">
        <p14:creationId xmlns:p14="http://schemas.microsoft.com/office/powerpoint/2010/main" val="660018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C241B3-D8FD-784B-968B-C75A16E5F532}"/>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8E8C6A0F-FCE0-DE43-A8A0-659FD77BAD0D}"/>
              </a:ext>
            </a:extLst>
          </p:cNvPr>
          <p:cNvSpPr txBox="1"/>
          <p:nvPr/>
        </p:nvSpPr>
        <p:spPr>
          <a:xfrm>
            <a:off x="1516835" y="1781757"/>
            <a:ext cx="9471397" cy="2308324"/>
          </a:xfrm>
          <a:prstGeom prst="rect">
            <a:avLst/>
          </a:prstGeom>
          <a:noFill/>
        </p:spPr>
        <p:txBody>
          <a:bodyPr wrap="square" rtlCol="0">
            <a:spAutoFit/>
          </a:bodyPr>
          <a:lstStyle/>
          <a:p>
            <a:pPr algn="r"/>
            <a:endParaRPr lang="es-CO" sz="4400" b="1" dirty="0">
              <a:solidFill>
                <a:srgbClr val="FFFF00"/>
              </a:solidFill>
            </a:endParaRPr>
          </a:p>
          <a:p>
            <a:pPr algn="r"/>
            <a:endParaRPr lang="es-CO" sz="4400" b="1" dirty="0">
              <a:solidFill>
                <a:srgbClr val="FFFF00"/>
              </a:solidFill>
            </a:endParaRPr>
          </a:p>
          <a:p>
            <a:pPr algn="ctr"/>
            <a:r>
              <a:rPr lang="es-CO" sz="2800" b="1" dirty="0">
                <a:solidFill>
                  <a:srgbClr val="FFFF00"/>
                </a:solidFill>
                <a:latin typeface="Georgia"/>
                <a:cs typeface="Georgia"/>
              </a:rPr>
              <a:t>INFRAESTRUCTURA Y</a:t>
            </a:r>
          </a:p>
          <a:p>
            <a:pPr algn="ctr"/>
            <a:r>
              <a:rPr lang="es-CO" sz="2800" b="1" dirty="0">
                <a:solidFill>
                  <a:srgbClr val="FFFF00"/>
                </a:solidFill>
                <a:latin typeface="Georgia"/>
                <a:cs typeface="Georgia"/>
              </a:rPr>
              <a:t>CORREDOR LOGÍSTICO</a:t>
            </a:r>
          </a:p>
        </p:txBody>
      </p:sp>
    </p:spTree>
    <p:extLst>
      <p:ext uri="{BB962C8B-B14F-4D97-AF65-F5344CB8AC3E}">
        <p14:creationId xmlns:p14="http://schemas.microsoft.com/office/powerpoint/2010/main" val="17234271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graphicFrame>
        <p:nvGraphicFramePr>
          <p:cNvPr id="6" name="Tabla 2"/>
          <p:cNvGraphicFramePr>
            <a:graphicFrameLocks noGrp="1"/>
          </p:cNvGraphicFramePr>
          <p:nvPr>
            <p:extLst>
              <p:ext uri="{D42A27DB-BD31-4B8C-83A1-F6EECF244321}">
                <p14:modId xmlns:p14="http://schemas.microsoft.com/office/powerpoint/2010/main" val="760389021"/>
              </p:ext>
            </p:extLst>
          </p:nvPr>
        </p:nvGraphicFramePr>
        <p:xfrm>
          <a:off x="870856" y="2175215"/>
          <a:ext cx="10330180" cy="4000500"/>
        </p:xfrm>
        <a:graphic>
          <a:graphicData uri="http://schemas.openxmlformats.org/drawingml/2006/table">
            <a:tbl>
              <a:tblPr/>
              <a:tblGrid>
                <a:gridCol w="2296583">
                  <a:extLst>
                    <a:ext uri="{9D8B030D-6E8A-4147-A177-3AD203B41FA5}">
                      <a16:colId xmlns:a16="http://schemas.microsoft.com/office/drawing/2014/main" val="20000"/>
                    </a:ext>
                  </a:extLst>
                </a:gridCol>
                <a:gridCol w="2407449">
                  <a:extLst>
                    <a:ext uri="{9D8B030D-6E8A-4147-A177-3AD203B41FA5}">
                      <a16:colId xmlns:a16="http://schemas.microsoft.com/office/drawing/2014/main" val="20001"/>
                    </a:ext>
                  </a:extLst>
                </a:gridCol>
                <a:gridCol w="537361">
                  <a:extLst>
                    <a:ext uri="{9D8B030D-6E8A-4147-A177-3AD203B41FA5}">
                      <a16:colId xmlns:a16="http://schemas.microsoft.com/office/drawing/2014/main" val="20002"/>
                    </a:ext>
                  </a:extLst>
                </a:gridCol>
                <a:gridCol w="2676258">
                  <a:extLst>
                    <a:ext uri="{9D8B030D-6E8A-4147-A177-3AD203B41FA5}">
                      <a16:colId xmlns:a16="http://schemas.microsoft.com/office/drawing/2014/main" val="20003"/>
                    </a:ext>
                  </a:extLst>
                </a:gridCol>
                <a:gridCol w="2412529">
                  <a:extLst>
                    <a:ext uri="{9D8B030D-6E8A-4147-A177-3AD203B41FA5}">
                      <a16:colId xmlns:a16="http://schemas.microsoft.com/office/drawing/2014/main" val="20004"/>
                    </a:ext>
                  </a:extLst>
                </a:gridCol>
              </a:tblGrid>
              <a:tr h="182880">
                <a:tc rowSpan="21">
                  <a:txBody>
                    <a:bodyPr/>
                    <a:lstStyle/>
                    <a:p>
                      <a:pPr algn="ctr" fontAlgn="ctr"/>
                      <a:r>
                        <a:rPr lang="es-CO" sz="1600" b="1" i="0" u="none" strike="noStrike" dirty="0">
                          <a:solidFill>
                            <a:srgbClr val="000000"/>
                          </a:solidFill>
                          <a:effectLst/>
                          <a:latin typeface="Calibri" panose="020F0502020204030204" pitchFamily="34" charset="0"/>
                        </a:rPr>
                        <a:t>RISARALDA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s-CO" sz="1100" b="0" i="0" u="none" strike="noStrike">
                          <a:solidFill>
                            <a:srgbClr val="000000"/>
                          </a:solidFill>
                          <a:effectLst/>
                          <a:latin typeface="Calibri" panose="020F0502020204030204" pitchFamily="34" charset="0"/>
                        </a:rPr>
                        <a:t>Estudios de Diagnóstico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 $                                                574.306.233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2880">
                <a:tc vMerge="1">
                  <a:txBody>
                    <a:bodyPr/>
                    <a:lstStyle/>
                    <a:p>
                      <a:endParaRPr lang="es-CO"/>
                    </a:p>
                  </a:txBody>
                  <a:tcPr/>
                </a:tc>
                <a:tc gridSpan="2">
                  <a:txBody>
                    <a:bodyPr/>
                    <a:lstStyle/>
                    <a:p>
                      <a:pPr algn="ctr" fontAlgn="b"/>
                      <a:r>
                        <a:rPr lang="es-CO" sz="1100" b="0" i="0" u="none" strike="noStrike" dirty="0">
                          <a:solidFill>
                            <a:srgbClr val="000000"/>
                          </a:solidFill>
                          <a:effectLst/>
                          <a:latin typeface="Calibri" panose="020F0502020204030204" pitchFamily="34" charset="0"/>
                        </a:rPr>
                        <a:t>Estudios y diseños Escenarios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 $                                             7.357.277.292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2880">
                <a:tc vMerge="1">
                  <a:txBody>
                    <a:bodyPr/>
                    <a:lstStyle/>
                    <a:p>
                      <a:endParaRPr lang="es-CO"/>
                    </a:p>
                  </a:txBody>
                  <a:tcPr/>
                </a:tc>
                <a:tc gridSpan="2">
                  <a:txBody>
                    <a:bodyPr/>
                    <a:lstStyle/>
                    <a:p>
                      <a:pPr algn="ctr" fontAlgn="b"/>
                      <a:r>
                        <a:rPr lang="es-CO" sz="1100" b="0" i="0" u="none" strike="noStrike">
                          <a:solidFill>
                            <a:srgbClr val="000000"/>
                          </a:solidFill>
                          <a:effectLst/>
                          <a:latin typeface="Calibri" panose="020F0502020204030204" pitchFamily="34" charset="0"/>
                        </a:rPr>
                        <a:t>Estudios y diseños Urbanismo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 $                                             1.090.150.392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2880">
                <a:tc vMerge="1">
                  <a:txBody>
                    <a:bodyPr/>
                    <a:lstStyle/>
                    <a:p>
                      <a:endParaRPr lang="es-CO"/>
                    </a:p>
                  </a:txBody>
                  <a:tcPr/>
                </a:tc>
                <a:tc gridSpan="2">
                  <a:txBody>
                    <a:bodyPr/>
                    <a:lstStyle/>
                    <a:p>
                      <a:pPr algn="ctr" fontAlgn="b"/>
                      <a:r>
                        <a:rPr lang="es-CO" sz="1100" b="0" i="0" u="none" strike="noStrike">
                          <a:solidFill>
                            <a:srgbClr val="000000"/>
                          </a:solidFill>
                          <a:effectLst/>
                          <a:latin typeface="Calibri" panose="020F0502020204030204" pitchFamily="34" charset="0"/>
                        </a:rPr>
                        <a:t>Interventoría Estudios y diseños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Global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 $                                                588.582.183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2880">
                <a:tc vMerge="1">
                  <a:txBody>
                    <a:bodyPr/>
                    <a:lstStyle/>
                    <a:p>
                      <a:endParaRPr lang="es-CO"/>
                    </a:p>
                  </a:txBody>
                  <a:tcPr/>
                </a:tc>
                <a:tc gridSpan="2">
                  <a:txBody>
                    <a:bodyPr/>
                    <a:lstStyle/>
                    <a:p>
                      <a:pPr algn="ctr" fontAlgn="b"/>
                      <a:r>
                        <a:rPr lang="es-CO" sz="1100" b="0" i="0" u="none" strike="noStrike">
                          <a:solidFill>
                            <a:srgbClr val="000000"/>
                          </a:solidFill>
                          <a:effectLst/>
                          <a:latin typeface="Calibri" panose="020F0502020204030204" pitchFamily="34" charset="0"/>
                        </a:rPr>
                        <a:t>Obra nueva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s-CO" sz="1100" b="0" i="0" u="none" strike="noStrike" dirty="0">
                          <a:solidFill>
                            <a:srgbClr val="000000"/>
                          </a:solidFill>
                          <a:effectLst/>
                          <a:latin typeface="Calibri" panose="020F0502020204030204" pitchFamily="34" charset="0"/>
                        </a:rPr>
                        <a:t>Coliseo Multipropósito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s-CO" sz="1100" b="0" i="0" u="none" strike="noStrike">
                          <a:solidFill>
                            <a:srgbClr val="000000"/>
                          </a:solidFill>
                          <a:effectLst/>
                          <a:latin typeface="Calibri" panose="020F0502020204030204" pitchFamily="34" charset="0"/>
                        </a:rPr>
                        <a:t> $                                           13.698.225.607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2880">
                <a:tc vMerge="1">
                  <a:txBody>
                    <a:bodyPr/>
                    <a:lstStyle/>
                    <a:p>
                      <a:endParaRPr lang="es-CO"/>
                    </a:p>
                  </a:txBody>
                  <a:tcPr/>
                </a:tc>
                <a:tc rowSpan="12" gridSpan="2">
                  <a:txBody>
                    <a:bodyPr/>
                    <a:lstStyle/>
                    <a:p>
                      <a:pPr algn="ctr" fontAlgn="ctr"/>
                      <a:r>
                        <a:rPr lang="es-CO" sz="1100" b="0" i="0" u="none" strike="noStrike" dirty="0">
                          <a:solidFill>
                            <a:srgbClr val="000000"/>
                          </a:solidFill>
                          <a:effectLst/>
                          <a:latin typeface="Calibri" panose="020F0502020204030204" pitchFamily="34" charset="0"/>
                        </a:rPr>
                        <a:t>Remodelación / Adecuación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2"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Rugby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5.855.401.057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Diamante Beisbol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8.666.793.740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Velódromo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dirty="0">
                          <a:solidFill>
                            <a:srgbClr val="000000"/>
                          </a:solidFill>
                          <a:effectLst/>
                          <a:latin typeface="Calibri" panose="020F0502020204030204" pitchFamily="34" charset="0"/>
                        </a:rPr>
                        <a:t> $                                           34.814.753.283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Coliseo Mayor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14.528.892.213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Coliseo Menor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6.732.008.091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Complejo Acuático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16.087.924.154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Canchas tenis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6.065.658.058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Campo de tiro con arco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2.187.057.129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(Parque del Café) voleibol playa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1.679.065.226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(Parque del Café) tejo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2.383.131.711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Bolera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7.751.331.549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82880">
                <a:tc vMerge="1">
                  <a:txBody>
                    <a:bodyPr/>
                    <a:lstStyle/>
                    <a:p>
                      <a:endParaRPr lang="es-CO"/>
                    </a:p>
                  </a:txBody>
                  <a:tcPr/>
                </a:tc>
                <a:tc gridSpan="2" vMerge="1">
                  <a:txBody>
                    <a:bodyPr/>
                    <a:lstStyle/>
                    <a:p>
                      <a:endParaRPr lang="es-CO"/>
                    </a:p>
                  </a:txBody>
                  <a:tcPr/>
                </a:tc>
                <a:tc hMerge="1" v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Urbanismo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20.791.959.657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90500">
                <a:tc vMerge="1">
                  <a:txBody>
                    <a:bodyPr/>
                    <a:lstStyle/>
                    <a:p>
                      <a:endParaRPr lang="es-CO"/>
                    </a:p>
                  </a:txBody>
                  <a:tcPr/>
                </a:tc>
                <a:tc gridSpan="2">
                  <a:txBody>
                    <a:bodyPr/>
                    <a:lstStyle/>
                    <a:p>
                      <a:pPr algn="ctr" fontAlgn="ctr"/>
                      <a:r>
                        <a:rPr lang="es-CO" sz="1100" b="0" i="0" u="none" strike="noStrike" dirty="0">
                          <a:solidFill>
                            <a:srgbClr val="000000"/>
                          </a:solidFill>
                          <a:effectLst/>
                          <a:latin typeface="Calibri" panose="020F0502020204030204" pitchFamily="34" charset="0"/>
                        </a:rPr>
                        <a:t>Interventoría obra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es-CO"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Todos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 $                                             9.340.037.707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90500">
                <a:tc vMerge="1">
                  <a:txBody>
                    <a:bodyPr/>
                    <a:lstStyle/>
                    <a:p>
                      <a:endParaRPr lang="es-CO"/>
                    </a:p>
                  </a:txBody>
                  <a:tcPr/>
                </a:tc>
                <a:tc gridSpan="3">
                  <a:txBody>
                    <a:bodyPr/>
                    <a:lstStyle/>
                    <a:p>
                      <a:pPr algn="l" fontAlgn="ctr"/>
                      <a:r>
                        <a:rPr lang="es-CO" sz="1100" b="1" i="0" u="none" strike="noStrike" dirty="0">
                          <a:solidFill>
                            <a:srgbClr val="000000"/>
                          </a:solidFill>
                          <a:effectLst/>
                          <a:latin typeface="Calibri" panose="020F0502020204030204" pitchFamily="34" charset="0"/>
                        </a:rPr>
                        <a:t>Valor total estimado Infraestructura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algn="ctr" fontAlgn="ctr"/>
                      <a:r>
                        <a:rPr lang="es-CO" sz="1600" b="1" i="0" u="none" strike="noStrike" dirty="0">
                          <a:solidFill>
                            <a:srgbClr val="000000"/>
                          </a:solidFill>
                          <a:effectLst/>
                          <a:latin typeface="Calibri" panose="020F0502020204030204" pitchFamily="34" charset="0"/>
                        </a:rPr>
                        <a:t> $              160.192.555.282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8"/>
                  </a:ext>
                </a:extLst>
              </a:tr>
              <a:tr h="182880">
                <a:tc vMerge="1">
                  <a:txBody>
                    <a:bodyPr/>
                    <a:lstStyle/>
                    <a:p>
                      <a:endParaRPr lang="es-CO"/>
                    </a:p>
                  </a:txBody>
                  <a:tcPr/>
                </a:tc>
                <a:tc>
                  <a:txBody>
                    <a:bodyPr/>
                    <a:lstStyle/>
                    <a:p>
                      <a:pPr algn="l" fontAlgn="ctr"/>
                      <a:r>
                        <a:rPr lang="es-CO" sz="1100" b="0" i="0" u="none" strike="noStrike">
                          <a:solidFill>
                            <a:srgbClr val="000000"/>
                          </a:solidFill>
                          <a:effectLst/>
                          <a:latin typeface="Calibri" panose="020F0502020204030204" pitchFamily="34" charset="0"/>
                        </a:rPr>
                        <a:t>Organización, logística e implementación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es-CO" sz="1100" b="0" i="0" u="none" strike="noStrike">
                          <a:solidFill>
                            <a:srgbClr val="000000"/>
                          </a:solidFill>
                          <a:effectLst/>
                          <a:latin typeface="Calibri" panose="020F0502020204030204" pitchFamily="34" charset="0"/>
                        </a:rPr>
                        <a:t>Global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ctr" fontAlgn="ctr"/>
                      <a:r>
                        <a:rPr lang="es-CO" sz="11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6700">
                <a:tc vMerge="1">
                  <a:txBody>
                    <a:bodyPr/>
                    <a:lstStyle/>
                    <a:p>
                      <a:endParaRPr lang="es-CO"/>
                    </a:p>
                  </a:txBody>
                  <a:tcPr/>
                </a:tc>
                <a:tc gridSpan="3">
                  <a:txBody>
                    <a:bodyPr/>
                    <a:lstStyle/>
                    <a:p>
                      <a:pPr algn="l" fontAlgn="ctr"/>
                      <a:r>
                        <a:rPr lang="es-CO" sz="1100" b="1" i="0" u="none" strike="noStrike">
                          <a:solidFill>
                            <a:srgbClr val="000000"/>
                          </a:solidFill>
                          <a:effectLst/>
                          <a:latin typeface="Calibri" panose="020F050202020403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600" b="1" i="0" u="none" strike="noStrike" dirty="0">
                          <a:solidFill>
                            <a:srgbClr val="000000"/>
                          </a:solidFill>
                          <a:effectLst/>
                          <a:latin typeface="Calibri" panose="020F0502020204030204" pitchFamily="34" charset="0"/>
                        </a:rPr>
                        <a:t> $              160.192.555.282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13389727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grpSp>
        <p:nvGrpSpPr>
          <p:cNvPr id="6" name="Grupo 59">
            <a:extLst>
              <a:ext uri="{FF2B5EF4-FFF2-40B4-BE49-F238E27FC236}">
                <a16:creationId xmlns:a16="http://schemas.microsoft.com/office/drawing/2014/main" id="{7BFD258B-1701-4268-A5F6-B4B2A4741CB1}"/>
              </a:ext>
            </a:extLst>
          </p:cNvPr>
          <p:cNvGrpSpPr/>
          <p:nvPr/>
        </p:nvGrpSpPr>
        <p:grpSpPr>
          <a:xfrm>
            <a:off x="8058503" y="2616817"/>
            <a:ext cx="2724368" cy="731301"/>
            <a:chOff x="7086167" y="1054050"/>
            <a:chExt cx="2043276" cy="548476"/>
          </a:xfrm>
        </p:grpSpPr>
        <p:pic>
          <p:nvPicPr>
            <p:cNvPr id="7" name="Imagen 60">
              <a:extLst>
                <a:ext uri="{FF2B5EF4-FFF2-40B4-BE49-F238E27FC236}">
                  <a16:creationId xmlns:a16="http://schemas.microsoft.com/office/drawing/2014/main" id="{2E23F175-3F2A-4E4A-8715-8C0016BB2810}"/>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8589285" y="1062368"/>
              <a:ext cx="540158" cy="540158"/>
            </a:xfrm>
            <a:prstGeom prst="rect">
              <a:avLst/>
            </a:prstGeom>
          </p:spPr>
        </p:pic>
        <p:sp>
          <p:nvSpPr>
            <p:cNvPr id="8" name="CuadroTexto 7">
              <a:extLst>
                <a:ext uri="{FF2B5EF4-FFF2-40B4-BE49-F238E27FC236}">
                  <a16:creationId xmlns:a16="http://schemas.microsoft.com/office/drawing/2014/main" id="{FF717CE5-080E-4E79-9EE6-E382106CEB65}"/>
                </a:ext>
              </a:extLst>
            </p:cNvPr>
            <p:cNvSpPr txBox="1"/>
            <p:nvPr/>
          </p:nvSpPr>
          <p:spPr>
            <a:xfrm>
              <a:off x="7148085" y="1328354"/>
              <a:ext cx="1587930" cy="192409"/>
            </a:xfrm>
            <a:prstGeom prst="rect">
              <a:avLst/>
            </a:prstGeom>
            <a:noFill/>
          </p:spPr>
          <p:txBody>
            <a:bodyPr wrap="square" rtlCol="0">
              <a:spAutoFit/>
            </a:bodyPr>
            <a:lstStyle/>
            <a:p>
              <a:r>
                <a:rPr lang="es-CO" sz="1067" dirty="0">
                  <a:latin typeface="Agency FB" panose="020B0503020202020204" pitchFamily="34" charset="0"/>
                </a:rPr>
                <a:t>Por definir Porcentajes de cofinanciación</a:t>
              </a:r>
            </a:p>
          </p:txBody>
        </p:sp>
        <p:sp>
          <p:nvSpPr>
            <p:cNvPr id="9" name="Rectángulo 62">
              <a:extLst>
                <a:ext uri="{FF2B5EF4-FFF2-40B4-BE49-F238E27FC236}">
                  <a16:creationId xmlns:a16="http://schemas.microsoft.com/office/drawing/2014/main" id="{86BC7A78-8F29-42A0-BC20-7128FBA56A24}"/>
                </a:ext>
              </a:extLst>
            </p:cNvPr>
            <p:cNvSpPr/>
            <p:nvPr/>
          </p:nvSpPr>
          <p:spPr>
            <a:xfrm>
              <a:off x="7086167" y="1054050"/>
              <a:ext cx="1711333" cy="346249"/>
            </a:xfrm>
            <a:prstGeom prst="rect">
              <a:avLst/>
            </a:prstGeom>
          </p:spPr>
          <p:txBody>
            <a:bodyPr wrap="square">
              <a:spAutoFit/>
            </a:bodyPr>
            <a:lstStyle/>
            <a:p>
              <a:pPr algn="ctr"/>
              <a:r>
                <a:rPr lang="es-ES" sz="2400" dirty="0">
                  <a:latin typeface="Agency FB" panose="020B0503020202020204" pitchFamily="34" charset="0"/>
                </a:rPr>
                <a:t>$ </a:t>
              </a:r>
              <a:r>
                <a:rPr lang="es-ES" sz="2400" b="1" dirty="0">
                  <a:latin typeface="Agency FB" panose="020B0503020202020204" pitchFamily="34" charset="0"/>
                </a:rPr>
                <a:t>160.192.555.282</a:t>
              </a:r>
              <a:endParaRPr lang="es-CO" sz="2400" b="1" dirty="0">
                <a:latin typeface="Agency FB" panose="020B0503020202020204" pitchFamily="34" charset="0"/>
              </a:endParaRPr>
            </a:p>
          </p:txBody>
        </p:sp>
      </p:grpSp>
      <p:grpSp>
        <p:nvGrpSpPr>
          <p:cNvPr id="10" name="Grupo 63">
            <a:extLst>
              <a:ext uri="{FF2B5EF4-FFF2-40B4-BE49-F238E27FC236}">
                <a16:creationId xmlns:a16="http://schemas.microsoft.com/office/drawing/2014/main" id="{481D3CF8-64BC-4C33-AFC2-B7D70038B8D3}"/>
              </a:ext>
            </a:extLst>
          </p:cNvPr>
          <p:cNvGrpSpPr/>
          <p:nvPr/>
        </p:nvGrpSpPr>
        <p:grpSpPr>
          <a:xfrm>
            <a:off x="1693517" y="3078747"/>
            <a:ext cx="1805577" cy="1402626"/>
            <a:chOff x="5776850" y="1631101"/>
            <a:chExt cx="1354183" cy="1051969"/>
          </a:xfrm>
        </p:grpSpPr>
        <p:pic>
          <p:nvPicPr>
            <p:cNvPr id="11" name="Picture 3">
              <a:extLst>
                <a:ext uri="{FF2B5EF4-FFF2-40B4-BE49-F238E27FC236}">
                  <a16:creationId xmlns:a16="http://schemas.microsoft.com/office/drawing/2014/main" id="{CF2318F2-2BAE-4EE1-BF69-699AE16D3C09}"/>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7017" y="1631101"/>
              <a:ext cx="613851" cy="497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CuadroTexto 9">
              <a:extLst>
                <a:ext uri="{FF2B5EF4-FFF2-40B4-BE49-F238E27FC236}">
                  <a16:creationId xmlns:a16="http://schemas.microsoft.com/office/drawing/2014/main" id="{45B433CA-527B-4999-B30C-222E57B853BE}"/>
                </a:ext>
              </a:extLst>
            </p:cNvPr>
            <p:cNvSpPr txBox="1"/>
            <p:nvPr/>
          </p:nvSpPr>
          <p:spPr>
            <a:xfrm>
              <a:off x="5776850" y="2129072"/>
              <a:ext cx="1354183" cy="553998"/>
            </a:xfrm>
            <a:prstGeom prst="rect">
              <a:avLst/>
            </a:prstGeom>
            <a:noFill/>
          </p:spPr>
          <p:txBody>
            <a:bodyPr wrap="square" rtlCol="0">
              <a:spAutoFit/>
            </a:bodyPr>
            <a:lstStyle/>
            <a:p>
              <a:pPr algn="ctr"/>
              <a:r>
                <a:rPr lang="es-CO" sz="2400" b="1" dirty="0">
                  <a:latin typeface="Agency FB" panose="020B0503020202020204" pitchFamily="34" charset="0"/>
                </a:rPr>
                <a:t>409,670</a:t>
              </a:r>
            </a:p>
            <a:p>
              <a:pPr algn="ctr"/>
              <a:r>
                <a:rPr lang="es-CO" dirty="0">
                  <a:latin typeface="Agency FB" panose="020B0503020202020204" pitchFamily="34" charset="0"/>
                </a:rPr>
                <a:t>Población beneficiada</a:t>
              </a:r>
            </a:p>
          </p:txBody>
        </p:sp>
      </p:grpSp>
      <p:grpSp>
        <p:nvGrpSpPr>
          <p:cNvPr id="14" name="Grupo 8"/>
          <p:cNvGrpSpPr/>
          <p:nvPr/>
        </p:nvGrpSpPr>
        <p:grpSpPr>
          <a:xfrm>
            <a:off x="3322064" y="2955786"/>
            <a:ext cx="1805577" cy="1485236"/>
            <a:chOff x="3558725" y="3186664"/>
            <a:chExt cx="1805577" cy="1485236"/>
          </a:xfrm>
        </p:grpSpPr>
        <p:pic>
          <p:nvPicPr>
            <p:cNvPr id="15" name="Picture 2" descr="ᐈ Excavadora vector de stock, vectores logos de maquinas excavadoras |  descargar en Depositphotos®">
              <a:extLst>
                <a:ext uri="{FF2B5EF4-FFF2-40B4-BE49-F238E27FC236}">
                  <a16:creationId xmlns:a16="http://schemas.microsoft.com/office/drawing/2014/main" id="{B67A1F28-58E7-4BBA-86F6-B9DEC51155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517" y="3186664"/>
              <a:ext cx="1541657" cy="994370"/>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CuadroTexto 9">
              <a:extLst>
                <a:ext uri="{FF2B5EF4-FFF2-40B4-BE49-F238E27FC236}">
                  <a16:creationId xmlns:a16="http://schemas.microsoft.com/office/drawing/2014/main" id="{8EE646A7-075F-4D56-AE31-DBADEBE7EBD7}"/>
                </a:ext>
              </a:extLst>
            </p:cNvPr>
            <p:cNvSpPr txBox="1"/>
            <p:nvPr/>
          </p:nvSpPr>
          <p:spPr>
            <a:xfrm>
              <a:off x="3558725" y="4063393"/>
              <a:ext cx="1805577" cy="461665"/>
            </a:xfrm>
            <a:prstGeom prst="rect">
              <a:avLst/>
            </a:prstGeom>
            <a:noFill/>
          </p:spPr>
          <p:txBody>
            <a:bodyPr wrap="square" rtlCol="0">
              <a:spAutoFit/>
            </a:bodyPr>
            <a:lstStyle/>
            <a:p>
              <a:pPr algn="ctr"/>
              <a:r>
                <a:rPr lang="es-CO" sz="2400" b="1" dirty="0">
                  <a:latin typeface="Agency FB" panose="020B0503020202020204" pitchFamily="34" charset="0"/>
                </a:rPr>
                <a:t>12 MESES</a:t>
              </a:r>
            </a:p>
          </p:txBody>
        </p:sp>
        <p:sp>
          <p:nvSpPr>
            <p:cNvPr id="17" name="CuadroTexto 7">
              <a:extLst>
                <a:ext uri="{FF2B5EF4-FFF2-40B4-BE49-F238E27FC236}">
                  <a16:creationId xmlns:a16="http://schemas.microsoft.com/office/drawing/2014/main" id="{4B85F560-E0FA-4FBB-9199-5ABC2D509569}"/>
                </a:ext>
              </a:extLst>
            </p:cNvPr>
            <p:cNvSpPr txBox="1"/>
            <p:nvPr/>
          </p:nvSpPr>
          <p:spPr>
            <a:xfrm>
              <a:off x="4180677" y="4374447"/>
              <a:ext cx="968856" cy="297453"/>
            </a:xfrm>
            <a:prstGeom prst="rect">
              <a:avLst/>
            </a:prstGeom>
            <a:noFill/>
          </p:spPr>
          <p:txBody>
            <a:bodyPr wrap="square" rtlCol="0">
              <a:spAutoFit/>
            </a:bodyPr>
            <a:lstStyle/>
            <a:p>
              <a:r>
                <a:rPr lang="es-ES" sz="1333" dirty="0">
                  <a:latin typeface="Agency FB" panose="020B0503020202020204" pitchFamily="34" charset="0"/>
                </a:rPr>
                <a:t>De ejecución</a:t>
              </a:r>
              <a:endParaRPr lang="es-CO" sz="1333" dirty="0">
                <a:latin typeface="Agency FB" panose="020B0503020202020204" pitchFamily="34" charset="0"/>
              </a:endParaRPr>
            </a:p>
          </p:txBody>
        </p:sp>
      </p:grpSp>
      <p:grpSp>
        <p:nvGrpSpPr>
          <p:cNvPr id="18" name="Grupo 70">
            <a:extLst>
              <a:ext uri="{FF2B5EF4-FFF2-40B4-BE49-F238E27FC236}">
                <a16:creationId xmlns:a16="http://schemas.microsoft.com/office/drawing/2014/main" id="{1E72973E-2258-46FE-856E-C5AC70CE7AC6}"/>
              </a:ext>
            </a:extLst>
          </p:cNvPr>
          <p:cNvGrpSpPr/>
          <p:nvPr/>
        </p:nvGrpSpPr>
        <p:grpSpPr>
          <a:xfrm>
            <a:off x="-714" y="2874970"/>
            <a:ext cx="1805577" cy="1793178"/>
            <a:chOff x="4823738" y="3318181"/>
            <a:chExt cx="1354183" cy="1344884"/>
          </a:xfrm>
        </p:grpSpPr>
        <p:pic>
          <p:nvPicPr>
            <p:cNvPr id="19" name="Picture 6">
              <a:extLst>
                <a:ext uri="{FF2B5EF4-FFF2-40B4-BE49-F238E27FC236}">
                  <a16:creationId xmlns:a16="http://schemas.microsoft.com/office/drawing/2014/main" id="{A2CCF8D2-673E-49E7-A7E9-8A76B1F246F5}"/>
                </a:ext>
              </a:extLst>
            </p:cNvPr>
            <p:cNvPicPr>
              <a:picLocks noChangeAspect="1" noChangeArrowheads="1"/>
            </p:cNvPicPr>
            <p:nvPr/>
          </p:nvPicPr>
          <p:blipFill>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0" b="100000" l="313" r="100000">
                          <a14:foregroundMark x1="44688" y1="14162" x2="47188" y2="15318"/>
                          <a14:foregroundMark x1="39063" y1="22543" x2="39063" y2="22543"/>
                          <a14:foregroundMark x1="84063" y1="78902" x2="84063" y2="78902"/>
                        </a14:backgroundRemoval>
                      </a14:imgEffect>
                      <a14:imgEffect>
                        <a14:artisticGlowEdges/>
                      </a14:imgEffect>
                    </a14:imgLayer>
                  </a14:imgProps>
                </a:ext>
                <a:ext uri="{28A0092B-C50C-407E-A947-70E740481C1C}">
                  <a14:useLocalDpi xmlns:a14="http://schemas.microsoft.com/office/drawing/2010/main" val="0"/>
                </a:ext>
              </a:extLst>
            </a:blip>
            <a:srcRect/>
            <a:stretch>
              <a:fillRect/>
            </a:stretch>
          </p:blipFill>
          <p:spPr bwMode="auto">
            <a:xfrm>
              <a:off x="5164164" y="3318181"/>
              <a:ext cx="687557" cy="743501"/>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CuadroTexto 9">
              <a:extLst>
                <a:ext uri="{FF2B5EF4-FFF2-40B4-BE49-F238E27FC236}">
                  <a16:creationId xmlns:a16="http://schemas.microsoft.com/office/drawing/2014/main" id="{E2583C9E-C5EC-4855-A553-97B61FEA68F8}"/>
                </a:ext>
              </a:extLst>
            </p:cNvPr>
            <p:cNvSpPr txBox="1"/>
            <p:nvPr/>
          </p:nvSpPr>
          <p:spPr>
            <a:xfrm>
              <a:off x="4823738" y="4039817"/>
              <a:ext cx="1354183" cy="623248"/>
            </a:xfrm>
            <a:prstGeom prst="rect">
              <a:avLst/>
            </a:prstGeom>
            <a:noFill/>
          </p:spPr>
          <p:txBody>
            <a:bodyPr wrap="square" rtlCol="0">
              <a:spAutoFit/>
            </a:bodyPr>
            <a:lstStyle/>
            <a:p>
              <a:pPr algn="ctr"/>
              <a:r>
                <a:rPr lang="es-CO" sz="2400" b="1" dirty="0">
                  <a:latin typeface="Agency FB" panose="020B0503020202020204" pitchFamily="34" charset="0"/>
                </a:rPr>
                <a:t>80,000 M2 </a:t>
              </a:r>
              <a:r>
                <a:rPr lang="es-CO" sz="2400" b="1" dirty="0" err="1">
                  <a:latin typeface="Agency FB" panose="020B0503020202020204" pitchFamily="34" charset="0"/>
                </a:rPr>
                <a:t>aprox</a:t>
              </a:r>
              <a:endParaRPr lang="es-CO" sz="2400" b="1" dirty="0">
                <a:latin typeface="Agency FB" panose="020B0503020202020204" pitchFamily="34" charset="0"/>
              </a:endParaRPr>
            </a:p>
          </p:txBody>
        </p:sp>
        <p:sp>
          <p:nvSpPr>
            <p:cNvPr id="21" name="CuadroTexto 7">
              <a:extLst>
                <a:ext uri="{FF2B5EF4-FFF2-40B4-BE49-F238E27FC236}">
                  <a16:creationId xmlns:a16="http://schemas.microsoft.com/office/drawing/2014/main" id="{6C373F2C-6240-4D5C-8835-83AF26EDF3B0}"/>
                </a:ext>
              </a:extLst>
            </p:cNvPr>
            <p:cNvSpPr txBox="1"/>
            <p:nvPr/>
          </p:nvSpPr>
          <p:spPr>
            <a:xfrm>
              <a:off x="5052685" y="3926539"/>
              <a:ext cx="896288" cy="223091"/>
            </a:xfrm>
            <a:prstGeom prst="rect">
              <a:avLst/>
            </a:prstGeom>
            <a:noFill/>
          </p:spPr>
          <p:txBody>
            <a:bodyPr wrap="square" rtlCol="0">
              <a:spAutoFit/>
            </a:bodyPr>
            <a:lstStyle/>
            <a:p>
              <a:pPr algn="ctr"/>
              <a:r>
                <a:rPr lang="es-ES" sz="1333" dirty="0">
                  <a:latin typeface="Agency FB" panose="020B0503020202020204" pitchFamily="34" charset="0"/>
                </a:rPr>
                <a:t>Intervención de </a:t>
              </a:r>
              <a:endParaRPr lang="es-CO" sz="1333" dirty="0">
                <a:latin typeface="Agency FB" panose="020B0503020202020204" pitchFamily="34" charset="0"/>
              </a:endParaRPr>
            </a:p>
          </p:txBody>
        </p:sp>
      </p:grpSp>
      <p:grpSp>
        <p:nvGrpSpPr>
          <p:cNvPr id="22" name="Grupo 74">
            <a:extLst>
              <a:ext uri="{FF2B5EF4-FFF2-40B4-BE49-F238E27FC236}">
                <a16:creationId xmlns:a16="http://schemas.microsoft.com/office/drawing/2014/main" id="{D2BD0F82-3615-4F76-96C0-6F4219955F6C}"/>
              </a:ext>
            </a:extLst>
          </p:cNvPr>
          <p:cNvGrpSpPr/>
          <p:nvPr/>
        </p:nvGrpSpPr>
        <p:grpSpPr>
          <a:xfrm>
            <a:off x="8041698" y="3711234"/>
            <a:ext cx="2714724" cy="792855"/>
            <a:chOff x="7101187" y="4022659"/>
            <a:chExt cx="2036043" cy="594641"/>
          </a:xfrm>
        </p:grpSpPr>
        <p:grpSp>
          <p:nvGrpSpPr>
            <p:cNvPr id="23" name="Grupo 75">
              <a:extLst>
                <a:ext uri="{FF2B5EF4-FFF2-40B4-BE49-F238E27FC236}">
                  <a16:creationId xmlns:a16="http://schemas.microsoft.com/office/drawing/2014/main" id="{8F50C83F-E36E-4F06-9E6F-5F1EA4935D67}"/>
                </a:ext>
              </a:extLst>
            </p:cNvPr>
            <p:cNvGrpSpPr/>
            <p:nvPr/>
          </p:nvGrpSpPr>
          <p:grpSpPr>
            <a:xfrm>
              <a:off x="7101187" y="4185769"/>
              <a:ext cx="729288" cy="431531"/>
              <a:chOff x="7101187" y="4091430"/>
              <a:chExt cx="729288" cy="431531"/>
            </a:xfrm>
          </p:grpSpPr>
          <p:sp>
            <p:nvSpPr>
              <p:cNvPr id="31" name="Rectángulo 83">
                <a:extLst>
                  <a:ext uri="{FF2B5EF4-FFF2-40B4-BE49-F238E27FC236}">
                    <a16:creationId xmlns:a16="http://schemas.microsoft.com/office/drawing/2014/main" id="{29EF89B8-5FD6-469D-9C78-724698B341A6}"/>
                  </a:ext>
                </a:extLst>
              </p:cNvPr>
              <p:cNvSpPr/>
              <p:nvPr/>
            </p:nvSpPr>
            <p:spPr>
              <a:xfrm>
                <a:off x="7164268" y="4091430"/>
                <a:ext cx="612023" cy="346249"/>
              </a:xfrm>
              <a:prstGeom prst="rect">
                <a:avLst/>
              </a:prstGeom>
            </p:spPr>
            <p:txBody>
              <a:bodyPr wrap="square">
                <a:spAutoFit/>
              </a:bodyPr>
              <a:lstStyle/>
              <a:p>
                <a:pPr algn="ctr"/>
                <a:r>
                  <a:rPr lang="es-ES" sz="2400" b="1" dirty="0">
                    <a:latin typeface="Agency FB" panose="020B0503020202020204" pitchFamily="34" charset="0"/>
                  </a:rPr>
                  <a:t>2020</a:t>
                </a:r>
                <a:endParaRPr lang="es-CO" sz="2400" b="1" dirty="0">
                  <a:latin typeface="Agency FB" panose="020B0503020202020204" pitchFamily="34" charset="0"/>
                </a:endParaRPr>
              </a:p>
            </p:txBody>
          </p:sp>
          <p:sp>
            <p:nvSpPr>
              <p:cNvPr id="32" name="CuadroTexto 7">
                <a:extLst>
                  <a:ext uri="{FF2B5EF4-FFF2-40B4-BE49-F238E27FC236}">
                    <a16:creationId xmlns:a16="http://schemas.microsoft.com/office/drawing/2014/main" id="{AB3592EF-E971-4E7F-944D-B44759FFD6CA}"/>
                  </a:ext>
                </a:extLst>
              </p:cNvPr>
              <p:cNvSpPr txBox="1"/>
              <p:nvPr/>
            </p:nvSpPr>
            <p:spPr>
              <a:xfrm>
                <a:off x="7101187" y="4330552"/>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4" name="Grupo 76">
              <a:extLst>
                <a:ext uri="{FF2B5EF4-FFF2-40B4-BE49-F238E27FC236}">
                  <a16:creationId xmlns:a16="http://schemas.microsoft.com/office/drawing/2014/main" id="{A9B9E41E-1796-4F50-96D7-F07AEDF58636}"/>
                </a:ext>
              </a:extLst>
            </p:cNvPr>
            <p:cNvGrpSpPr/>
            <p:nvPr/>
          </p:nvGrpSpPr>
          <p:grpSpPr>
            <a:xfrm>
              <a:off x="7757850" y="4185189"/>
              <a:ext cx="729288" cy="422586"/>
              <a:chOff x="7757850" y="4090850"/>
              <a:chExt cx="729288" cy="422586"/>
            </a:xfrm>
          </p:grpSpPr>
          <p:sp>
            <p:nvSpPr>
              <p:cNvPr id="29" name="Rectángulo 81">
                <a:extLst>
                  <a:ext uri="{FF2B5EF4-FFF2-40B4-BE49-F238E27FC236}">
                    <a16:creationId xmlns:a16="http://schemas.microsoft.com/office/drawing/2014/main" id="{3CA8A868-6FB1-4993-A5B2-D263D399ECCF}"/>
                  </a:ext>
                </a:extLst>
              </p:cNvPr>
              <p:cNvSpPr/>
              <p:nvPr/>
            </p:nvSpPr>
            <p:spPr>
              <a:xfrm>
                <a:off x="7813197" y="4090850"/>
                <a:ext cx="612023" cy="346249"/>
              </a:xfrm>
              <a:prstGeom prst="rect">
                <a:avLst/>
              </a:prstGeom>
            </p:spPr>
            <p:txBody>
              <a:bodyPr wrap="square">
                <a:spAutoFit/>
              </a:bodyPr>
              <a:lstStyle/>
              <a:p>
                <a:pPr algn="ctr"/>
                <a:r>
                  <a:rPr lang="es-ES" sz="2400" b="1" dirty="0">
                    <a:latin typeface="Agency FB" panose="020B0503020202020204" pitchFamily="34" charset="0"/>
                  </a:rPr>
                  <a:t>2021</a:t>
                </a:r>
                <a:endParaRPr lang="es-CO" sz="2400" b="1" dirty="0">
                  <a:latin typeface="Agency FB" panose="020B0503020202020204" pitchFamily="34" charset="0"/>
                </a:endParaRPr>
              </a:p>
            </p:txBody>
          </p:sp>
          <p:sp>
            <p:nvSpPr>
              <p:cNvPr id="30" name="CuadroTexto 7">
                <a:extLst>
                  <a:ext uri="{FF2B5EF4-FFF2-40B4-BE49-F238E27FC236}">
                    <a16:creationId xmlns:a16="http://schemas.microsoft.com/office/drawing/2014/main" id="{BEB24901-6A8B-4D19-8E63-4A9C8041D1A3}"/>
                  </a:ext>
                </a:extLst>
              </p:cNvPr>
              <p:cNvSpPr txBox="1"/>
              <p:nvPr/>
            </p:nvSpPr>
            <p:spPr>
              <a:xfrm>
                <a:off x="7757850" y="4321027"/>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5" name="Grupo 77">
              <a:extLst>
                <a:ext uri="{FF2B5EF4-FFF2-40B4-BE49-F238E27FC236}">
                  <a16:creationId xmlns:a16="http://schemas.microsoft.com/office/drawing/2014/main" id="{E8162D48-F3CF-410B-A2B1-AD8E1CF3A088}"/>
                </a:ext>
              </a:extLst>
            </p:cNvPr>
            <p:cNvGrpSpPr/>
            <p:nvPr/>
          </p:nvGrpSpPr>
          <p:grpSpPr>
            <a:xfrm>
              <a:off x="8407942" y="4172041"/>
              <a:ext cx="729288" cy="435405"/>
              <a:chOff x="8407942" y="4077702"/>
              <a:chExt cx="729288" cy="435405"/>
            </a:xfrm>
          </p:grpSpPr>
          <p:sp>
            <p:nvSpPr>
              <p:cNvPr id="27" name="Rectángulo 79">
                <a:extLst>
                  <a:ext uri="{FF2B5EF4-FFF2-40B4-BE49-F238E27FC236}">
                    <a16:creationId xmlns:a16="http://schemas.microsoft.com/office/drawing/2014/main" id="{D755449E-2E6F-429F-BFFE-A82DC2306685}"/>
                  </a:ext>
                </a:extLst>
              </p:cNvPr>
              <p:cNvSpPr/>
              <p:nvPr/>
            </p:nvSpPr>
            <p:spPr>
              <a:xfrm>
                <a:off x="8457578" y="4077702"/>
                <a:ext cx="612023" cy="346249"/>
              </a:xfrm>
              <a:prstGeom prst="rect">
                <a:avLst/>
              </a:prstGeom>
            </p:spPr>
            <p:txBody>
              <a:bodyPr wrap="square">
                <a:spAutoFit/>
              </a:bodyPr>
              <a:lstStyle/>
              <a:p>
                <a:pPr algn="ctr"/>
                <a:r>
                  <a:rPr lang="es-ES" sz="2400" b="1" dirty="0">
                    <a:latin typeface="Agency FB" panose="020B0503020202020204" pitchFamily="34" charset="0"/>
                  </a:rPr>
                  <a:t>2022</a:t>
                </a:r>
                <a:endParaRPr lang="es-CO" sz="2400" b="1" dirty="0">
                  <a:latin typeface="Agency FB" panose="020B0503020202020204" pitchFamily="34" charset="0"/>
                </a:endParaRPr>
              </a:p>
            </p:txBody>
          </p:sp>
          <p:sp>
            <p:nvSpPr>
              <p:cNvPr id="28" name="CuadroTexto 7">
                <a:extLst>
                  <a:ext uri="{FF2B5EF4-FFF2-40B4-BE49-F238E27FC236}">
                    <a16:creationId xmlns:a16="http://schemas.microsoft.com/office/drawing/2014/main" id="{E73DC4D5-1F18-4D3E-9A68-09817529CF84}"/>
                  </a:ext>
                </a:extLst>
              </p:cNvPr>
              <p:cNvSpPr txBox="1"/>
              <p:nvPr/>
            </p:nvSpPr>
            <p:spPr>
              <a:xfrm>
                <a:off x="8407942" y="4320698"/>
                <a:ext cx="729288" cy="192409"/>
              </a:xfrm>
              <a:prstGeom prst="rect">
                <a:avLst/>
              </a:prstGeom>
              <a:noFill/>
            </p:spPr>
            <p:txBody>
              <a:bodyPr wrap="square" rtlCol="0">
                <a:spAutoFit/>
              </a:bodyPr>
              <a:lstStyle/>
              <a:p>
                <a:pPr algn="ctr"/>
                <a:r>
                  <a:rPr lang="es-ES" sz="1067" dirty="0">
                    <a:latin typeface="Agency FB" panose="020B0503020202020204" pitchFamily="34" charset="0"/>
                  </a:rPr>
                  <a:t>Por definir</a:t>
                </a:r>
                <a:endParaRPr lang="es-CO" sz="1067" dirty="0">
                  <a:latin typeface="Agency FB" panose="020B0503020202020204" pitchFamily="34" charset="0"/>
                </a:endParaRPr>
              </a:p>
            </p:txBody>
          </p:sp>
        </p:grpSp>
        <p:sp>
          <p:nvSpPr>
            <p:cNvPr id="26" name="CuadroTexto 7">
              <a:extLst>
                <a:ext uri="{FF2B5EF4-FFF2-40B4-BE49-F238E27FC236}">
                  <a16:creationId xmlns:a16="http://schemas.microsoft.com/office/drawing/2014/main" id="{2620DF2B-D675-4091-87A8-10256BD9923C}"/>
                </a:ext>
              </a:extLst>
            </p:cNvPr>
            <p:cNvSpPr txBox="1"/>
            <p:nvPr/>
          </p:nvSpPr>
          <p:spPr>
            <a:xfrm>
              <a:off x="7272795" y="4022659"/>
              <a:ext cx="1674033" cy="253915"/>
            </a:xfrm>
            <a:prstGeom prst="rect">
              <a:avLst/>
            </a:prstGeom>
            <a:noFill/>
          </p:spPr>
          <p:txBody>
            <a:bodyPr wrap="square" rtlCol="0">
              <a:spAutoFit/>
            </a:bodyPr>
            <a:lstStyle/>
            <a:p>
              <a:pPr algn="ctr"/>
              <a:r>
                <a:rPr lang="es-ES" sz="1600" dirty="0">
                  <a:latin typeface="Agency FB" panose="020B0503020202020204" pitchFamily="34" charset="0"/>
                </a:rPr>
                <a:t>Vigencias presupuestales por:</a:t>
              </a:r>
              <a:endParaRPr lang="es-CO" sz="1600" dirty="0">
                <a:latin typeface="Agency FB" panose="020B0503020202020204" pitchFamily="34" charset="0"/>
              </a:endParaRPr>
            </a:p>
          </p:txBody>
        </p:sp>
      </p:grpSp>
      <p:sp>
        <p:nvSpPr>
          <p:cNvPr id="33" name="CuadroTexto 85">
            <a:extLst>
              <a:ext uri="{FF2B5EF4-FFF2-40B4-BE49-F238E27FC236}">
                <a16:creationId xmlns:a16="http://schemas.microsoft.com/office/drawing/2014/main" id="{841CD95A-B1E5-334A-A89A-411FF2A1B2B3}"/>
              </a:ext>
            </a:extLst>
          </p:cNvPr>
          <p:cNvSpPr txBox="1"/>
          <p:nvPr/>
        </p:nvSpPr>
        <p:spPr>
          <a:xfrm>
            <a:off x="7636265" y="1527806"/>
            <a:ext cx="3500532" cy="769441"/>
          </a:xfrm>
          <a:prstGeom prst="rect">
            <a:avLst/>
          </a:prstGeom>
          <a:noFill/>
        </p:spPr>
        <p:txBody>
          <a:bodyPr wrap="square" rtlCol="0">
            <a:spAutoFit/>
          </a:bodyPr>
          <a:lstStyle/>
          <a:p>
            <a:pPr algn="ctr"/>
            <a:r>
              <a:rPr lang="es-CO" sz="4400" b="1" dirty="0">
                <a:latin typeface="Bebas Neue Light" pitchFamily="2" charset="77"/>
              </a:rPr>
              <a:t>RISARALDA</a:t>
            </a:r>
          </a:p>
        </p:txBody>
      </p:sp>
      <p:graphicFrame>
        <p:nvGraphicFramePr>
          <p:cNvPr id="34" name="3 Marcador de contenido">
            <a:extLst>
              <a:ext uri="{FF2B5EF4-FFF2-40B4-BE49-F238E27FC236}">
                <a16:creationId xmlns:a16="http://schemas.microsoft.com/office/drawing/2014/main" id="{B8212656-D535-49B9-89DE-2B419D402EF2}"/>
              </a:ext>
            </a:extLst>
          </p:cNvPr>
          <p:cNvGraphicFramePr>
            <a:graphicFrameLocks/>
          </p:cNvGraphicFramePr>
          <p:nvPr>
            <p:extLst>
              <p:ext uri="{D42A27DB-BD31-4B8C-83A1-F6EECF244321}">
                <p14:modId xmlns:p14="http://schemas.microsoft.com/office/powerpoint/2010/main" val="379952056"/>
              </p:ext>
            </p:extLst>
          </p:nvPr>
        </p:nvGraphicFramePr>
        <p:xfrm>
          <a:off x="243839" y="4756700"/>
          <a:ext cx="11686904" cy="202814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5" name="CuadroTexto 8"/>
          <p:cNvSpPr txBox="1"/>
          <p:nvPr/>
        </p:nvSpPr>
        <p:spPr>
          <a:xfrm>
            <a:off x="692332" y="1573884"/>
            <a:ext cx="7578177" cy="3970318"/>
          </a:xfrm>
          <a:prstGeom prst="rect">
            <a:avLst/>
          </a:prstGeom>
          <a:noFill/>
        </p:spPr>
        <p:txBody>
          <a:bodyPr wrap="square" rtlCol="0">
            <a:spAutoFit/>
          </a:bodyPr>
          <a:lstStyle/>
          <a:p>
            <a:pPr algn="ctr"/>
            <a:r>
              <a:rPr lang="es-ES" sz="2000" dirty="0">
                <a:solidFill>
                  <a:schemeClr val="accent5">
                    <a:lumMod val="50000"/>
                  </a:schemeClr>
                </a:solidFill>
                <a:latin typeface="Arial" pitchFamily="34" charset="0"/>
                <a:cs typeface="Arial" pitchFamily="34" charset="0"/>
              </a:rPr>
              <a:t>PROYECCIÓN INVERSIÓN ACTIVIDADES INFRAESTRUCTURA</a:t>
            </a:r>
            <a:endParaRPr lang="es-CO" sz="2000" dirty="0">
              <a:solidFill>
                <a:schemeClr val="accent5">
                  <a:lumMod val="50000"/>
                </a:schemeClr>
              </a:solidFill>
              <a:latin typeface="Arial" pitchFamily="34" charset="0"/>
              <a:cs typeface="Arial" pitchFamily="34" charset="0"/>
            </a:endParaRPr>
          </a:p>
          <a:p>
            <a:pPr algn="ctr"/>
            <a:r>
              <a:rPr lang="es-CO" sz="4400" dirty="0">
                <a:solidFill>
                  <a:srgbClr val="92D050"/>
                </a:solidFill>
                <a:latin typeface="Swis721 BlkEx BT" pitchFamily="34" charset="0"/>
                <a:cs typeface="Arial" panose="020B0604020202020204" pitchFamily="34" charset="0"/>
              </a:rPr>
              <a:t>$160.192’555.282</a:t>
            </a:r>
          </a:p>
          <a:p>
            <a:pPr algn="ctr"/>
            <a:endParaRPr lang="es-CO" sz="4400" dirty="0">
              <a:solidFill>
                <a:srgbClr val="92D050"/>
              </a:solidFill>
              <a:latin typeface="Swis721 BlkEx BT" pitchFamily="34" charset="0"/>
              <a:cs typeface="Arial" panose="020B0604020202020204" pitchFamily="34" charset="0"/>
            </a:endParaRPr>
          </a:p>
          <a:p>
            <a:pPr algn="ctr"/>
            <a:endParaRPr lang="es-CO" sz="4400" dirty="0">
              <a:solidFill>
                <a:srgbClr val="92D050"/>
              </a:solidFill>
              <a:latin typeface="Swis721 BlkEx BT" pitchFamily="34" charset="0"/>
              <a:cs typeface="Arial" panose="020B0604020202020204" pitchFamily="34" charset="0"/>
            </a:endParaRPr>
          </a:p>
          <a:p>
            <a:pPr algn="ctr"/>
            <a:endParaRPr lang="es-CO" sz="4400" dirty="0">
              <a:solidFill>
                <a:srgbClr val="92D050"/>
              </a:solidFill>
              <a:latin typeface="Swis721 BlkEx BT" pitchFamily="34" charset="0"/>
              <a:cs typeface="Arial" panose="020B0604020202020204" pitchFamily="34" charset="0"/>
            </a:endParaRPr>
          </a:p>
          <a:p>
            <a:pPr algn="ctr"/>
            <a:r>
              <a:rPr lang="es-CO" b="1" dirty="0">
                <a:solidFill>
                  <a:schemeClr val="accent5">
                    <a:lumMod val="50000"/>
                  </a:schemeClr>
                </a:solidFill>
                <a:latin typeface="Arial" pitchFamily="34" charset="0"/>
                <a:cs typeface="Arial" pitchFamily="34" charset="0"/>
              </a:rPr>
              <a:t>ESTUDIOS Y DISEÑOS, INTERVENTORÍA DISEÑOS, OBRA CIVILES, INTERVENTORÍA OBRA CIVILES Y </a:t>
            </a:r>
            <a:r>
              <a:rPr lang="es-CO" b="1" dirty="0" err="1">
                <a:solidFill>
                  <a:schemeClr val="accent5">
                    <a:lumMod val="50000"/>
                  </a:schemeClr>
                </a:solidFill>
                <a:latin typeface="Arial" pitchFamily="34" charset="0"/>
                <a:cs typeface="Arial" pitchFamily="34" charset="0"/>
              </a:rPr>
              <a:t>URBANÍSMO</a:t>
            </a:r>
            <a:endParaRPr lang="es-CO" sz="3600" dirty="0">
              <a:solidFill>
                <a:srgbClr val="FF0000"/>
              </a:solidFill>
              <a:latin typeface="Swis721 BlkEx BT" pitchFamily="34" charset="0"/>
              <a:cs typeface="Arial" panose="020B0604020202020204" pitchFamily="34" charset="0"/>
            </a:endParaRPr>
          </a:p>
        </p:txBody>
      </p:sp>
    </p:spTree>
    <p:extLst>
      <p:ext uri="{BB962C8B-B14F-4D97-AF65-F5344CB8AC3E}">
        <p14:creationId xmlns:p14="http://schemas.microsoft.com/office/powerpoint/2010/main" val="3916531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pic>
        <p:nvPicPr>
          <p:cNvPr id="41" name="Imagen 8">
            <a:extLst>
              <a:ext uri="{FF2B5EF4-FFF2-40B4-BE49-F238E27FC236}">
                <a16:creationId xmlns:a16="http://schemas.microsoft.com/office/drawing/2014/main" id="{99B45BE8-F41E-5D45-B134-8A486C54C8FA}"/>
              </a:ext>
            </a:extLst>
          </p:cNvPr>
          <p:cNvPicPr>
            <a:picLocks noChangeAspect="1"/>
          </p:cNvPicPr>
          <p:nvPr/>
        </p:nvPicPr>
        <p:blipFill>
          <a:blip r:embed="rId3"/>
          <a:stretch>
            <a:fillRect/>
          </a:stretch>
        </p:blipFill>
        <p:spPr>
          <a:xfrm>
            <a:off x="505708" y="3083877"/>
            <a:ext cx="2221451" cy="2191776"/>
          </a:xfrm>
          <a:prstGeom prst="rect">
            <a:avLst/>
          </a:prstGeom>
        </p:spPr>
      </p:pic>
      <p:sp>
        <p:nvSpPr>
          <p:cNvPr id="6" name="CuadroTexto 5"/>
          <p:cNvSpPr txBox="1"/>
          <p:nvPr/>
        </p:nvSpPr>
        <p:spPr>
          <a:xfrm>
            <a:off x="1119352" y="1019074"/>
            <a:ext cx="10380316" cy="5755422"/>
          </a:xfrm>
          <a:prstGeom prst="rect">
            <a:avLst/>
          </a:prstGeom>
          <a:noFill/>
        </p:spPr>
        <p:txBody>
          <a:bodyPr wrap="square" rtlCol="0">
            <a:spAutoFit/>
          </a:bodyPr>
          <a:lstStyle/>
          <a:p>
            <a:pPr algn="ctr"/>
            <a:endParaRPr lang="es-CO" sz="3200" dirty="0">
              <a:solidFill>
                <a:schemeClr val="accent1">
                  <a:lumMod val="50000"/>
                </a:schemeClr>
              </a:solidFill>
              <a:latin typeface="Copperplate Gothic Bold" panose="020E0705020206020404" pitchFamily="34" charset="0"/>
              <a:cs typeface="Arial" panose="020B0604020202020204" pitchFamily="34" charset="0"/>
            </a:endParaRPr>
          </a:p>
          <a:p>
            <a:pPr algn="ctr"/>
            <a:r>
              <a:rPr lang="es-CO" sz="2800" dirty="0">
                <a:solidFill>
                  <a:srgbClr val="FF0000"/>
                </a:solidFill>
                <a:latin typeface="Tahoma" panose="020B0604030504040204" pitchFamily="34" charset="0"/>
                <a:ea typeface="Tahoma" panose="020B0604030504040204" pitchFamily="34" charset="0"/>
                <a:cs typeface="Tahoma" panose="020B0604030504040204" pitchFamily="34" charset="0"/>
              </a:rPr>
              <a:t>DISPONIBILIDAD DE RECURSOS VIGENCIA 2020 – 2021</a:t>
            </a:r>
          </a:p>
          <a:p>
            <a:pPr algn="ctr"/>
            <a:r>
              <a:rPr lang="es-CO" sz="1600" dirty="0">
                <a:latin typeface="Tahoma" panose="020B0604030504040204" pitchFamily="34" charset="0"/>
                <a:ea typeface="Tahoma" panose="020B0604030504040204" pitchFamily="34" charset="0"/>
                <a:cs typeface="Tahoma" panose="020B0604030504040204" pitchFamily="34" charset="0"/>
              </a:rPr>
              <a:t>Corte a Septiembre 2020</a:t>
            </a:r>
          </a:p>
          <a:p>
            <a:pPr algn="ctr"/>
            <a:endParaRPr lang="es-CO"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s-CO"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GOBERNACIÓN DE RISARALDA</a:t>
            </a:r>
          </a:p>
          <a:p>
            <a:pPr algn="ctr"/>
            <a:r>
              <a:rPr lang="es-CO" sz="2800" dirty="0">
                <a:solidFill>
                  <a:srgbClr val="92D050"/>
                </a:solidFill>
                <a:latin typeface="Tahoma" panose="020B0604030504040204" pitchFamily="34" charset="0"/>
                <a:ea typeface="Tahoma" panose="020B0604030504040204" pitchFamily="34" charset="0"/>
                <a:cs typeface="Tahoma" panose="020B0604030504040204" pitchFamily="34" charset="0"/>
              </a:rPr>
              <a:t>$2.500.000.000</a:t>
            </a:r>
          </a:p>
          <a:p>
            <a:pPr algn="ctr"/>
            <a:endParaRPr lang="es-CO" sz="28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ALCALDÍA DE PEREIRA</a:t>
            </a:r>
          </a:p>
          <a:p>
            <a:pPr algn="ctr"/>
            <a:r>
              <a:rPr lang="es-CO"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PROCESO PRÉSTAMO</a:t>
            </a:r>
          </a:p>
          <a:p>
            <a:pPr algn="ctr"/>
            <a:r>
              <a:rPr lang="es-CO" sz="2800" dirty="0">
                <a:solidFill>
                  <a:srgbClr val="92D050"/>
                </a:solidFill>
                <a:latin typeface="Tahoma" panose="020B0604030504040204" pitchFamily="34" charset="0"/>
                <a:ea typeface="Tahoma" panose="020B0604030504040204" pitchFamily="34" charset="0"/>
                <a:cs typeface="Tahoma" panose="020B0604030504040204" pitchFamily="34" charset="0"/>
              </a:rPr>
              <a:t>$20.000.000.000</a:t>
            </a:r>
          </a:p>
          <a:p>
            <a:pPr algn="ctr"/>
            <a:endParaRPr lang="es-CO" sz="28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28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TOTAL</a:t>
            </a:r>
          </a:p>
          <a:p>
            <a:pPr algn="ctr"/>
            <a:r>
              <a:rPr lang="es-CO" sz="2800" dirty="0">
                <a:solidFill>
                  <a:srgbClr val="92D050"/>
                </a:solidFill>
                <a:latin typeface="Tahoma" panose="020B0604030504040204" pitchFamily="34" charset="0"/>
                <a:ea typeface="Tahoma" panose="020B0604030504040204" pitchFamily="34" charset="0"/>
                <a:cs typeface="Tahoma" panose="020B0604030504040204" pitchFamily="34" charset="0"/>
              </a:rPr>
              <a:t>$22.500.000.000</a:t>
            </a:r>
            <a:endParaRPr lang="es-CO" sz="4400"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522561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grpSp>
        <p:nvGrpSpPr>
          <p:cNvPr id="7" name="Grupo 6">
            <a:extLst>
              <a:ext uri="{FF2B5EF4-FFF2-40B4-BE49-F238E27FC236}">
                <a16:creationId xmlns:a16="http://schemas.microsoft.com/office/drawing/2014/main" id="{7BFD258B-1701-4268-A5F6-B4B2A4741CB1}"/>
              </a:ext>
            </a:extLst>
          </p:cNvPr>
          <p:cNvGrpSpPr/>
          <p:nvPr/>
        </p:nvGrpSpPr>
        <p:grpSpPr>
          <a:xfrm>
            <a:off x="8058503" y="2616817"/>
            <a:ext cx="2724368" cy="731301"/>
            <a:chOff x="7086167" y="1054050"/>
            <a:chExt cx="2043276" cy="548476"/>
          </a:xfrm>
        </p:grpSpPr>
        <p:pic>
          <p:nvPicPr>
            <p:cNvPr id="8" name="Imagen 7">
              <a:extLst>
                <a:ext uri="{FF2B5EF4-FFF2-40B4-BE49-F238E27FC236}">
                  <a16:creationId xmlns:a16="http://schemas.microsoft.com/office/drawing/2014/main" id="{2E23F175-3F2A-4E4A-8715-8C0016BB2810}"/>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8589285" y="1062368"/>
              <a:ext cx="540158" cy="540158"/>
            </a:xfrm>
            <a:prstGeom prst="rect">
              <a:avLst/>
            </a:prstGeom>
          </p:spPr>
        </p:pic>
        <p:sp>
          <p:nvSpPr>
            <p:cNvPr id="9" name="CuadroTexto 7">
              <a:extLst>
                <a:ext uri="{FF2B5EF4-FFF2-40B4-BE49-F238E27FC236}">
                  <a16:creationId xmlns:a16="http://schemas.microsoft.com/office/drawing/2014/main" id="{FF717CE5-080E-4E79-9EE6-E382106CEB65}"/>
                </a:ext>
              </a:extLst>
            </p:cNvPr>
            <p:cNvSpPr txBox="1"/>
            <p:nvPr/>
          </p:nvSpPr>
          <p:spPr>
            <a:xfrm>
              <a:off x="7148085" y="1328354"/>
              <a:ext cx="1587930" cy="192409"/>
            </a:xfrm>
            <a:prstGeom prst="rect">
              <a:avLst/>
            </a:prstGeom>
            <a:noFill/>
          </p:spPr>
          <p:txBody>
            <a:bodyPr wrap="square" rtlCol="0">
              <a:spAutoFit/>
            </a:bodyPr>
            <a:lstStyle/>
            <a:p>
              <a:r>
                <a:rPr lang="es-CO" sz="1067" dirty="0">
                  <a:latin typeface="Agency FB" panose="020B0503020202020204" pitchFamily="34" charset="0"/>
                </a:rPr>
                <a:t>Por definir Porcentajes de cofinanciación</a:t>
              </a:r>
            </a:p>
          </p:txBody>
        </p:sp>
        <p:sp>
          <p:nvSpPr>
            <p:cNvPr id="10" name="Rectángulo 10">
              <a:extLst>
                <a:ext uri="{FF2B5EF4-FFF2-40B4-BE49-F238E27FC236}">
                  <a16:creationId xmlns:a16="http://schemas.microsoft.com/office/drawing/2014/main" id="{86BC7A78-8F29-42A0-BC20-7128FBA56A24}"/>
                </a:ext>
              </a:extLst>
            </p:cNvPr>
            <p:cNvSpPr/>
            <p:nvPr/>
          </p:nvSpPr>
          <p:spPr>
            <a:xfrm>
              <a:off x="7086167" y="1054050"/>
              <a:ext cx="1711333" cy="346249"/>
            </a:xfrm>
            <a:prstGeom prst="rect">
              <a:avLst/>
            </a:prstGeom>
          </p:spPr>
          <p:txBody>
            <a:bodyPr wrap="square">
              <a:spAutoFit/>
            </a:bodyPr>
            <a:lstStyle/>
            <a:p>
              <a:pPr algn="ctr"/>
              <a:r>
                <a:rPr lang="es-ES" sz="2400" dirty="0">
                  <a:latin typeface="Agency FB" panose="020B0503020202020204" pitchFamily="34" charset="0"/>
                </a:rPr>
                <a:t>$ </a:t>
              </a:r>
              <a:r>
                <a:rPr lang="es-ES" sz="2400" b="1" dirty="0">
                  <a:latin typeface="Agency FB" panose="020B0503020202020204" pitchFamily="34" charset="0"/>
                </a:rPr>
                <a:t>70,652,001,649</a:t>
              </a:r>
              <a:endParaRPr lang="es-CO" sz="2400" b="1" dirty="0">
                <a:latin typeface="Agency FB" panose="020B0503020202020204" pitchFamily="34" charset="0"/>
              </a:endParaRPr>
            </a:p>
          </p:txBody>
        </p:sp>
      </p:grpSp>
      <p:grpSp>
        <p:nvGrpSpPr>
          <p:cNvPr id="11" name="Grupo 11">
            <a:extLst>
              <a:ext uri="{FF2B5EF4-FFF2-40B4-BE49-F238E27FC236}">
                <a16:creationId xmlns:a16="http://schemas.microsoft.com/office/drawing/2014/main" id="{481D3CF8-64BC-4C33-AFC2-B7D70038B8D3}"/>
              </a:ext>
            </a:extLst>
          </p:cNvPr>
          <p:cNvGrpSpPr/>
          <p:nvPr/>
        </p:nvGrpSpPr>
        <p:grpSpPr>
          <a:xfrm>
            <a:off x="1700663" y="3236955"/>
            <a:ext cx="1805577" cy="1402626"/>
            <a:chOff x="5776850" y="1631101"/>
            <a:chExt cx="1354183" cy="1051969"/>
          </a:xfrm>
        </p:grpSpPr>
        <p:pic>
          <p:nvPicPr>
            <p:cNvPr id="13" name="Picture 3">
              <a:extLst>
                <a:ext uri="{FF2B5EF4-FFF2-40B4-BE49-F238E27FC236}">
                  <a16:creationId xmlns:a16="http://schemas.microsoft.com/office/drawing/2014/main" id="{CF2318F2-2BAE-4EE1-BF69-699AE16D3C09}"/>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7017" y="1631101"/>
              <a:ext cx="613851" cy="497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CuadroTexto 9">
              <a:extLst>
                <a:ext uri="{FF2B5EF4-FFF2-40B4-BE49-F238E27FC236}">
                  <a16:creationId xmlns:a16="http://schemas.microsoft.com/office/drawing/2014/main" id="{45B433CA-527B-4999-B30C-222E57B853BE}"/>
                </a:ext>
              </a:extLst>
            </p:cNvPr>
            <p:cNvSpPr txBox="1"/>
            <p:nvPr/>
          </p:nvSpPr>
          <p:spPr>
            <a:xfrm>
              <a:off x="5776850" y="2129072"/>
              <a:ext cx="1354183" cy="553998"/>
            </a:xfrm>
            <a:prstGeom prst="rect">
              <a:avLst/>
            </a:prstGeom>
            <a:noFill/>
          </p:spPr>
          <p:txBody>
            <a:bodyPr wrap="square" rtlCol="0">
              <a:spAutoFit/>
            </a:bodyPr>
            <a:lstStyle/>
            <a:p>
              <a:pPr algn="ctr"/>
              <a:r>
                <a:rPr lang="es-CO" sz="2400" b="1" dirty="0">
                  <a:latin typeface="Agency FB" panose="020B0503020202020204" pitchFamily="34" charset="0"/>
                </a:rPr>
                <a:t>275.641</a:t>
              </a:r>
            </a:p>
            <a:p>
              <a:pPr algn="ctr"/>
              <a:r>
                <a:rPr lang="es-CO" dirty="0">
                  <a:latin typeface="Agency FB" panose="020B0503020202020204" pitchFamily="34" charset="0"/>
                </a:rPr>
                <a:t>Población beneficiada</a:t>
              </a:r>
            </a:p>
          </p:txBody>
        </p:sp>
      </p:grpSp>
      <p:grpSp>
        <p:nvGrpSpPr>
          <p:cNvPr id="15" name="Grupo 15"/>
          <p:cNvGrpSpPr/>
          <p:nvPr/>
        </p:nvGrpSpPr>
        <p:grpSpPr>
          <a:xfrm>
            <a:off x="3322064" y="3097680"/>
            <a:ext cx="1805577" cy="1485236"/>
            <a:chOff x="3558725" y="3186664"/>
            <a:chExt cx="1805577" cy="1485236"/>
          </a:xfrm>
        </p:grpSpPr>
        <p:pic>
          <p:nvPicPr>
            <p:cNvPr id="16" name="Picture 2" descr="ᐈ Excavadora vector de stock, vectores logos de maquinas excavadoras |  descargar en Depositphotos®">
              <a:extLst>
                <a:ext uri="{FF2B5EF4-FFF2-40B4-BE49-F238E27FC236}">
                  <a16:creationId xmlns:a16="http://schemas.microsoft.com/office/drawing/2014/main" id="{B67A1F28-58E7-4BBA-86F6-B9DEC51155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517" y="3186664"/>
              <a:ext cx="1541657" cy="99437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CuadroTexto 9">
              <a:extLst>
                <a:ext uri="{FF2B5EF4-FFF2-40B4-BE49-F238E27FC236}">
                  <a16:creationId xmlns:a16="http://schemas.microsoft.com/office/drawing/2014/main" id="{8EE646A7-075F-4D56-AE31-DBADEBE7EBD7}"/>
                </a:ext>
              </a:extLst>
            </p:cNvPr>
            <p:cNvSpPr txBox="1"/>
            <p:nvPr/>
          </p:nvSpPr>
          <p:spPr>
            <a:xfrm>
              <a:off x="3558725" y="4063393"/>
              <a:ext cx="1805577" cy="461665"/>
            </a:xfrm>
            <a:prstGeom prst="rect">
              <a:avLst/>
            </a:prstGeom>
            <a:noFill/>
          </p:spPr>
          <p:txBody>
            <a:bodyPr wrap="square" rtlCol="0">
              <a:spAutoFit/>
            </a:bodyPr>
            <a:lstStyle/>
            <a:p>
              <a:pPr algn="ctr"/>
              <a:r>
                <a:rPr lang="es-CO" sz="2400" b="1" dirty="0">
                  <a:latin typeface="Agency FB" panose="020B0503020202020204" pitchFamily="34" charset="0"/>
                </a:rPr>
                <a:t>12 MESES</a:t>
              </a:r>
            </a:p>
          </p:txBody>
        </p:sp>
        <p:sp>
          <p:nvSpPr>
            <p:cNvPr id="18" name="CuadroTexto 7">
              <a:extLst>
                <a:ext uri="{FF2B5EF4-FFF2-40B4-BE49-F238E27FC236}">
                  <a16:creationId xmlns:a16="http://schemas.microsoft.com/office/drawing/2014/main" id="{4B85F560-E0FA-4FBB-9199-5ABC2D509569}"/>
                </a:ext>
              </a:extLst>
            </p:cNvPr>
            <p:cNvSpPr txBox="1"/>
            <p:nvPr/>
          </p:nvSpPr>
          <p:spPr>
            <a:xfrm>
              <a:off x="4180677" y="4374447"/>
              <a:ext cx="968856" cy="297453"/>
            </a:xfrm>
            <a:prstGeom prst="rect">
              <a:avLst/>
            </a:prstGeom>
            <a:noFill/>
          </p:spPr>
          <p:txBody>
            <a:bodyPr wrap="square" rtlCol="0">
              <a:spAutoFit/>
            </a:bodyPr>
            <a:lstStyle/>
            <a:p>
              <a:r>
                <a:rPr lang="es-ES" sz="1333" dirty="0">
                  <a:latin typeface="Agency FB" panose="020B0503020202020204" pitchFamily="34" charset="0"/>
                </a:rPr>
                <a:t>De ejecución</a:t>
              </a:r>
              <a:endParaRPr lang="es-CO" sz="1333" dirty="0">
                <a:latin typeface="Agency FB" panose="020B0503020202020204" pitchFamily="34" charset="0"/>
              </a:endParaRPr>
            </a:p>
          </p:txBody>
        </p:sp>
      </p:grpSp>
      <p:grpSp>
        <p:nvGrpSpPr>
          <p:cNvPr id="19" name="Grupo 20">
            <a:extLst>
              <a:ext uri="{FF2B5EF4-FFF2-40B4-BE49-F238E27FC236}">
                <a16:creationId xmlns:a16="http://schemas.microsoft.com/office/drawing/2014/main" id="{1E72973E-2258-46FE-856E-C5AC70CE7AC6}"/>
              </a:ext>
            </a:extLst>
          </p:cNvPr>
          <p:cNvGrpSpPr/>
          <p:nvPr/>
        </p:nvGrpSpPr>
        <p:grpSpPr>
          <a:xfrm>
            <a:off x="-714" y="2938034"/>
            <a:ext cx="1805577" cy="1793178"/>
            <a:chOff x="4823738" y="3318181"/>
            <a:chExt cx="1354183" cy="1344884"/>
          </a:xfrm>
        </p:grpSpPr>
        <p:pic>
          <p:nvPicPr>
            <p:cNvPr id="20" name="Picture 6">
              <a:extLst>
                <a:ext uri="{FF2B5EF4-FFF2-40B4-BE49-F238E27FC236}">
                  <a16:creationId xmlns:a16="http://schemas.microsoft.com/office/drawing/2014/main" id="{A2CCF8D2-673E-49E7-A7E9-8A76B1F246F5}"/>
                </a:ext>
              </a:extLst>
            </p:cNvPr>
            <p:cNvPicPr>
              <a:picLocks noChangeAspect="1" noChangeArrowheads="1"/>
            </p:cNvPicPr>
            <p:nvPr/>
          </p:nvPicPr>
          <p:blipFill>
            <a:blip r:embed="rId7" cstate="print">
              <a:duotone>
                <a:prstClr val="black"/>
                <a:schemeClr val="accent5">
                  <a:tint val="45000"/>
                  <a:satMod val="400000"/>
                </a:schemeClr>
              </a:duotone>
              <a:extLst>
                <a:ext uri="{BEBA8EAE-BF5A-486C-A8C5-ECC9F3942E4B}">
                  <a14:imgProps xmlns:a14="http://schemas.microsoft.com/office/drawing/2010/main">
                    <a14:imgLayer r:embed="rId8">
                      <a14:imgEffect>
                        <a14:backgroundRemoval t="0" b="100000" l="313" r="100000">
                          <a14:foregroundMark x1="44688" y1="14162" x2="47188" y2="15318"/>
                          <a14:foregroundMark x1="39063" y1="22543" x2="39063" y2="22543"/>
                          <a14:foregroundMark x1="84063" y1="78902" x2="84063" y2="78902"/>
                        </a14:backgroundRemoval>
                      </a14:imgEffect>
                      <a14:imgEffect>
                        <a14:artisticGlowEdges/>
                      </a14:imgEffect>
                    </a14:imgLayer>
                  </a14:imgProps>
                </a:ext>
                <a:ext uri="{28A0092B-C50C-407E-A947-70E740481C1C}">
                  <a14:useLocalDpi xmlns:a14="http://schemas.microsoft.com/office/drawing/2010/main" val="0"/>
                </a:ext>
              </a:extLst>
            </a:blip>
            <a:srcRect/>
            <a:stretch>
              <a:fillRect/>
            </a:stretch>
          </p:blipFill>
          <p:spPr bwMode="auto">
            <a:xfrm>
              <a:off x="5164164" y="3318181"/>
              <a:ext cx="687557" cy="743501"/>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CuadroTexto 9">
              <a:extLst>
                <a:ext uri="{FF2B5EF4-FFF2-40B4-BE49-F238E27FC236}">
                  <a16:creationId xmlns:a16="http://schemas.microsoft.com/office/drawing/2014/main" id="{E2583C9E-C5EC-4855-A553-97B61FEA68F8}"/>
                </a:ext>
              </a:extLst>
            </p:cNvPr>
            <p:cNvSpPr txBox="1"/>
            <p:nvPr/>
          </p:nvSpPr>
          <p:spPr>
            <a:xfrm>
              <a:off x="4823738" y="4039817"/>
              <a:ext cx="1354183" cy="623248"/>
            </a:xfrm>
            <a:prstGeom prst="rect">
              <a:avLst/>
            </a:prstGeom>
            <a:noFill/>
          </p:spPr>
          <p:txBody>
            <a:bodyPr wrap="square" rtlCol="0">
              <a:spAutoFit/>
            </a:bodyPr>
            <a:lstStyle/>
            <a:p>
              <a:pPr algn="ctr"/>
              <a:r>
                <a:rPr lang="es-CO" sz="2400" b="1" dirty="0">
                  <a:latin typeface="Agency FB" panose="020B0503020202020204" pitchFamily="34" charset="0"/>
                </a:rPr>
                <a:t>30,000 M2 </a:t>
              </a:r>
              <a:r>
                <a:rPr lang="es-CO" sz="2400" b="1" dirty="0" err="1">
                  <a:latin typeface="Agency FB" panose="020B0503020202020204" pitchFamily="34" charset="0"/>
                </a:rPr>
                <a:t>aprox</a:t>
              </a:r>
              <a:endParaRPr lang="es-CO" sz="2400" b="1" dirty="0">
                <a:latin typeface="Agency FB" panose="020B0503020202020204" pitchFamily="34" charset="0"/>
              </a:endParaRPr>
            </a:p>
          </p:txBody>
        </p:sp>
        <p:sp>
          <p:nvSpPr>
            <p:cNvPr id="22" name="CuadroTexto 7">
              <a:extLst>
                <a:ext uri="{FF2B5EF4-FFF2-40B4-BE49-F238E27FC236}">
                  <a16:creationId xmlns:a16="http://schemas.microsoft.com/office/drawing/2014/main" id="{6C373F2C-6240-4D5C-8835-83AF26EDF3B0}"/>
                </a:ext>
              </a:extLst>
            </p:cNvPr>
            <p:cNvSpPr txBox="1"/>
            <p:nvPr/>
          </p:nvSpPr>
          <p:spPr>
            <a:xfrm>
              <a:off x="5052685" y="3926539"/>
              <a:ext cx="896288" cy="223091"/>
            </a:xfrm>
            <a:prstGeom prst="rect">
              <a:avLst/>
            </a:prstGeom>
            <a:noFill/>
          </p:spPr>
          <p:txBody>
            <a:bodyPr wrap="square" rtlCol="0">
              <a:spAutoFit/>
            </a:bodyPr>
            <a:lstStyle/>
            <a:p>
              <a:pPr algn="ctr"/>
              <a:r>
                <a:rPr lang="es-ES" sz="1333" dirty="0">
                  <a:latin typeface="Agency FB" panose="020B0503020202020204" pitchFamily="34" charset="0"/>
                </a:rPr>
                <a:t>Intervención de </a:t>
              </a:r>
              <a:endParaRPr lang="es-CO" sz="1333" dirty="0">
                <a:latin typeface="Agency FB" panose="020B0503020202020204" pitchFamily="34" charset="0"/>
              </a:endParaRPr>
            </a:p>
          </p:txBody>
        </p:sp>
      </p:grpSp>
      <p:grpSp>
        <p:nvGrpSpPr>
          <p:cNvPr id="23" name="Grupo 24">
            <a:extLst>
              <a:ext uri="{FF2B5EF4-FFF2-40B4-BE49-F238E27FC236}">
                <a16:creationId xmlns:a16="http://schemas.microsoft.com/office/drawing/2014/main" id="{D2BD0F82-3615-4F76-96C0-6F4219955F6C}"/>
              </a:ext>
            </a:extLst>
          </p:cNvPr>
          <p:cNvGrpSpPr/>
          <p:nvPr/>
        </p:nvGrpSpPr>
        <p:grpSpPr>
          <a:xfrm>
            <a:off x="8041698" y="3711234"/>
            <a:ext cx="2714724" cy="792855"/>
            <a:chOff x="7101187" y="4022659"/>
            <a:chExt cx="2036043" cy="594641"/>
          </a:xfrm>
        </p:grpSpPr>
        <p:grpSp>
          <p:nvGrpSpPr>
            <p:cNvPr id="24" name="Grupo 25">
              <a:extLst>
                <a:ext uri="{FF2B5EF4-FFF2-40B4-BE49-F238E27FC236}">
                  <a16:creationId xmlns:a16="http://schemas.microsoft.com/office/drawing/2014/main" id="{8F50C83F-E36E-4F06-9E6F-5F1EA4935D67}"/>
                </a:ext>
              </a:extLst>
            </p:cNvPr>
            <p:cNvGrpSpPr/>
            <p:nvPr/>
          </p:nvGrpSpPr>
          <p:grpSpPr>
            <a:xfrm>
              <a:off x="7101187" y="4185769"/>
              <a:ext cx="729288" cy="431531"/>
              <a:chOff x="7101187" y="4091430"/>
              <a:chExt cx="729288" cy="431531"/>
            </a:xfrm>
          </p:grpSpPr>
          <p:sp>
            <p:nvSpPr>
              <p:cNvPr id="32" name="Rectángulo 33">
                <a:extLst>
                  <a:ext uri="{FF2B5EF4-FFF2-40B4-BE49-F238E27FC236}">
                    <a16:creationId xmlns:a16="http://schemas.microsoft.com/office/drawing/2014/main" id="{29EF89B8-5FD6-469D-9C78-724698B341A6}"/>
                  </a:ext>
                </a:extLst>
              </p:cNvPr>
              <p:cNvSpPr/>
              <p:nvPr/>
            </p:nvSpPr>
            <p:spPr>
              <a:xfrm>
                <a:off x="7164268" y="4091430"/>
                <a:ext cx="612023" cy="346249"/>
              </a:xfrm>
              <a:prstGeom prst="rect">
                <a:avLst/>
              </a:prstGeom>
            </p:spPr>
            <p:txBody>
              <a:bodyPr wrap="square">
                <a:spAutoFit/>
              </a:bodyPr>
              <a:lstStyle/>
              <a:p>
                <a:pPr algn="ctr"/>
                <a:r>
                  <a:rPr lang="es-ES" sz="2400" b="1" dirty="0">
                    <a:latin typeface="Agency FB" panose="020B0503020202020204" pitchFamily="34" charset="0"/>
                  </a:rPr>
                  <a:t>2020</a:t>
                </a:r>
                <a:endParaRPr lang="es-CO" sz="2400" b="1" dirty="0">
                  <a:latin typeface="Agency FB" panose="020B0503020202020204" pitchFamily="34" charset="0"/>
                </a:endParaRPr>
              </a:p>
            </p:txBody>
          </p:sp>
          <p:sp>
            <p:nvSpPr>
              <p:cNvPr id="33" name="CuadroTexto 7">
                <a:extLst>
                  <a:ext uri="{FF2B5EF4-FFF2-40B4-BE49-F238E27FC236}">
                    <a16:creationId xmlns:a16="http://schemas.microsoft.com/office/drawing/2014/main" id="{AB3592EF-E971-4E7F-944D-B44759FFD6CA}"/>
                  </a:ext>
                </a:extLst>
              </p:cNvPr>
              <p:cNvSpPr txBox="1"/>
              <p:nvPr/>
            </p:nvSpPr>
            <p:spPr>
              <a:xfrm>
                <a:off x="7101187" y="4330552"/>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5" name="Grupo 26">
              <a:extLst>
                <a:ext uri="{FF2B5EF4-FFF2-40B4-BE49-F238E27FC236}">
                  <a16:creationId xmlns:a16="http://schemas.microsoft.com/office/drawing/2014/main" id="{A9B9E41E-1796-4F50-96D7-F07AEDF58636}"/>
                </a:ext>
              </a:extLst>
            </p:cNvPr>
            <p:cNvGrpSpPr/>
            <p:nvPr/>
          </p:nvGrpSpPr>
          <p:grpSpPr>
            <a:xfrm>
              <a:off x="7757850" y="4185189"/>
              <a:ext cx="729288" cy="422586"/>
              <a:chOff x="7757850" y="4090850"/>
              <a:chExt cx="729288" cy="422586"/>
            </a:xfrm>
          </p:grpSpPr>
          <p:sp>
            <p:nvSpPr>
              <p:cNvPr id="30" name="Rectángulo 31">
                <a:extLst>
                  <a:ext uri="{FF2B5EF4-FFF2-40B4-BE49-F238E27FC236}">
                    <a16:creationId xmlns:a16="http://schemas.microsoft.com/office/drawing/2014/main" id="{3CA8A868-6FB1-4993-A5B2-D263D399ECCF}"/>
                  </a:ext>
                </a:extLst>
              </p:cNvPr>
              <p:cNvSpPr/>
              <p:nvPr/>
            </p:nvSpPr>
            <p:spPr>
              <a:xfrm>
                <a:off x="7813197" y="4090850"/>
                <a:ext cx="612023" cy="346249"/>
              </a:xfrm>
              <a:prstGeom prst="rect">
                <a:avLst/>
              </a:prstGeom>
            </p:spPr>
            <p:txBody>
              <a:bodyPr wrap="square">
                <a:spAutoFit/>
              </a:bodyPr>
              <a:lstStyle/>
              <a:p>
                <a:pPr algn="ctr"/>
                <a:r>
                  <a:rPr lang="es-ES" sz="2400" b="1" dirty="0">
                    <a:latin typeface="Agency FB" panose="020B0503020202020204" pitchFamily="34" charset="0"/>
                  </a:rPr>
                  <a:t>2021</a:t>
                </a:r>
                <a:endParaRPr lang="es-CO" sz="2400" b="1" dirty="0">
                  <a:latin typeface="Agency FB" panose="020B0503020202020204" pitchFamily="34" charset="0"/>
                </a:endParaRPr>
              </a:p>
            </p:txBody>
          </p:sp>
          <p:sp>
            <p:nvSpPr>
              <p:cNvPr id="31" name="CuadroTexto 7">
                <a:extLst>
                  <a:ext uri="{FF2B5EF4-FFF2-40B4-BE49-F238E27FC236}">
                    <a16:creationId xmlns:a16="http://schemas.microsoft.com/office/drawing/2014/main" id="{BEB24901-6A8B-4D19-8E63-4A9C8041D1A3}"/>
                  </a:ext>
                </a:extLst>
              </p:cNvPr>
              <p:cNvSpPr txBox="1"/>
              <p:nvPr/>
            </p:nvSpPr>
            <p:spPr>
              <a:xfrm>
                <a:off x="7757850" y="4321027"/>
                <a:ext cx="729288" cy="192409"/>
              </a:xfrm>
              <a:prstGeom prst="rect">
                <a:avLst/>
              </a:prstGeom>
              <a:noFill/>
            </p:spPr>
            <p:txBody>
              <a:bodyPr wrap="square" rtlCol="0">
                <a:spAutoFit/>
              </a:bodyPr>
              <a:lstStyle/>
              <a:p>
                <a:pPr algn="ctr"/>
                <a:r>
                  <a:rPr lang="es-ES" sz="1067" dirty="0">
                    <a:latin typeface="Agency FB" panose="020B0503020202020204" pitchFamily="34" charset="0"/>
                  </a:rPr>
                  <a:t>$0</a:t>
                </a:r>
                <a:endParaRPr lang="es-CO" sz="1067" dirty="0">
                  <a:latin typeface="Agency FB" panose="020B0503020202020204" pitchFamily="34" charset="0"/>
                </a:endParaRPr>
              </a:p>
            </p:txBody>
          </p:sp>
        </p:grpSp>
        <p:grpSp>
          <p:nvGrpSpPr>
            <p:cNvPr id="26" name="Grupo 27">
              <a:extLst>
                <a:ext uri="{FF2B5EF4-FFF2-40B4-BE49-F238E27FC236}">
                  <a16:creationId xmlns:a16="http://schemas.microsoft.com/office/drawing/2014/main" id="{E8162D48-F3CF-410B-A2B1-AD8E1CF3A088}"/>
                </a:ext>
              </a:extLst>
            </p:cNvPr>
            <p:cNvGrpSpPr/>
            <p:nvPr/>
          </p:nvGrpSpPr>
          <p:grpSpPr>
            <a:xfrm>
              <a:off x="8407942" y="4172041"/>
              <a:ext cx="729288" cy="435405"/>
              <a:chOff x="8407942" y="4077702"/>
              <a:chExt cx="729288" cy="435405"/>
            </a:xfrm>
          </p:grpSpPr>
          <p:sp>
            <p:nvSpPr>
              <p:cNvPr id="28" name="Rectángulo 29">
                <a:extLst>
                  <a:ext uri="{FF2B5EF4-FFF2-40B4-BE49-F238E27FC236}">
                    <a16:creationId xmlns:a16="http://schemas.microsoft.com/office/drawing/2014/main" id="{D755449E-2E6F-429F-BFFE-A82DC2306685}"/>
                  </a:ext>
                </a:extLst>
              </p:cNvPr>
              <p:cNvSpPr/>
              <p:nvPr/>
            </p:nvSpPr>
            <p:spPr>
              <a:xfrm>
                <a:off x="8457578" y="4077702"/>
                <a:ext cx="612023" cy="346249"/>
              </a:xfrm>
              <a:prstGeom prst="rect">
                <a:avLst/>
              </a:prstGeom>
            </p:spPr>
            <p:txBody>
              <a:bodyPr wrap="square">
                <a:spAutoFit/>
              </a:bodyPr>
              <a:lstStyle/>
              <a:p>
                <a:pPr algn="ctr"/>
                <a:r>
                  <a:rPr lang="es-ES" sz="2400" b="1" dirty="0">
                    <a:latin typeface="Agency FB" panose="020B0503020202020204" pitchFamily="34" charset="0"/>
                  </a:rPr>
                  <a:t>2022</a:t>
                </a:r>
                <a:endParaRPr lang="es-CO" sz="2400" b="1" dirty="0">
                  <a:latin typeface="Agency FB" panose="020B0503020202020204" pitchFamily="34" charset="0"/>
                </a:endParaRPr>
              </a:p>
            </p:txBody>
          </p:sp>
          <p:sp>
            <p:nvSpPr>
              <p:cNvPr id="29" name="CuadroTexto 7">
                <a:extLst>
                  <a:ext uri="{FF2B5EF4-FFF2-40B4-BE49-F238E27FC236}">
                    <a16:creationId xmlns:a16="http://schemas.microsoft.com/office/drawing/2014/main" id="{E73DC4D5-1F18-4D3E-9A68-09817529CF84}"/>
                  </a:ext>
                </a:extLst>
              </p:cNvPr>
              <p:cNvSpPr txBox="1"/>
              <p:nvPr/>
            </p:nvSpPr>
            <p:spPr>
              <a:xfrm>
                <a:off x="8407942" y="4320698"/>
                <a:ext cx="729288" cy="192409"/>
              </a:xfrm>
              <a:prstGeom prst="rect">
                <a:avLst/>
              </a:prstGeom>
              <a:noFill/>
            </p:spPr>
            <p:txBody>
              <a:bodyPr wrap="square" rtlCol="0">
                <a:spAutoFit/>
              </a:bodyPr>
              <a:lstStyle/>
              <a:p>
                <a:pPr algn="ctr"/>
                <a:r>
                  <a:rPr lang="es-ES" sz="1067" dirty="0">
                    <a:latin typeface="Agency FB" panose="020B0503020202020204" pitchFamily="34" charset="0"/>
                  </a:rPr>
                  <a:t>Por definir</a:t>
                </a:r>
                <a:endParaRPr lang="es-CO" sz="1067" dirty="0">
                  <a:latin typeface="Agency FB" panose="020B0503020202020204" pitchFamily="34" charset="0"/>
                </a:endParaRPr>
              </a:p>
            </p:txBody>
          </p:sp>
        </p:grpSp>
        <p:sp>
          <p:nvSpPr>
            <p:cNvPr id="27" name="CuadroTexto 7">
              <a:extLst>
                <a:ext uri="{FF2B5EF4-FFF2-40B4-BE49-F238E27FC236}">
                  <a16:creationId xmlns:a16="http://schemas.microsoft.com/office/drawing/2014/main" id="{2620DF2B-D675-4091-87A8-10256BD9923C}"/>
                </a:ext>
              </a:extLst>
            </p:cNvPr>
            <p:cNvSpPr txBox="1"/>
            <p:nvPr/>
          </p:nvSpPr>
          <p:spPr>
            <a:xfrm>
              <a:off x="7272795" y="4022659"/>
              <a:ext cx="1674033" cy="253915"/>
            </a:xfrm>
            <a:prstGeom prst="rect">
              <a:avLst/>
            </a:prstGeom>
            <a:noFill/>
          </p:spPr>
          <p:txBody>
            <a:bodyPr wrap="square" rtlCol="0">
              <a:spAutoFit/>
            </a:bodyPr>
            <a:lstStyle/>
            <a:p>
              <a:pPr algn="ctr"/>
              <a:r>
                <a:rPr lang="es-ES" sz="1600" dirty="0">
                  <a:latin typeface="Agency FB" panose="020B0503020202020204" pitchFamily="34" charset="0"/>
                </a:rPr>
                <a:t>Vigencias presupuestales por:</a:t>
              </a:r>
              <a:endParaRPr lang="es-CO" sz="1600" dirty="0">
                <a:latin typeface="Agency FB" panose="020B0503020202020204" pitchFamily="34" charset="0"/>
              </a:endParaRPr>
            </a:p>
          </p:txBody>
        </p:sp>
      </p:grpSp>
      <p:sp>
        <p:nvSpPr>
          <p:cNvPr id="34" name="CuadroTexto 35">
            <a:extLst>
              <a:ext uri="{FF2B5EF4-FFF2-40B4-BE49-F238E27FC236}">
                <a16:creationId xmlns:a16="http://schemas.microsoft.com/office/drawing/2014/main" id="{841CD95A-B1E5-334A-A89A-411FF2A1B2B3}"/>
              </a:ext>
            </a:extLst>
          </p:cNvPr>
          <p:cNvSpPr txBox="1"/>
          <p:nvPr/>
        </p:nvSpPr>
        <p:spPr>
          <a:xfrm>
            <a:off x="7538590" y="1519486"/>
            <a:ext cx="3500532" cy="769441"/>
          </a:xfrm>
          <a:prstGeom prst="rect">
            <a:avLst/>
          </a:prstGeom>
          <a:noFill/>
        </p:spPr>
        <p:txBody>
          <a:bodyPr wrap="square" rtlCol="0">
            <a:spAutoFit/>
          </a:bodyPr>
          <a:lstStyle/>
          <a:p>
            <a:pPr algn="ctr"/>
            <a:r>
              <a:rPr lang="es-CO" sz="4400" b="1" dirty="0">
                <a:latin typeface="Bebas Neue Light" pitchFamily="2" charset="77"/>
              </a:rPr>
              <a:t>QUINDÍO</a:t>
            </a:r>
          </a:p>
        </p:txBody>
      </p:sp>
      <p:graphicFrame>
        <p:nvGraphicFramePr>
          <p:cNvPr id="35" name="3 Marcador de contenido">
            <a:extLst>
              <a:ext uri="{FF2B5EF4-FFF2-40B4-BE49-F238E27FC236}">
                <a16:creationId xmlns:a16="http://schemas.microsoft.com/office/drawing/2014/main" id="{B8212656-D535-49B9-89DE-2B419D402EF2}"/>
              </a:ext>
            </a:extLst>
          </p:cNvPr>
          <p:cNvGraphicFramePr>
            <a:graphicFrameLocks/>
          </p:cNvGraphicFramePr>
          <p:nvPr>
            <p:extLst>
              <p:ext uri="{D42A27DB-BD31-4B8C-83A1-F6EECF244321}">
                <p14:modId xmlns:p14="http://schemas.microsoft.com/office/powerpoint/2010/main" val="1526005941"/>
              </p:ext>
            </p:extLst>
          </p:nvPr>
        </p:nvGraphicFramePr>
        <p:xfrm>
          <a:off x="243839" y="4159548"/>
          <a:ext cx="11686904" cy="26252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6" name="CuadroTexto 1"/>
          <p:cNvSpPr txBox="1"/>
          <p:nvPr/>
        </p:nvSpPr>
        <p:spPr>
          <a:xfrm>
            <a:off x="1229894" y="1409126"/>
            <a:ext cx="7576993" cy="1938992"/>
          </a:xfrm>
          <a:prstGeom prst="rect">
            <a:avLst/>
          </a:prstGeom>
          <a:noFill/>
        </p:spPr>
        <p:txBody>
          <a:bodyPr wrap="square" rtlCol="0">
            <a:spAutoFit/>
          </a:bodyPr>
          <a:lstStyle/>
          <a:p>
            <a:pPr algn="ctr"/>
            <a:r>
              <a:rPr lang="es-ES" sz="2000" dirty="0">
                <a:solidFill>
                  <a:schemeClr val="accent5">
                    <a:lumMod val="50000"/>
                  </a:schemeClr>
                </a:solidFill>
                <a:latin typeface="Arial" pitchFamily="34" charset="0"/>
                <a:cs typeface="Arial" pitchFamily="34" charset="0"/>
              </a:rPr>
              <a:t>PROYECCIÓN INVERSIÓN ACTIVIDADES INFRAESTRUCTURA</a:t>
            </a:r>
            <a:endParaRPr lang="es-CO" sz="2000" dirty="0">
              <a:solidFill>
                <a:schemeClr val="accent5">
                  <a:lumMod val="50000"/>
                </a:schemeClr>
              </a:solidFill>
              <a:latin typeface="Arial" pitchFamily="34" charset="0"/>
              <a:cs typeface="Arial" pitchFamily="34" charset="0"/>
            </a:endParaRPr>
          </a:p>
          <a:p>
            <a:pPr algn="ctr"/>
            <a:r>
              <a:rPr lang="es-CO" sz="4400" dirty="0">
                <a:solidFill>
                  <a:srgbClr val="92D050"/>
                </a:solidFill>
                <a:latin typeface="Swis721 BlkEx BT" pitchFamily="34" charset="0"/>
                <a:cs typeface="Arial" panose="020B0604020202020204" pitchFamily="34" charset="0"/>
              </a:rPr>
              <a:t>$70.652’001.649</a:t>
            </a:r>
          </a:p>
          <a:p>
            <a:pPr algn="ctr"/>
            <a:r>
              <a:rPr lang="es-CO" b="1" dirty="0">
                <a:solidFill>
                  <a:schemeClr val="accent5">
                    <a:lumMod val="50000"/>
                  </a:schemeClr>
                </a:solidFill>
                <a:latin typeface="Arial" pitchFamily="34" charset="0"/>
                <a:cs typeface="Arial" pitchFamily="34" charset="0"/>
              </a:rPr>
              <a:t>ESTUDIOS Y DISEÑOS, INTERVENTORÍA DISEÑOS, OBRAS CIVILES, INTERVENTORÍA OBRAS CIVILES</a:t>
            </a:r>
            <a:endParaRPr lang="es-CO" sz="3600" dirty="0">
              <a:solidFill>
                <a:srgbClr val="FF0000"/>
              </a:solidFill>
              <a:latin typeface="Swis721 BlkEx BT" pitchFamily="34" charset="0"/>
              <a:cs typeface="Arial" panose="020B0604020202020204" pitchFamily="34" charset="0"/>
            </a:endParaRPr>
          </a:p>
        </p:txBody>
      </p:sp>
    </p:spTree>
    <p:extLst>
      <p:ext uri="{BB962C8B-B14F-4D97-AF65-F5344CB8AC3E}">
        <p14:creationId xmlns:p14="http://schemas.microsoft.com/office/powerpoint/2010/main" val="15112936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sp>
        <p:nvSpPr>
          <p:cNvPr id="7" name="CuadroTexto 2"/>
          <p:cNvSpPr txBox="1"/>
          <p:nvPr/>
        </p:nvSpPr>
        <p:spPr>
          <a:xfrm>
            <a:off x="814387" y="1241553"/>
            <a:ext cx="10563225" cy="3877984"/>
          </a:xfrm>
          <a:prstGeom prst="rect">
            <a:avLst/>
          </a:prstGeom>
          <a:noFill/>
        </p:spPr>
        <p:txBody>
          <a:bodyPr wrap="square" rtlCol="0">
            <a:spAutoFit/>
          </a:bodyPr>
          <a:lstStyle/>
          <a:p>
            <a:pPr algn="just"/>
            <a:endParaRPr lang="es-CO"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endParaRPr lang="es-CO" sz="16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just"/>
            <a:r>
              <a:rPr lang="es-CO" sz="1600" dirty="0">
                <a:solidFill>
                  <a:srgbClr val="002060"/>
                </a:solidFill>
                <a:latin typeface="Tahoma" panose="020B0604030504040204" pitchFamily="34" charset="0"/>
                <a:ea typeface="Tahoma" panose="020B0604030504040204" pitchFamily="34" charset="0"/>
                <a:cs typeface="Tahoma" panose="020B0604030504040204" pitchFamily="34" charset="0"/>
              </a:rPr>
              <a:t>Se requiere definir las siguientes acciones:</a:t>
            </a:r>
          </a:p>
          <a:p>
            <a:pPr algn="just"/>
            <a:endParaRPr lang="es-CO"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just"/>
            <a:r>
              <a:rPr lang="es-CO" sz="1600" b="1" dirty="0">
                <a:solidFill>
                  <a:srgbClr val="002060"/>
                </a:solidFill>
                <a:latin typeface="Tahoma" panose="020B0604030504040204" pitchFamily="34" charset="0"/>
                <a:ea typeface="Tahoma" panose="020B0604030504040204" pitchFamily="34" charset="0"/>
                <a:cs typeface="Tahoma" panose="020B0604030504040204" pitchFamily="34" charset="0"/>
              </a:rPr>
              <a:t>1. Iniciar la etapa precontractual de el proceso de diseño de los escenarios por cada departamento en el mes de abril de 2021.</a:t>
            </a:r>
          </a:p>
          <a:p>
            <a:pPr algn="just"/>
            <a:endParaRPr lang="es-CO" sz="16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just"/>
            <a:r>
              <a:rPr lang="es-CO" sz="1600" b="1" dirty="0">
                <a:solidFill>
                  <a:srgbClr val="002060"/>
                </a:solidFill>
                <a:latin typeface="Tahoma" panose="020B0604030504040204" pitchFamily="34" charset="0"/>
                <a:ea typeface="Tahoma" panose="020B0604030504040204" pitchFamily="34" charset="0"/>
                <a:cs typeface="Tahoma" panose="020B0604030504040204" pitchFamily="34" charset="0"/>
              </a:rPr>
              <a:t>2. Tener en cuenta si las fuentes de financiación de cada departamento y la fecha de entrega de los diseños de los escenarios deportivos tienen repercusiones en el cronograma de ejecución de las obras civiles necesarias para cumplir con el desarrollo de los juegos.</a:t>
            </a:r>
          </a:p>
          <a:p>
            <a:pPr algn="just"/>
            <a:endParaRPr lang="es-MX" sz="16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just"/>
            <a:r>
              <a:rPr lang="es-MX" sz="1600" b="1" dirty="0">
                <a:solidFill>
                  <a:srgbClr val="002060"/>
                </a:solidFill>
                <a:latin typeface="Tahoma" panose="020B0604030504040204" pitchFamily="34" charset="0"/>
                <a:ea typeface="Tahoma" panose="020B0604030504040204" pitchFamily="34" charset="0"/>
                <a:cs typeface="Tahoma" panose="020B0604030504040204" pitchFamily="34" charset="0"/>
              </a:rPr>
              <a:t>3. Será necesario realizar sesión de comité de infraestructura la próxima semana para definir escenarios, presupuestos y aportes por cada una de las partes.</a:t>
            </a:r>
            <a:r>
              <a:rPr lang="es-CO" sz="1600" b="1" dirty="0">
                <a:solidFill>
                  <a:srgbClr val="002060"/>
                </a:solidFill>
                <a:latin typeface="Tahoma" panose="020B0604030504040204" pitchFamily="34" charset="0"/>
                <a:ea typeface="Tahoma" panose="020B0604030504040204" pitchFamily="34" charset="0"/>
                <a:cs typeface="Tahoma" panose="020B0604030504040204" pitchFamily="34" charset="0"/>
              </a:rPr>
              <a:t> </a:t>
            </a:r>
          </a:p>
          <a:p>
            <a:pPr algn="just"/>
            <a:endParaRPr lang="es-CO"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endParaRPr lang="es-CO"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3 Marcador de contenido">
            <a:extLst>
              <a:ext uri="{FF2B5EF4-FFF2-40B4-BE49-F238E27FC236}">
                <a16:creationId xmlns:a16="http://schemas.microsoft.com/office/drawing/2014/main" id="{B8212656-D535-49B9-89DE-2B419D402EF2}"/>
              </a:ext>
            </a:extLst>
          </p:cNvPr>
          <p:cNvGraphicFramePr>
            <a:graphicFrameLocks/>
          </p:cNvGraphicFramePr>
          <p:nvPr>
            <p:extLst>
              <p:ext uri="{D42A27DB-BD31-4B8C-83A1-F6EECF244321}">
                <p14:modId xmlns:p14="http://schemas.microsoft.com/office/powerpoint/2010/main" val="1491801521"/>
              </p:ext>
            </p:extLst>
          </p:nvPr>
        </p:nvGraphicFramePr>
        <p:xfrm>
          <a:off x="252547" y="4446149"/>
          <a:ext cx="11686904" cy="2028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10486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C65FCD-360B-D245-9A6C-42EFB1C25D80}"/>
              </a:ext>
            </a:extLst>
          </p:cNvPr>
          <p:cNvPicPr>
            <a:picLocks noChangeAspect="1"/>
          </p:cNvPicPr>
          <p:nvPr/>
        </p:nvPicPr>
        <p:blipFill>
          <a:blip r:embed="rId2"/>
          <a:srcRect/>
          <a:stretch/>
        </p:blipFill>
        <p:spPr>
          <a:xfrm>
            <a:off x="0" y="0"/>
            <a:ext cx="12192000" cy="6858000"/>
          </a:xfrm>
          <a:prstGeom prst="rect">
            <a:avLst/>
          </a:prstGeom>
        </p:spPr>
      </p:pic>
      <p:sp>
        <p:nvSpPr>
          <p:cNvPr id="12" name="CuadroTexto 7"/>
          <p:cNvSpPr txBox="1"/>
          <p:nvPr/>
        </p:nvSpPr>
        <p:spPr>
          <a:xfrm>
            <a:off x="505708" y="153757"/>
            <a:ext cx="7850502" cy="646331"/>
          </a:xfrm>
          <a:prstGeom prst="rect">
            <a:avLst/>
          </a:prstGeom>
          <a:noFill/>
        </p:spPr>
        <p:txBody>
          <a:bodyPr wrap="square" rtlCol="0">
            <a:spAutoFit/>
          </a:bodyPr>
          <a:lstStyle/>
          <a:p>
            <a:r>
              <a:rPr lang="es-CO" sz="3600" b="1" dirty="0">
                <a:solidFill>
                  <a:schemeClr val="bg1"/>
                </a:solidFill>
              </a:rPr>
              <a:t>PROPUESTAS ESCENARIOS</a:t>
            </a:r>
            <a:endParaRPr lang="es-CO" sz="1600" b="1" dirty="0">
              <a:solidFill>
                <a:schemeClr val="bg1"/>
              </a:solidFill>
            </a:endParaRPr>
          </a:p>
        </p:txBody>
      </p:sp>
      <p:sp>
        <p:nvSpPr>
          <p:cNvPr id="6" name="CuadroTexto 1"/>
          <p:cNvSpPr txBox="1"/>
          <p:nvPr/>
        </p:nvSpPr>
        <p:spPr>
          <a:xfrm>
            <a:off x="692332" y="844550"/>
            <a:ext cx="10807336" cy="5755422"/>
          </a:xfrm>
          <a:prstGeom prst="rect">
            <a:avLst/>
          </a:prstGeom>
          <a:noFill/>
        </p:spPr>
        <p:txBody>
          <a:bodyPr wrap="square" rtlCol="0">
            <a:spAutoFit/>
          </a:bodyPr>
          <a:lstStyle/>
          <a:p>
            <a:pPr algn="ctr"/>
            <a:endParaRPr lang="es-CO" sz="32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rgbClr val="FF0000"/>
                </a:solidFill>
                <a:latin typeface="Tahoma" panose="020B0604030504040204" pitchFamily="34" charset="0"/>
                <a:ea typeface="Tahoma" panose="020B0604030504040204" pitchFamily="34" charset="0"/>
                <a:cs typeface="Tahoma" panose="020B0604030504040204" pitchFamily="34" charset="0"/>
              </a:rPr>
              <a:t>DISPONIBILIDAD DE RECURSOS VIGENCIA 2020 - 2023</a:t>
            </a:r>
          </a:p>
          <a:p>
            <a:pPr algn="ctr"/>
            <a:r>
              <a:rPr lang="es-CO" sz="1600" dirty="0">
                <a:latin typeface="Tahoma" panose="020B0604030504040204" pitchFamily="34" charset="0"/>
                <a:ea typeface="Tahoma" panose="020B0604030504040204" pitchFamily="34" charset="0"/>
                <a:cs typeface="Tahoma" panose="020B0604030504040204" pitchFamily="34" charset="0"/>
              </a:rPr>
              <a:t>Corte a Septiembre 2020</a:t>
            </a:r>
          </a:p>
          <a:p>
            <a:pPr algn="ctr"/>
            <a:endParaRPr lang="es-CO"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GOBERNACIÓN DE QUINDÍO</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$23.000.000.000</a:t>
            </a:r>
          </a:p>
          <a:p>
            <a:pPr algn="ctr"/>
            <a:endPar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32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ALCALDÍA DE ARMENIA</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$15.000.000.000</a:t>
            </a:r>
          </a:p>
          <a:p>
            <a:pPr algn="ctr"/>
            <a:endPar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algn="ctr"/>
            <a:r>
              <a:rPr lang="es-CO" sz="32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TOTAL</a:t>
            </a:r>
          </a:p>
          <a:p>
            <a:pPr algn="ctr"/>
            <a:r>
              <a:rPr lang="es-CO" sz="3200" dirty="0">
                <a:solidFill>
                  <a:srgbClr val="92D050"/>
                </a:solidFill>
                <a:latin typeface="Tahoma" panose="020B0604030504040204" pitchFamily="34" charset="0"/>
                <a:ea typeface="Tahoma" panose="020B0604030504040204" pitchFamily="34" charset="0"/>
                <a:cs typeface="Tahoma" panose="020B0604030504040204" pitchFamily="34" charset="0"/>
              </a:rPr>
              <a:t>$38.000.000.000</a:t>
            </a:r>
            <a:endParaRPr lang="es-CO" sz="4800"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id="{99B45BE8-F41E-5D45-B134-8A486C54C8FA}"/>
              </a:ext>
            </a:extLst>
          </p:cNvPr>
          <p:cNvPicPr>
            <a:picLocks noChangeAspect="1"/>
          </p:cNvPicPr>
          <p:nvPr/>
        </p:nvPicPr>
        <p:blipFill>
          <a:blip r:embed="rId3"/>
          <a:stretch>
            <a:fillRect/>
          </a:stretch>
        </p:blipFill>
        <p:spPr>
          <a:xfrm>
            <a:off x="775405" y="3083877"/>
            <a:ext cx="1951754" cy="2191776"/>
          </a:xfrm>
          <a:prstGeom prst="rect">
            <a:avLst/>
          </a:prstGeom>
        </p:spPr>
      </p:pic>
    </p:spTree>
    <p:extLst>
      <p:ext uri="{BB962C8B-B14F-4D97-AF65-F5344CB8AC3E}">
        <p14:creationId xmlns:p14="http://schemas.microsoft.com/office/powerpoint/2010/main" val="6263287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C1A682-6183-644F-8854-DEEDA5A95264}"/>
              </a:ext>
            </a:extLst>
          </p:cNvPr>
          <p:cNvPicPr>
            <a:picLocks noChangeAspect="1"/>
          </p:cNvPicPr>
          <p:nvPr/>
        </p:nvPicPr>
        <p:blipFill>
          <a:blip r:embed="rId2"/>
          <a:src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1FE2FC5D-5C36-5046-996A-2EF29A17220C}"/>
              </a:ext>
            </a:extLst>
          </p:cNvPr>
          <p:cNvSpPr txBox="1"/>
          <p:nvPr/>
        </p:nvSpPr>
        <p:spPr>
          <a:xfrm>
            <a:off x="2869676" y="2455985"/>
            <a:ext cx="6250615" cy="2185214"/>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4000" b="1" dirty="0">
              <a:solidFill>
                <a:srgbClr val="FFFF00"/>
              </a:solidFill>
            </a:endParaRPr>
          </a:p>
          <a:p>
            <a:pPr algn="ctr"/>
            <a:endParaRPr lang="es-ES_tradnl" sz="4000" b="1" dirty="0">
              <a:solidFill>
                <a:srgbClr val="FFFF00"/>
              </a:solidFill>
            </a:endParaRPr>
          </a:p>
          <a:p>
            <a:pPr algn="ctr"/>
            <a:endParaRPr lang="es-ES_tradnl" sz="2800" b="1" dirty="0">
              <a:solidFill>
                <a:srgbClr val="FFFF00"/>
              </a:solidFill>
            </a:endParaRPr>
          </a:p>
          <a:p>
            <a:pPr algn="ctr"/>
            <a:r>
              <a:rPr lang="es-ES_tradnl" sz="2800" b="1" dirty="0">
                <a:solidFill>
                  <a:srgbClr val="FFFF00"/>
                </a:solidFill>
              </a:rPr>
              <a:t>¡GRACIAS!</a:t>
            </a:r>
          </a:p>
        </p:txBody>
      </p:sp>
    </p:spTree>
    <p:extLst>
      <p:ext uri="{BB962C8B-B14F-4D97-AF65-F5344CB8AC3E}">
        <p14:creationId xmlns:p14="http://schemas.microsoft.com/office/powerpoint/2010/main" val="3274499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08BF9CA-01D7-8949-874C-F8C9CDFCF3D9}"/>
              </a:ext>
            </a:extLst>
          </p:cNvPr>
          <p:cNvSpPr txBox="1"/>
          <p:nvPr/>
        </p:nvSpPr>
        <p:spPr>
          <a:xfrm>
            <a:off x="2727159" y="989263"/>
            <a:ext cx="6479676" cy="1569660"/>
          </a:xfrm>
          <a:prstGeom prst="rect">
            <a:avLst/>
          </a:prstGeom>
          <a:noFill/>
        </p:spPr>
        <p:txBody>
          <a:bodyPr wrap="square" rtlCol="0">
            <a:spAutoFit/>
          </a:bodyPr>
          <a:lstStyle/>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a:p>
            <a:pPr algn="ctr"/>
            <a:endParaRPr lang="es-ES_tradnl" sz="3200" b="1" dirty="0">
              <a:solidFill>
                <a:schemeClr val="accent6"/>
              </a:solidFill>
              <a:latin typeface="Georgia"/>
              <a:cs typeface="Georgia"/>
            </a:endParaRPr>
          </a:p>
        </p:txBody>
      </p:sp>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7" name="CuadroTexto 6">
            <a:extLst>
              <a:ext uri="{FF2B5EF4-FFF2-40B4-BE49-F238E27FC236}">
                <a16:creationId xmlns:a16="http://schemas.microsoft.com/office/drawing/2014/main" id="{B573D409-5632-CE46-8025-366260A8CD5A}"/>
              </a:ext>
            </a:extLst>
          </p:cNvPr>
          <p:cNvSpPr txBox="1"/>
          <p:nvPr/>
        </p:nvSpPr>
        <p:spPr>
          <a:xfrm>
            <a:off x="1946102" y="0"/>
            <a:ext cx="5063165" cy="1128659"/>
          </a:xfrm>
          <a:prstGeom prst="rect">
            <a:avLst/>
          </a:prstGeom>
          <a:noFill/>
        </p:spPr>
        <p:txBody>
          <a:bodyPr wrap="square" rtlCol="0">
            <a:spAutoFit/>
          </a:bodyPr>
          <a:lstStyle/>
          <a:p>
            <a:pPr algn="ctr"/>
            <a:endParaRPr lang="es-CO" sz="2400" b="1" dirty="0">
              <a:solidFill>
                <a:schemeClr val="bg1"/>
              </a:solidFill>
            </a:endParaRPr>
          </a:p>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a:p>
            <a:r>
              <a:rPr lang="es-CO" b="1" i="1" dirty="0">
                <a:solidFill>
                  <a:schemeClr val="bg1"/>
                </a:solidFill>
              </a:rPr>
              <a:t> </a:t>
            </a:r>
            <a:endParaRPr lang="es-ES_tradnl" b="1" i="1" dirty="0">
              <a:solidFill>
                <a:schemeClr val="bg1"/>
              </a:solidFill>
              <a:latin typeface="Georgia"/>
              <a:cs typeface="Georgia"/>
            </a:endParaRPr>
          </a:p>
        </p:txBody>
      </p:sp>
      <p:pic>
        <p:nvPicPr>
          <p:cNvPr id="5" name="Marcador de contenido 5"/>
          <p:cNvPicPr>
            <a:picLocks noGrp="1" noChangeAspect="1"/>
          </p:cNvPicPr>
          <p:nvPr>
            <p:ph idx="4294967295"/>
          </p:nvPr>
        </p:nvPicPr>
        <p:blipFill rotWithShape="1">
          <a:blip r:embed="rId4"/>
          <a:srcRect l="2259" r="1522"/>
          <a:stretch/>
        </p:blipFill>
        <p:spPr>
          <a:xfrm>
            <a:off x="441981" y="1355823"/>
            <a:ext cx="5777553" cy="5284128"/>
          </a:xfrm>
        </p:spPr>
      </p:pic>
      <p:sp>
        <p:nvSpPr>
          <p:cNvPr id="10" name="Marcador de contenido 2"/>
          <p:cNvSpPr txBox="1">
            <a:spLocks/>
          </p:cNvSpPr>
          <p:nvPr/>
        </p:nvSpPr>
        <p:spPr>
          <a:xfrm>
            <a:off x="6532691" y="1355824"/>
            <a:ext cx="5401303" cy="5423084"/>
          </a:xfrm>
          <a:prstGeom prst="rect">
            <a:avLst/>
          </a:prstGeom>
        </p:spPr>
        <p:txBody>
          <a:bodyPr vert="horz" lIns="121917" tIns="60958" rIns="121917" bIns="60958"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sz="1900" b="1" dirty="0">
                <a:latin typeface="Georgia"/>
                <a:cs typeface="Georgia"/>
              </a:rPr>
              <a:t>El Eje Cafetero ubicado en el centro del país </a:t>
            </a:r>
          </a:p>
          <a:p>
            <a:r>
              <a:rPr lang="es-ES" sz="1900" b="1" dirty="0">
                <a:latin typeface="Georgia"/>
                <a:cs typeface="Georgia"/>
              </a:rPr>
              <a:t>Mejor índice logístico regional </a:t>
            </a:r>
            <a:r>
              <a:rPr lang="es-ES" sz="1900" b="1" dirty="0">
                <a:solidFill>
                  <a:srgbClr val="FF0000"/>
                </a:solidFill>
                <a:latin typeface="Georgia"/>
                <a:cs typeface="Georgia"/>
              </a:rPr>
              <a:t>3,15</a:t>
            </a:r>
            <a:r>
              <a:rPr lang="es-ES" sz="1900" b="1" dirty="0">
                <a:latin typeface="Georgia"/>
                <a:cs typeface="Georgia"/>
              </a:rPr>
              <a:t>  puntos. </a:t>
            </a:r>
          </a:p>
          <a:p>
            <a:r>
              <a:rPr lang="es-ES" sz="1900" b="1" dirty="0">
                <a:latin typeface="Georgia"/>
                <a:cs typeface="Georgia"/>
              </a:rPr>
              <a:t>Mejor costo logístico del País </a:t>
            </a:r>
            <a:r>
              <a:rPr lang="es-ES" sz="1900" b="1" dirty="0">
                <a:solidFill>
                  <a:srgbClr val="FF0000"/>
                </a:solidFill>
                <a:latin typeface="Georgia"/>
                <a:cs typeface="Georgia"/>
              </a:rPr>
              <a:t>10%</a:t>
            </a:r>
            <a:r>
              <a:rPr lang="es-ES" sz="1900" b="1" dirty="0">
                <a:latin typeface="Georgia"/>
                <a:cs typeface="Georgia"/>
              </a:rPr>
              <a:t>.</a:t>
            </a:r>
          </a:p>
          <a:p>
            <a:r>
              <a:rPr lang="es-ES" sz="1900" b="1" dirty="0">
                <a:latin typeface="Georgia"/>
                <a:cs typeface="Georgia"/>
              </a:rPr>
              <a:t>Ámbito logístico. </a:t>
            </a:r>
          </a:p>
          <a:p>
            <a:r>
              <a:rPr lang="es-ES" sz="1900" b="1" dirty="0">
                <a:latin typeface="Georgia"/>
                <a:cs typeface="Georgia"/>
              </a:rPr>
              <a:t>Ubicación geoestratégica en un radio de 200 KM: </a:t>
            </a:r>
          </a:p>
          <a:p>
            <a:pPr marL="0" indent="0">
              <a:buNone/>
            </a:pPr>
            <a:r>
              <a:rPr lang="es-ES" sz="1900" b="1" dirty="0">
                <a:latin typeface="Georgia"/>
                <a:cs typeface="Georgia"/>
              </a:rPr>
              <a:t>	</a:t>
            </a:r>
            <a:r>
              <a:rPr lang="es-ES" sz="1900" b="1" dirty="0">
                <a:solidFill>
                  <a:srgbClr val="FF0000"/>
                </a:solidFill>
                <a:latin typeface="Georgia"/>
                <a:cs typeface="Georgia"/>
              </a:rPr>
              <a:t>76%</a:t>
            </a:r>
            <a:r>
              <a:rPr lang="es-ES" sz="1900" b="1" dirty="0">
                <a:latin typeface="Georgia"/>
                <a:cs typeface="Georgia"/>
              </a:rPr>
              <a:t> del PIB</a:t>
            </a:r>
          </a:p>
          <a:p>
            <a:pPr marL="0" indent="0">
              <a:buNone/>
            </a:pPr>
            <a:r>
              <a:rPr lang="es-ES" sz="1900" b="1" dirty="0">
                <a:latin typeface="Georgia"/>
                <a:cs typeface="Georgia"/>
              </a:rPr>
              <a:t>	</a:t>
            </a:r>
            <a:r>
              <a:rPr lang="es-ES" sz="1900" b="1" dirty="0">
                <a:solidFill>
                  <a:srgbClr val="FF0000"/>
                </a:solidFill>
                <a:latin typeface="Georgia"/>
                <a:cs typeface="Georgia"/>
              </a:rPr>
              <a:t>24</a:t>
            </a:r>
            <a:r>
              <a:rPr lang="es-ES" sz="1900" b="1" dirty="0">
                <a:latin typeface="Georgia"/>
                <a:cs typeface="Georgia"/>
              </a:rPr>
              <a:t> millones de personas</a:t>
            </a:r>
            <a:endParaRPr lang="es-ES" sz="1900" b="1" spc="-1" dirty="0">
              <a:latin typeface="Georgia"/>
              <a:cs typeface="Georgia"/>
            </a:endParaRPr>
          </a:p>
          <a:p>
            <a:r>
              <a:rPr lang="es-CO" sz="1900" b="1" dirty="0">
                <a:latin typeface="Georgia"/>
                <a:cs typeface="Georgia"/>
              </a:rPr>
              <a:t>Doing Busines: Manizales </a:t>
            </a:r>
            <a:r>
              <a:rPr lang="es-CO" sz="1900" b="1" dirty="0">
                <a:solidFill>
                  <a:srgbClr val="FF0000"/>
                </a:solidFill>
                <a:latin typeface="Georgia"/>
                <a:cs typeface="Georgia"/>
              </a:rPr>
              <a:t>1, </a:t>
            </a:r>
            <a:r>
              <a:rPr lang="es-CO" sz="1900" b="1" spc="-1" dirty="0">
                <a:latin typeface="Georgia"/>
                <a:cs typeface="Georgia"/>
              </a:rPr>
              <a:t>Pereira </a:t>
            </a:r>
            <a:r>
              <a:rPr lang="es-CO" sz="1900" b="1" dirty="0">
                <a:solidFill>
                  <a:srgbClr val="FF0000"/>
                </a:solidFill>
                <a:latin typeface="Georgia"/>
                <a:cs typeface="Georgia"/>
              </a:rPr>
              <a:t>2</a:t>
            </a:r>
            <a:endParaRPr lang="es-CO" sz="1900" b="1" spc="-1" dirty="0">
              <a:latin typeface="Georgia"/>
              <a:cs typeface="Georgia"/>
            </a:endParaRPr>
          </a:p>
          <a:p>
            <a:r>
              <a:rPr lang="es-CO" sz="1900" b="1" spc="-1" dirty="0">
                <a:latin typeface="Georgia"/>
                <a:cs typeface="Georgia"/>
              </a:rPr>
              <a:t>Índice Departamental de Competitividad: Risaralda </a:t>
            </a:r>
            <a:r>
              <a:rPr lang="es-CO" sz="1900" b="1" dirty="0">
                <a:solidFill>
                  <a:srgbClr val="FF0000"/>
                </a:solidFill>
                <a:latin typeface="Georgia"/>
                <a:cs typeface="Georgia"/>
              </a:rPr>
              <a:t>5</a:t>
            </a:r>
            <a:r>
              <a:rPr lang="es-CO" sz="1900" b="1" spc="-1" dirty="0">
                <a:latin typeface="Georgia"/>
                <a:cs typeface="Georgia"/>
              </a:rPr>
              <a:t>, Caldas </a:t>
            </a:r>
            <a:r>
              <a:rPr lang="es-CO" sz="1900" b="1" dirty="0">
                <a:solidFill>
                  <a:srgbClr val="FF0000"/>
                </a:solidFill>
                <a:latin typeface="Georgia"/>
                <a:cs typeface="Georgia"/>
              </a:rPr>
              <a:t>7</a:t>
            </a:r>
            <a:r>
              <a:rPr lang="es-CO" sz="1900" b="1" spc="-1" dirty="0">
                <a:latin typeface="Georgia"/>
                <a:cs typeface="Georgia"/>
              </a:rPr>
              <a:t>, Quindio </a:t>
            </a:r>
            <a:r>
              <a:rPr lang="es-CO" sz="1900" b="1" dirty="0">
                <a:solidFill>
                  <a:srgbClr val="FF0000"/>
                </a:solidFill>
                <a:latin typeface="Georgia"/>
                <a:cs typeface="Georgia"/>
              </a:rPr>
              <a:t>10</a:t>
            </a:r>
            <a:r>
              <a:rPr lang="es-CO" sz="1900" b="1" spc="-1" dirty="0">
                <a:latin typeface="Georgia"/>
                <a:cs typeface="Georgia"/>
              </a:rPr>
              <a:t>, Tolima </a:t>
            </a:r>
            <a:r>
              <a:rPr lang="es-CO" sz="1900" b="1" dirty="0">
                <a:solidFill>
                  <a:srgbClr val="FF0000"/>
                </a:solidFill>
                <a:latin typeface="Georgia"/>
                <a:cs typeface="Georgia"/>
              </a:rPr>
              <a:t>12 </a:t>
            </a:r>
            <a:r>
              <a:rPr lang="es-CO" sz="1900" b="1" spc="-1" dirty="0">
                <a:latin typeface="Georgia"/>
                <a:cs typeface="Georgia"/>
              </a:rPr>
              <a:t>Posición.</a:t>
            </a:r>
            <a:endParaRPr lang="es-ES" sz="1900" b="1" dirty="0">
              <a:latin typeface="Georgia"/>
              <a:cs typeface="Georgia"/>
            </a:endParaRPr>
          </a:p>
          <a:p>
            <a:pPr marL="0" indent="0">
              <a:buNone/>
            </a:pPr>
            <a:endParaRPr lang="es-ES" sz="1900" b="1" dirty="0">
              <a:latin typeface="Georgia"/>
              <a:cs typeface="Georgia"/>
            </a:endParaRPr>
          </a:p>
          <a:p>
            <a:pPr marL="0" indent="0">
              <a:buNone/>
            </a:pPr>
            <a:r>
              <a:rPr lang="es-ES" sz="1900" b="1" dirty="0">
                <a:latin typeface="Georgia"/>
                <a:cs typeface="Georgia"/>
              </a:rPr>
              <a:t>Apuesta Regional:</a:t>
            </a:r>
            <a:endParaRPr lang="es-ES" sz="1900" b="1" spc="-1" dirty="0">
              <a:latin typeface="Georgia"/>
              <a:cs typeface="Georgia"/>
            </a:endParaRPr>
          </a:p>
          <a:p>
            <a:pPr marL="0" indent="0">
              <a:buNone/>
            </a:pPr>
            <a:r>
              <a:rPr lang="es-ES" sz="1900" b="1" spc="-1" dirty="0">
                <a:latin typeface="Georgia"/>
                <a:cs typeface="Georgia"/>
              </a:rPr>
              <a:t>Mejoramiento desempeño logístico  y  fortalecer la infraestructura intermodal </a:t>
            </a:r>
            <a:r>
              <a:rPr lang="mr-IN" sz="1900" b="1" spc="-1" dirty="0">
                <a:latin typeface="Georgia"/>
                <a:cs typeface="Georgia"/>
              </a:rPr>
              <a:t>–</a:t>
            </a:r>
            <a:r>
              <a:rPr lang="es-ES" sz="1900" b="1" spc="-1" dirty="0">
                <a:latin typeface="Georgia"/>
                <a:cs typeface="Georgia"/>
              </a:rPr>
              <a:t> conectada a los principales  corredores nacionales. </a:t>
            </a:r>
          </a:p>
          <a:p>
            <a:pPr marL="0" indent="0">
              <a:buNone/>
            </a:pPr>
            <a:endParaRPr lang="es-ES" sz="2500" dirty="0">
              <a:solidFill>
                <a:srgbClr val="000000"/>
              </a:solidFill>
            </a:endParaRPr>
          </a:p>
          <a:p>
            <a:pPr marL="0" indent="0">
              <a:buNone/>
            </a:pPr>
            <a:endParaRPr lang="es-ES" sz="2400" b="1" dirty="0"/>
          </a:p>
          <a:p>
            <a:pPr marL="0" indent="0">
              <a:buNone/>
            </a:pPr>
            <a:endParaRPr lang="es-ES" sz="2400" b="1" dirty="0"/>
          </a:p>
        </p:txBody>
      </p:sp>
    </p:spTree>
    <p:extLst>
      <p:ext uri="{BB962C8B-B14F-4D97-AF65-F5344CB8AC3E}">
        <p14:creationId xmlns:p14="http://schemas.microsoft.com/office/powerpoint/2010/main" val="1925210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mion.jpe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7619449" y="3792850"/>
            <a:ext cx="4375915" cy="2417907"/>
          </a:xfrm>
          <a:prstGeom prst="rect">
            <a:avLst/>
          </a:prstGeom>
        </p:spPr>
      </p:pic>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4"/>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3" name="CuadroTexto 2"/>
          <p:cNvSpPr txBox="1"/>
          <p:nvPr/>
        </p:nvSpPr>
        <p:spPr>
          <a:xfrm>
            <a:off x="230892" y="1347886"/>
            <a:ext cx="11764471" cy="4862871"/>
          </a:xfrm>
          <a:prstGeom prst="rect">
            <a:avLst/>
          </a:prstGeom>
          <a:noFill/>
        </p:spPr>
        <p:txBody>
          <a:bodyPr wrap="square" rtlCol="0">
            <a:spAutoFit/>
          </a:bodyPr>
          <a:lstStyle/>
          <a:p>
            <a:pPr algn="just"/>
            <a:endParaRPr lang="es-CO" sz="2000" b="1" dirty="0">
              <a:solidFill>
                <a:srgbClr val="008000"/>
              </a:solidFill>
              <a:latin typeface="Calibri" panose="020F0502020204030204" pitchFamily="34" charset="0"/>
              <a:cs typeface="Calibri" panose="020F0502020204030204" pitchFamily="34" charset="0"/>
            </a:endParaRPr>
          </a:p>
          <a:p>
            <a:pPr algn="just"/>
            <a:r>
              <a:rPr lang="es-CO" b="1" dirty="0">
                <a:solidFill>
                  <a:srgbClr val="008000"/>
                </a:solidFill>
                <a:latin typeface="Georgia"/>
                <a:cs typeface="Georgia"/>
              </a:rPr>
              <a:t>EJE CAFETERO LOGÍSTICO</a:t>
            </a:r>
          </a:p>
          <a:p>
            <a:pPr algn="just"/>
            <a:endParaRPr lang="es-CO" b="1" dirty="0">
              <a:latin typeface="Georgia"/>
              <a:cs typeface="Georgia"/>
            </a:endParaRPr>
          </a:p>
          <a:p>
            <a:pPr marL="342900" indent="-342900" algn="just">
              <a:lnSpc>
                <a:spcPct val="100000"/>
              </a:lnSpc>
              <a:spcBef>
                <a:spcPts val="0"/>
              </a:spcBef>
              <a:buFont typeface="Wingdings" charset="2"/>
              <a:buChar char="ü"/>
              <a:defRPr/>
            </a:pPr>
            <a:r>
              <a:rPr lang="es-ES" b="1" dirty="0">
                <a:latin typeface="Georgia"/>
                <a:cs typeface="Georgia"/>
              </a:rPr>
              <a:t>Se instalan los Corredores Logísticos más importantes del país, en el marco de la nueva conformación del Eje Cafetero, creando un circuito con cuatro plataformas logísticas y unos ejes viales, férreos, fluviales y aéreos que conectan el pacífico y el atlántico y a la región con el mundo.</a:t>
            </a:r>
          </a:p>
          <a:p>
            <a:pPr algn="just">
              <a:defRPr/>
            </a:pPr>
            <a:endParaRPr lang="es-ES" b="1" dirty="0">
              <a:latin typeface="Georgia"/>
              <a:cs typeface="Georgia"/>
            </a:endParaRPr>
          </a:p>
          <a:p>
            <a:pPr marL="342900" indent="-342900" algn="just">
              <a:buFont typeface="Wingdings" charset="2"/>
              <a:buChar char="ü"/>
            </a:pPr>
            <a:r>
              <a:rPr lang="es-ES" b="1" dirty="0">
                <a:latin typeface="Georgia"/>
                <a:cs typeface="Georgia"/>
              </a:rPr>
              <a:t>Por la región se transporta el 70% de la Carga Nacional .</a:t>
            </a:r>
          </a:p>
          <a:p>
            <a:pPr algn="just"/>
            <a:endParaRPr lang="es-ES" b="1" dirty="0">
              <a:latin typeface="Georgia"/>
              <a:cs typeface="Georgia"/>
            </a:endParaRPr>
          </a:p>
          <a:p>
            <a:pPr marL="342900" indent="-342900" algn="just">
              <a:lnSpc>
                <a:spcPct val="100000"/>
              </a:lnSpc>
              <a:spcBef>
                <a:spcPts val="0"/>
              </a:spcBef>
              <a:buFont typeface="Wingdings" charset="2"/>
              <a:buChar char="ü"/>
              <a:defRPr/>
            </a:pPr>
            <a:r>
              <a:rPr lang="es-ES" b="1" dirty="0">
                <a:latin typeface="Georgia"/>
                <a:cs typeface="Georgia"/>
              </a:rPr>
              <a:t>Se promueve el sistema agroindustrial  y </a:t>
            </a:r>
            <a:r>
              <a:rPr lang="es-ES" b="1" dirty="0" err="1">
                <a:latin typeface="Georgia"/>
                <a:cs typeface="Georgia"/>
              </a:rPr>
              <a:t>agrologístico</a:t>
            </a:r>
            <a:r>
              <a:rPr lang="es-ES" b="1" dirty="0">
                <a:latin typeface="Georgia"/>
                <a:cs typeface="Georgia"/>
              </a:rPr>
              <a:t> </a:t>
            </a:r>
          </a:p>
          <a:p>
            <a:pPr algn="just">
              <a:lnSpc>
                <a:spcPct val="100000"/>
              </a:lnSpc>
              <a:spcBef>
                <a:spcPts val="0"/>
              </a:spcBef>
              <a:defRPr/>
            </a:pPr>
            <a:r>
              <a:rPr lang="es-ES" b="1" dirty="0">
                <a:latin typeface="Georgia"/>
                <a:cs typeface="Georgia"/>
              </a:rPr>
              <a:t>      más promisorio del país. </a:t>
            </a:r>
          </a:p>
          <a:p>
            <a:pPr algn="just">
              <a:defRPr/>
            </a:pPr>
            <a:endParaRPr lang="es-ES" b="1" dirty="0">
              <a:latin typeface="Georgia"/>
              <a:cs typeface="Georgia"/>
            </a:endParaRPr>
          </a:p>
          <a:p>
            <a:pPr marL="342900" indent="-342900" algn="just">
              <a:buFont typeface="Wingdings" charset="2"/>
              <a:buChar char="ü"/>
            </a:pPr>
            <a:r>
              <a:rPr lang="es-ES" b="1" dirty="0">
                <a:latin typeface="Georgia"/>
                <a:cs typeface="Georgia"/>
              </a:rPr>
              <a:t>Se viene avanzando en la estructuración de un sistema de </a:t>
            </a:r>
          </a:p>
          <a:p>
            <a:pPr algn="just"/>
            <a:r>
              <a:rPr lang="es-ES" b="1" dirty="0">
                <a:latin typeface="Georgia"/>
                <a:cs typeface="Georgia"/>
              </a:rPr>
              <a:t>      Plataforma Logísticas : La Virginia, La Dorada, </a:t>
            </a:r>
          </a:p>
          <a:p>
            <a:pPr algn="just"/>
            <a:r>
              <a:rPr lang="es-ES" b="1" dirty="0">
                <a:latin typeface="Georgia"/>
                <a:cs typeface="Georgia"/>
              </a:rPr>
              <a:t>      La Tebaida , Tolima .</a:t>
            </a:r>
          </a:p>
          <a:p>
            <a:pPr algn="just"/>
            <a:endParaRPr lang="es-CO"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4559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34428A1-57F0-D84F-81CE-57986459937E}"/>
              </a:ext>
            </a:extLst>
          </p:cNvPr>
          <p:cNvPicPr>
            <a:picLocks noChangeAspect="1"/>
          </p:cNvPicPr>
          <p:nvPr/>
        </p:nvPicPr>
        <p:blipFill rotWithShape="1">
          <a:blip r:embed="rId3"/>
          <a:srcRect b="83366"/>
          <a:stretch/>
        </p:blipFill>
        <p:spPr>
          <a:xfrm>
            <a:off x="0" y="20663"/>
            <a:ext cx="12192000" cy="1140737"/>
          </a:xfrm>
          <a:prstGeom prst="rect">
            <a:avLst/>
          </a:prstGeom>
        </p:spPr>
      </p:pic>
      <p:sp>
        <p:nvSpPr>
          <p:cNvPr id="9" name="Marcador de contenido 4">
            <a:extLst>
              <a:ext uri="{FF2B5EF4-FFF2-40B4-BE49-F238E27FC236}">
                <a16:creationId xmlns:a16="http://schemas.microsoft.com/office/drawing/2014/main" id="{EFD71290-77BF-4E0C-8214-783EBE80F8C6}"/>
              </a:ext>
            </a:extLst>
          </p:cNvPr>
          <p:cNvSpPr>
            <a:spLocks noGrp="1"/>
          </p:cNvSpPr>
          <p:nvPr>
            <p:ph idx="1"/>
          </p:nvPr>
        </p:nvSpPr>
        <p:spPr>
          <a:xfrm>
            <a:off x="490024" y="1347885"/>
            <a:ext cx="5009255" cy="5144989"/>
          </a:xfrm>
        </p:spPr>
        <p:txBody>
          <a:bodyPr>
            <a:normAutofit/>
          </a:bodyPr>
          <a:lstStyle/>
          <a:p>
            <a:pPr marL="0" indent="0" algn="just">
              <a:buNone/>
            </a:pPr>
            <a:r>
              <a:rPr lang="es-ES" sz="1800" dirty="0">
                <a:ea typeface="Cambria" panose="02040503050406030204" pitchFamily="18" charset="0"/>
              </a:rPr>
              <a:t>. </a:t>
            </a:r>
          </a:p>
        </p:txBody>
      </p:sp>
      <p:sp>
        <p:nvSpPr>
          <p:cNvPr id="5" name="CuadroTexto 4"/>
          <p:cNvSpPr txBox="1"/>
          <p:nvPr/>
        </p:nvSpPr>
        <p:spPr>
          <a:xfrm>
            <a:off x="2523067" y="304800"/>
            <a:ext cx="4165600" cy="461665"/>
          </a:xfrm>
          <a:prstGeom prst="rect">
            <a:avLst/>
          </a:prstGeom>
          <a:noFill/>
        </p:spPr>
        <p:txBody>
          <a:bodyPr wrap="square" rtlCol="0">
            <a:spAutoFit/>
          </a:bodyPr>
          <a:lstStyle/>
          <a:p>
            <a:pPr algn="ctr"/>
            <a:r>
              <a:rPr lang="es-CO" sz="2400" b="1" dirty="0">
                <a:solidFill>
                  <a:srgbClr val="FFFF00"/>
                </a:solidFill>
                <a:latin typeface="Georgia"/>
                <a:cs typeface="Georgia"/>
              </a:rPr>
              <a:t>CORREDOR LOGÍSTICO</a:t>
            </a:r>
            <a:endParaRPr lang="es-ES_tradnl" sz="2400" b="1" dirty="0">
              <a:solidFill>
                <a:srgbClr val="FFFF00"/>
              </a:solidFill>
              <a:latin typeface="Georgia"/>
              <a:cs typeface="Georgia"/>
            </a:endParaRPr>
          </a:p>
        </p:txBody>
      </p:sp>
      <p:sp>
        <p:nvSpPr>
          <p:cNvPr id="2" name="CuadroTexto 1"/>
          <p:cNvSpPr txBox="1"/>
          <p:nvPr/>
        </p:nvSpPr>
        <p:spPr>
          <a:xfrm>
            <a:off x="5838306" y="1649548"/>
            <a:ext cx="6052708" cy="4708981"/>
          </a:xfrm>
          <a:prstGeom prst="rect">
            <a:avLst/>
          </a:prstGeom>
          <a:noFill/>
        </p:spPr>
        <p:txBody>
          <a:bodyPr wrap="square" rtlCol="0">
            <a:spAutoFit/>
          </a:bodyPr>
          <a:lstStyle/>
          <a:p>
            <a:pPr lvl="0" algn="just">
              <a:lnSpc>
                <a:spcPct val="100000"/>
              </a:lnSpc>
              <a:spcBef>
                <a:spcPts val="0"/>
              </a:spcBef>
              <a:buClr>
                <a:srgbClr val="004A84"/>
              </a:buClr>
              <a:defRPr/>
            </a:pPr>
            <a:endParaRPr lang="es-CO" sz="2000" b="1" dirty="0"/>
          </a:p>
          <a:p>
            <a:pPr marL="285750" lvl="0" indent="-285750" algn="just">
              <a:lnSpc>
                <a:spcPct val="100000"/>
              </a:lnSpc>
              <a:spcBef>
                <a:spcPts val="0"/>
              </a:spcBef>
              <a:buClr>
                <a:srgbClr val="004A84"/>
              </a:buClr>
              <a:buFont typeface="Wingdings" panose="05000000000000000000" pitchFamily="2" charset="2"/>
              <a:buChar char="§"/>
              <a:defRPr/>
            </a:pPr>
            <a:r>
              <a:rPr lang="es-CO" sz="2000" b="1" dirty="0">
                <a:latin typeface="Georgia"/>
                <a:cs typeface="Georgia"/>
              </a:rPr>
              <a:t>Conformación de la Alianza Logística Regional del Eje Cafetero (ALREC), el 15 julio de 2020, con 120 miembros de los sectores público, privado, gremial y académico. </a:t>
            </a:r>
          </a:p>
          <a:p>
            <a:pPr lvl="0" algn="just">
              <a:lnSpc>
                <a:spcPct val="100000"/>
              </a:lnSpc>
              <a:spcBef>
                <a:spcPts val="0"/>
              </a:spcBef>
              <a:buClr>
                <a:srgbClr val="004A84"/>
              </a:buClr>
              <a:defRPr/>
            </a:pPr>
            <a:endParaRPr lang="es-CO" sz="2000" b="1" dirty="0">
              <a:latin typeface="Georgia"/>
              <a:cs typeface="Georgia"/>
            </a:endParaRPr>
          </a:p>
          <a:p>
            <a:pPr marL="285750" lvl="0" indent="-285750" algn="just">
              <a:lnSpc>
                <a:spcPct val="100000"/>
              </a:lnSpc>
              <a:spcBef>
                <a:spcPts val="0"/>
              </a:spcBef>
              <a:buClr>
                <a:srgbClr val="004A84"/>
              </a:buClr>
              <a:buFont typeface="Wingdings" panose="05000000000000000000" pitchFamily="2" charset="2"/>
              <a:buChar char="§"/>
              <a:defRPr/>
            </a:pPr>
            <a:r>
              <a:rPr lang="es-CO" sz="2000" b="1" dirty="0">
                <a:latin typeface="Georgia"/>
                <a:cs typeface="Georgia"/>
              </a:rPr>
              <a:t>Desarrollo del direccionamiento estratégico del reglamento interno, del modelo de gobernanza y priorización de 60 proyectos estratégicos de la ALREC.</a:t>
            </a:r>
          </a:p>
          <a:p>
            <a:pPr lvl="0" algn="just">
              <a:lnSpc>
                <a:spcPct val="100000"/>
              </a:lnSpc>
              <a:spcBef>
                <a:spcPts val="0"/>
              </a:spcBef>
              <a:buClr>
                <a:srgbClr val="004A84"/>
              </a:buClr>
              <a:defRPr/>
            </a:pPr>
            <a:endParaRPr lang="es-CO" sz="2000" b="1" dirty="0">
              <a:latin typeface="Georgia"/>
              <a:cs typeface="Georgia"/>
            </a:endParaRPr>
          </a:p>
          <a:p>
            <a:pPr marL="285750" lvl="0" indent="-285750" algn="just">
              <a:lnSpc>
                <a:spcPct val="100000"/>
              </a:lnSpc>
              <a:spcBef>
                <a:spcPts val="0"/>
              </a:spcBef>
              <a:buClr>
                <a:srgbClr val="004A84"/>
              </a:buClr>
              <a:buFont typeface="Wingdings" panose="05000000000000000000" pitchFamily="2" charset="2"/>
              <a:buChar char="§"/>
              <a:defRPr/>
            </a:pPr>
            <a:r>
              <a:rPr lang="es-CO" sz="2000" b="1" dirty="0">
                <a:latin typeface="Georgia"/>
                <a:cs typeface="Georgia"/>
              </a:rPr>
              <a:t>Promoción y divulgación de la Política Nacional Logística en la región del Eje Cafetero.</a:t>
            </a:r>
          </a:p>
        </p:txBody>
      </p:sp>
      <p:pic>
        <p:nvPicPr>
          <p:cNvPr id="10" name="Marcador de contenido 3" descr="IMG-20200715-WA0019 copia.jpg"/>
          <p:cNvPicPr>
            <a:picLocks noChangeAspect="1"/>
          </p:cNvPicPr>
          <p:nvPr/>
        </p:nvPicPr>
        <p:blipFill>
          <a:blip r:embed="rId4">
            <a:extLst>
              <a:ext uri="{28A0092B-C50C-407E-A947-70E740481C1C}">
                <a14:useLocalDpi xmlns:a14="http://schemas.microsoft.com/office/drawing/2010/main" val="0"/>
              </a:ext>
            </a:extLst>
          </a:blip>
          <a:srcRect t="-19989" b="-19989"/>
          <a:stretch>
            <a:fillRect/>
          </a:stretch>
        </p:blipFill>
        <p:spPr>
          <a:xfrm>
            <a:off x="155873" y="2494995"/>
            <a:ext cx="5548863" cy="4363005"/>
          </a:xfrm>
          <a:prstGeom prst="rect">
            <a:avLst/>
          </a:prstGeom>
        </p:spPr>
      </p:pic>
      <p:sp>
        <p:nvSpPr>
          <p:cNvPr id="3" name="CuadroTexto 2"/>
          <p:cNvSpPr txBox="1"/>
          <p:nvPr/>
        </p:nvSpPr>
        <p:spPr>
          <a:xfrm>
            <a:off x="490024" y="4612460"/>
            <a:ext cx="3600436" cy="1880414"/>
          </a:xfrm>
          <a:prstGeom prst="rect">
            <a:avLst/>
          </a:prstGeom>
          <a:noFill/>
        </p:spPr>
        <p:txBody>
          <a:bodyPr wrap="square" rtlCol="0">
            <a:spAutoFit/>
          </a:bodyPr>
          <a:lstStyle/>
          <a:p>
            <a:endParaRPr lang="es-ES" dirty="0"/>
          </a:p>
        </p:txBody>
      </p:sp>
      <p:pic>
        <p:nvPicPr>
          <p:cNvPr id="4" name="Imagen 3" descr="IMG_699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532" y="1347885"/>
            <a:ext cx="2390588" cy="1967432"/>
          </a:xfrm>
          <a:prstGeom prst="rect">
            <a:avLst/>
          </a:prstGeom>
        </p:spPr>
      </p:pic>
    </p:spTree>
    <p:extLst>
      <p:ext uri="{BB962C8B-B14F-4D97-AF65-F5344CB8AC3E}">
        <p14:creationId xmlns:p14="http://schemas.microsoft.com/office/powerpoint/2010/main" val="195773326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7344</TotalTime>
  <Words>7540</Words>
  <Application>Microsoft Office PowerPoint</Application>
  <PresentationFormat>Panorámica</PresentationFormat>
  <Paragraphs>1304</Paragraphs>
  <Slides>66</Slides>
  <Notes>25</Notes>
  <HiddenSlides>0</HiddenSlides>
  <MMClips>0</MMClips>
  <ScaleCrop>false</ScaleCrop>
  <HeadingPairs>
    <vt:vector size="4" baseType="variant">
      <vt:variant>
        <vt:lpstr>Tema</vt:lpstr>
      </vt:variant>
      <vt:variant>
        <vt:i4>1</vt:i4>
      </vt:variant>
      <vt:variant>
        <vt:lpstr>Títulos de diapositiva</vt:lpstr>
      </vt:variant>
      <vt:variant>
        <vt:i4>66</vt:i4>
      </vt:variant>
    </vt:vector>
  </HeadingPairs>
  <TitlesOfParts>
    <vt:vector size="67"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JUAN FELIPE ANGULO ARIAS</cp:lastModifiedBy>
  <cp:revision>174</cp:revision>
  <dcterms:created xsi:type="dcterms:W3CDTF">2020-08-18T03:46:34Z</dcterms:created>
  <dcterms:modified xsi:type="dcterms:W3CDTF">2021-03-30T11:39:24Z</dcterms:modified>
</cp:coreProperties>
</file>