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9"/>
  </p:notesMasterIdLst>
  <p:sldIdLst>
    <p:sldId id="256" r:id="rId2"/>
    <p:sldId id="310" r:id="rId3"/>
    <p:sldId id="303" r:id="rId4"/>
    <p:sldId id="309" r:id="rId5"/>
    <p:sldId id="296" r:id="rId6"/>
    <p:sldId id="304" r:id="rId7"/>
    <p:sldId id="262" r:id="rId8"/>
  </p:sldIdLst>
  <p:sldSz cx="12192000" cy="6858000"/>
  <p:notesSz cx="6888163" cy="100203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4472C4"/>
    <a:srgbClr val="60AB29"/>
    <a:srgbClr val="A62635"/>
    <a:srgbClr val="005A99"/>
    <a:srgbClr val="FAB900"/>
    <a:srgbClr val="FFFFFF"/>
    <a:srgbClr val="C2F0D8"/>
    <a:srgbClr val="FFF4C5"/>
    <a:srgbClr val="B6D8B5"/>
    <a:srgbClr val="FFFFD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441" autoAdjust="0"/>
    <p:restoredTop sz="94674"/>
  </p:normalViewPr>
  <p:slideViewPr>
    <p:cSldViewPr snapToGrid="0" snapToObjects="1">
      <p:cViewPr varScale="1">
        <p:scale>
          <a:sx n="70" d="100"/>
          <a:sy n="70" d="100"/>
        </p:scale>
        <p:origin x="516" y="4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9" d="100"/>
          <a:sy n="109" d="100"/>
        </p:scale>
        <p:origin x="4064" y="18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l">
              <a:defRPr sz="1300"/>
            </a:lvl1pPr>
          </a:lstStyle>
          <a:p>
            <a:endParaRPr lang="es-CO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901698" y="0"/>
            <a:ext cx="2984871" cy="502755"/>
          </a:xfrm>
          <a:prstGeom prst="rect">
            <a:avLst/>
          </a:prstGeom>
        </p:spPr>
        <p:txBody>
          <a:bodyPr vert="horz" lIns="96616" tIns="48308" rIns="96616" bIns="48308" rtlCol="0"/>
          <a:lstStyle>
            <a:lvl1pPr algn="r">
              <a:defRPr sz="1300"/>
            </a:lvl1pPr>
          </a:lstStyle>
          <a:p>
            <a:fld id="{64519FA8-8A3C-5F4E-8E4B-32C58A21293B}" type="datetimeFigureOut">
              <a:rPr lang="es-CO" smtClean="0"/>
              <a:t>9/03/2021</a:t>
            </a:fld>
            <a:endParaRPr lang="es-CO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39738" y="1252538"/>
            <a:ext cx="6008687" cy="33813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16" tIns="48308" rIns="96616" bIns="48308" rtlCol="0" anchor="ctr"/>
          <a:lstStyle/>
          <a:p>
            <a:endParaRPr lang="es-CO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8817" y="4822269"/>
            <a:ext cx="5510530" cy="3945493"/>
          </a:xfrm>
          <a:prstGeom prst="rect">
            <a:avLst/>
          </a:prstGeom>
        </p:spPr>
        <p:txBody>
          <a:bodyPr vert="horz" lIns="96616" tIns="48308" rIns="96616" bIns="48308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CO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l">
              <a:defRPr sz="1300"/>
            </a:lvl1pPr>
          </a:lstStyle>
          <a:p>
            <a:endParaRPr lang="es-CO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901698" y="9517547"/>
            <a:ext cx="2984871" cy="502754"/>
          </a:xfrm>
          <a:prstGeom prst="rect">
            <a:avLst/>
          </a:prstGeom>
        </p:spPr>
        <p:txBody>
          <a:bodyPr vert="horz" lIns="96616" tIns="48308" rIns="96616" bIns="48308" rtlCol="0" anchor="b"/>
          <a:lstStyle>
            <a:lvl1pPr algn="r">
              <a:defRPr sz="1300"/>
            </a:lvl1pPr>
          </a:lstStyle>
          <a:p>
            <a:fld id="{6D763260-80CF-134A-B888-007511E6D898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4484129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CO" dirty="0" smtClean="0"/>
              <a:t>Poner en orden ascendente</a:t>
            </a:r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63260-80CF-134A-B888-007511E6D898}" type="slidenum">
              <a:rPr lang="es-CO" smtClean="0"/>
              <a:t>3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1010700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63260-80CF-134A-B888-007511E6D898}" type="slidenum">
              <a:rPr lang="es-CO" smtClean="0"/>
              <a:t>5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8723414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CO" dirty="0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6D763260-80CF-134A-B888-007511E6D898}" type="slidenum">
              <a:rPr lang="es-CO" smtClean="0"/>
              <a:t>6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26818265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94820236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41160602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7924129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45177495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233800674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5399838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22810510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3661828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9479257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89320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_tradnl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6134497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F9DDE61-4003-C346-9560-87C47D7C8EC9}" type="datetimeFigureOut">
              <a:rPr lang="es-ES_tradnl" smtClean="0"/>
              <a:t>09/03/2021</a:t>
            </a:fld>
            <a:endParaRPr lang="es-ES_tradnl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_tradnl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669652-D17F-A54F-826D-5A7BF465BF8F}" type="slidenum">
              <a:rPr lang="es-ES_tradnl" smtClean="0"/>
              <a:t>‹Nº›</a:t>
            </a:fld>
            <a:endParaRPr lang="es-ES_tradnl"/>
          </a:p>
        </p:txBody>
      </p:sp>
    </p:spTree>
    <p:extLst>
      <p:ext uri="{BB962C8B-B14F-4D97-AF65-F5344CB8AC3E}">
        <p14:creationId xmlns:p14="http://schemas.microsoft.com/office/powerpoint/2010/main" val="17082090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97C241B3-D8FD-784B-968B-C75A16E5F53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8E8C6A0F-FCE0-DE43-A8A0-659FD77BAD0D}"/>
              </a:ext>
            </a:extLst>
          </p:cNvPr>
          <p:cNvSpPr txBox="1"/>
          <p:nvPr/>
        </p:nvSpPr>
        <p:spPr>
          <a:xfrm>
            <a:off x="3784358" y="2334616"/>
            <a:ext cx="8101307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ES_tradnl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Índice </a:t>
            </a:r>
            <a:r>
              <a:rPr lang="es-ES_tradnl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Departamental de Competitividad </a:t>
            </a:r>
            <a:r>
              <a:rPr lang="es-ES_tradnl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Caso RAP EJE CAFETERO</a:t>
            </a:r>
          </a:p>
          <a:p>
            <a:pPr algn="ctr"/>
            <a:r>
              <a:rPr lang="es-ES_tradnl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Caldas</a:t>
            </a:r>
            <a:r>
              <a:rPr lang="es-ES_tradnl" sz="24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Quindío, Tolima y </a:t>
            </a:r>
            <a:r>
              <a:rPr lang="es-ES_tradnl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Risaralda</a:t>
            </a:r>
          </a:p>
          <a:p>
            <a:pPr algn="ctr"/>
            <a:r>
              <a:rPr lang="es-ES_tradnl" sz="32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2020 </a:t>
            </a:r>
            <a:r>
              <a:rPr lang="es-ES_tradnl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– 2021 </a:t>
            </a:r>
            <a:endParaRPr lang="es-ES_tradnl" sz="3200" b="1" dirty="0" smtClean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es-ES_tradnl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ES_tradnl" sz="24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Humberto Tobón</a:t>
            </a:r>
          </a:p>
          <a:p>
            <a:pPr algn="ctr"/>
            <a:r>
              <a:rPr lang="es-ES_tradnl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Subgerente de Planeación Regional</a:t>
            </a:r>
          </a:p>
          <a:p>
            <a:pPr algn="ctr"/>
            <a:r>
              <a:rPr lang="es-ES_tradnl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RAP EC</a:t>
            </a:r>
            <a:r>
              <a:rPr lang="es-ES_tradnl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es-ES_tradnl" sz="3200" b="1" dirty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es-MX" sz="32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="" xmlns:a16="http://schemas.microsoft.com/office/drawing/2014/main" id="{B9D4AAD7-579C-A743-AC99-3758AB5D4907}"/>
              </a:ext>
            </a:extLst>
          </p:cNvPr>
          <p:cNvSpPr txBox="1"/>
          <p:nvPr/>
        </p:nvSpPr>
        <p:spPr>
          <a:xfrm>
            <a:off x="9502799" y="6336255"/>
            <a:ext cx="210025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CO" sz="2000" b="1" dirty="0" smtClean="0">
                <a:solidFill>
                  <a:srgbClr val="FFFF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10 de marzo 2021</a:t>
            </a:r>
            <a:endParaRPr lang="es-CO" sz="2000" b="1" dirty="0">
              <a:solidFill>
                <a:srgbClr val="FFFF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460910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:a16="http://schemas.microsoft.com/office/drawing/2014/main" xmlns="" id="{ACC65FCD-360B-D245-9A6C-42EFB1C25D80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xmlns="" id="{008BF9CA-01D7-8949-874C-F8C9CDFCF3D9}"/>
              </a:ext>
            </a:extLst>
          </p:cNvPr>
          <p:cNvSpPr txBox="1"/>
          <p:nvPr/>
        </p:nvSpPr>
        <p:spPr>
          <a:xfrm>
            <a:off x="2727159" y="989263"/>
            <a:ext cx="6479676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ES_tradnl" sz="3200" b="1" dirty="0">
              <a:solidFill>
                <a:schemeClr val="accent6"/>
              </a:solidFill>
              <a:latin typeface="Georgia"/>
              <a:cs typeface="Georgia"/>
            </a:endParaRPr>
          </a:p>
          <a:p>
            <a:pPr algn="ctr"/>
            <a:endParaRPr lang="es-ES_tradnl" sz="3200" b="1" dirty="0">
              <a:solidFill>
                <a:schemeClr val="accent6"/>
              </a:solidFill>
              <a:latin typeface="Georgia"/>
              <a:cs typeface="Georgia"/>
            </a:endParaRPr>
          </a:p>
          <a:p>
            <a:pPr algn="ctr"/>
            <a:endParaRPr lang="es-ES_tradnl" sz="3200" b="1" dirty="0">
              <a:solidFill>
                <a:schemeClr val="accent6"/>
              </a:solidFill>
              <a:latin typeface="Georgia"/>
              <a:cs typeface="Georgia"/>
            </a:endParaRPr>
          </a:p>
        </p:txBody>
      </p:sp>
      <p:sp>
        <p:nvSpPr>
          <p:cNvPr id="7" name="CuadroTexto 6">
            <a:extLst>
              <a:ext uri="{FF2B5EF4-FFF2-40B4-BE49-F238E27FC236}">
                <a16:creationId xmlns:a16="http://schemas.microsoft.com/office/drawing/2014/main" xmlns="" id="{B573D409-5632-CE46-8025-366260A8CD5A}"/>
              </a:ext>
            </a:extLst>
          </p:cNvPr>
          <p:cNvSpPr txBox="1"/>
          <p:nvPr/>
        </p:nvSpPr>
        <p:spPr>
          <a:xfrm>
            <a:off x="654260" y="1718910"/>
            <a:ext cx="1105827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endParaRPr lang="es-CO" sz="2800" b="1" dirty="0"/>
          </a:p>
        </p:txBody>
      </p:sp>
      <p:pic>
        <p:nvPicPr>
          <p:cNvPr id="2" name="Imagen 1" descr="9de2cad4-e1c7-496f-a5e3-c5273c187759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5928" y="270619"/>
            <a:ext cx="4652338" cy="6587381"/>
          </a:xfrm>
          <a:prstGeom prst="rect">
            <a:avLst/>
          </a:prstGeom>
        </p:spPr>
      </p:pic>
      <p:sp>
        <p:nvSpPr>
          <p:cNvPr id="8" name="CuadroTexto 7"/>
          <p:cNvSpPr txBox="1"/>
          <p:nvPr/>
        </p:nvSpPr>
        <p:spPr>
          <a:xfrm>
            <a:off x="93134" y="1436300"/>
            <a:ext cx="3889661" cy="62170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3600" b="1" dirty="0">
                <a:solidFill>
                  <a:schemeClr val="accent6">
                    <a:lumMod val="50000"/>
                  </a:schemeClr>
                </a:solidFill>
              </a:rPr>
              <a:t>RAP EJE CAFETERO CON CUATRO </a:t>
            </a:r>
            <a:r>
              <a:rPr lang="es-CO" sz="3600" b="1" dirty="0" smtClean="0">
                <a:solidFill>
                  <a:schemeClr val="accent6">
                    <a:lumMod val="50000"/>
                  </a:schemeClr>
                </a:solidFill>
              </a:rPr>
              <a:t>DEPARTAMENTOS</a:t>
            </a:r>
          </a:p>
          <a:p>
            <a:endParaRPr lang="es-CO" sz="2000" b="1" dirty="0">
              <a:solidFill>
                <a:srgbClr val="3366FF"/>
              </a:solidFill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/>
              <a:t>100 Municipios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CO" b="1" dirty="0" smtClean="0"/>
              <a:t>4 </a:t>
            </a:r>
            <a:r>
              <a:rPr lang="es-CO" b="1" dirty="0"/>
              <a:t>Millones de </a:t>
            </a:r>
            <a:r>
              <a:rPr lang="es-CO" b="1" dirty="0"/>
              <a:t>personas(8% de la población del país</a:t>
            </a:r>
            <a:r>
              <a:rPr lang="es-CO" b="1" dirty="0" smtClean="0"/>
              <a:t>).</a:t>
            </a:r>
            <a:endParaRPr lang="es-CO" b="1" dirty="0" smtClean="0"/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6,1% del PIB Nacional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La región con mayor peso en la producción cafetera colombiana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(28%),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Unidad regional  que exporta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1.800 millones de dólares 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al </a:t>
            </a:r>
            <a:r>
              <a:rPr lang="es-CO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año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es-CO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instalan los corredores logísticos más importantes del país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endParaRPr lang="es-CO" b="1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285750" indent="-285750">
              <a:buFont typeface="Wingdings" charset="2"/>
              <a:buChar char="ü"/>
            </a:pPr>
            <a:endParaRPr lang="es-CO" b="1" dirty="0">
              <a:solidFill>
                <a:srgbClr val="3366FF"/>
              </a:solidFill>
            </a:endParaRPr>
          </a:p>
          <a:p>
            <a:endParaRPr lang="es-CO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  <p:sp>
        <p:nvSpPr>
          <p:cNvPr id="3" name="CuadroTexto 2"/>
          <p:cNvSpPr txBox="1"/>
          <p:nvPr/>
        </p:nvSpPr>
        <p:spPr>
          <a:xfrm>
            <a:off x="8746087" y="1810268"/>
            <a:ext cx="3205727" cy="507831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s-CO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Cuatro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plataformas logísticas </a:t>
            </a:r>
            <a:endParaRPr lang="es-CO" b="1" dirty="0" smtClean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s-CO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Se 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garantiza el desarrollo de un proyecto ambiental muy potente en torno al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agua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, la protección de </a:t>
            </a:r>
            <a:r>
              <a:rPr lang="es-CO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parques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naturales 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y </a:t>
            </a:r>
            <a:r>
              <a:rPr lang="es-CO" b="1" dirty="0" smtClean="0">
                <a:latin typeface="Calibri" panose="020F0502020204030204" pitchFamily="34" charset="0"/>
                <a:cs typeface="Calibri" panose="020F0502020204030204" pitchFamily="34" charset="0"/>
              </a:rPr>
              <a:t>7 sistemas de paramos</a:t>
            </a:r>
            <a:endParaRPr lang="es-CO" b="1" dirty="0">
              <a:solidFill>
                <a:srgbClr val="C0000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Se crea el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circuito turístico 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más grande y completo de Colombia</a:t>
            </a:r>
          </a:p>
          <a:p>
            <a:pPr marL="514350" indent="-514350" algn="just">
              <a:buFont typeface="Arial" panose="020B0604020202020204" pitchFamily="34" charset="0"/>
              <a:buChar char="•"/>
            </a:pPr>
            <a:r>
              <a:rPr lang="es-CO" b="1" dirty="0" smtClean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Ecosistema </a:t>
            </a:r>
            <a:r>
              <a:rPr lang="es-CO" b="1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 Conocimiento</a:t>
            </a:r>
            <a:r>
              <a:rPr lang="es-CO" b="1" dirty="0">
                <a:latin typeface="Calibri" panose="020F0502020204030204" pitchFamily="34" charset="0"/>
                <a:cs typeface="Calibri" panose="020F0502020204030204" pitchFamily="34" charset="0"/>
              </a:rPr>
              <a:t>, basado en las Universidades de los cuatro departamentos y los Centros e Investigación existentes.</a:t>
            </a:r>
          </a:p>
          <a:p>
            <a:endParaRPr lang="es-CO" dirty="0"/>
          </a:p>
        </p:txBody>
      </p:sp>
    </p:spTree>
    <p:extLst>
      <p:ext uri="{BB962C8B-B14F-4D97-AF65-F5344CB8AC3E}">
        <p14:creationId xmlns:p14="http://schemas.microsoft.com/office/powerpoint/2010/main" val="2766566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B7442B1-AE17-3241-9746-D1733FCC41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311BA03-D8CB-4E4A-9743-AFB62D8616CD}"/>
              </a:ext>
            </a:extLst>
          </p:cNvPr>
          <p:cNvSpPr txBox="1"/>
          <p:nvPr/>
        </p:nvSpPr>
        <p:spPr>
          <a:xfrm>
            <a:off x="5281664" y="138971"/>
            <a:ext cx="6042279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Índice Departamental de Competitividad</a:t>
            </a:r>
            <a:endParaRPr lang="es-MX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es-MX" sz="2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Ranking General</a:t>
            </a:r>
            <a:endParaRPr lang="es-CO" sz="2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56208489"/>
              </p:ext>
            </p:extLst>
          </p:nvPr>
        </p:nvGraphicFramePr>
        <p:xfrm>
          <a:off x="4752640" y="930428"/>
          <a:ext cx="7100326" cy="1594066"/>
        </p:xfrm>
        <a:graphic>
          <a:graphicData uri="http://schemas.openxmlformats.org/drawingml/2006/table">
            <a:tbl>
              <a:tblPr/>
              <a:tblGrid>
                <a:gridCol w="2245894">
                  <a:extLst>
                    <a:ext uri="{9D8B030D-6E8A-4147-A177-3AD203B41FA5}">
                      <a16:colId xmlns="" xmlns:a16="http://schemas.microsoft.com/office/drawing/2014/main" val="565914200"/>
                    </a:ext>
                  </a:extLst>
                </a:gridCol>
                <a:gridCol w="1010653">
                  <a:extLst>
                    <a:ext uri="{9D8B030D-6E8A-4147-A177-3AD203B41FA5}">
                      <a16:colId xmlns="" xmlns:a16="http://schemas.microsoft.com/office/drawing/2014/main" val="2578278532"/>
                    </a:ext>
                  </a:extLst>
                </a:gridCol>
                <a:gridCol w="1235242">
                  <a:extLst>
                    <a:ext uri="{9D8B030D-6E8A-4147-A177-3AD203B41FA5}">
                      <a16:colId xmlns="" xmlns:a16="http://schemas.microsoft.com/office/drawing/2014/main" val="805279528"/>
                    </a:ext>
                  </a:extLst>
                </a:gridCol>
                <a:gridCol w="1235242">
                  <a:extLst>
                    <a:ext uri="{9D8B030D-6E8A-4147-A177-3AD203B41FA5}">
                      <a16:colId xmlns="" xmlns:a16="http://schemas.microsoft.com/office/drawing/2014/main" val="257657351"/>
                    </a:ext>
                  </a:extLst>
                </a:gridCol>
                <a:gridCol w="1373295">
                  <a:extLst>
                    <a:ext uri="{9D8B030D-6E8A-4147-A177-3AD203B41FA5}">
                      <a16:colId xmlns="" xmlns:a16="http://schemas.microsoft.com/office/drawing/2014/main" val="2889072428"/>
                    </a:ext>
                  </a:extLst>
                </a:gridCol>
              </a:tblGrid>
              <a:tr h="62348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439062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Puesto/Puntaje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Risaralda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Caldas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Quindío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Tolima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963265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Índice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Departamental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/ </a:t>
                      </a:r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6.34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/ 6.22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/ 5.64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5.24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3773291"/>
                  </a:ext>
                </a:extLst>
              </a:tr>
            </a:tbl>
          </a:graphicData>
        </a:graphic>
      </p:graphicFrame>
      <p:sp>
        <p:nvSpPr>
          <p:cNvPr id="2" name="Rectángulo 1"/>
          <p:cNvSpPr/>
          <p:nvPr/>
        </p:nvSpPr>
        <p:spPr>
          <a:xfrm>
            <a:off x="6096000" y="3469573"/>
            <a:ext cx="3653564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Ranking General Comparado RAP</a:t>
            </a:r>
            <a:endParaRPr lang="es-CO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7" name="Imagen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93170" y="3829090"/>
            <a:ext cx="7084680" cy="2608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2592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n 6">
            <a:extLst>
              <a:ext uri="{FF2B5EF4-FFF2-40B4-BE49-F238E27FC236}">
                <a16:creationId xmlns="" xmlns:a16="http://schemas.microsoft.com/office/drawing/2014/main" id="{1E6A47D2-6781-E641-9D11-7A9EB7034A7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1" name="Imagen 10">
            <a:extLst>
              <a:ext uri="{FF2B5EF4-FFF2-40B4-BE49-F238E27FC236}">
                <a16:creationId xmlns="" xmlns:a16="http://schemas.microsoft.com/office/drawing/2014/main" id="{99B45BE8-F41E-5D45-B134-8A486C54C8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277" y="4254890"/>
            <a:ext cx="1380377" cy="1550132"/>
          </a:xfrm>
          <a:prstGeom prst="rect">
            <a:avLst/>
          </a:prstGeom>
        </p:spPr>
      </p:pic>
      <p:sp>
        <p:nvSpPr>
          <p:cNvPr id="3" name="Rectángulo 2"/>
          <p:cNvSpPr/>
          <p:nvPr/>
        </p:nvSpPr>
        <p:spPr>
          <a:xfrm>
            <a:off x="0" y="553053"/>
            <a:ext cx="8884548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es-MX" sz="3200" b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Análisis </a:t>
            </a:r>
            <a:r>
              <a:rPr lang="es-MX" sz="3200" b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de competitividad entre las RAP del País </a:t>
            </a:r>
            <a:endParaRPr lang="es-CO" sz="3200" b="1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63444569"/>
              </p:ext>
            </p:extLst>
          </p:nvPr>
        </p:nvGraphicFramePr>
        <p:xfrm>
          <a:off x="232875" y="2026914"/>
          <a:ext cx="8673627" cy="3750346"/>
        </p:xfrm>
        <a:graphic>
          <a:graphicData uri="http://schemas.openxmlformats.org/drawingml/2006/table">
            <a:tbl>
              <a:tblPr/>
              <a:tblGrid>
                <a:gridCol w="5981810">
                  <a:extLst>
                    <a:ext uri="{9D8B030D-6E8A-4147-A177-3AD203B41FA5}">
                      <a16:colId xmlns="" xmlns:a16="http://schemas.microsoft.com/office/drawing/2014/main" val="565914200"/>
                    </a:ext>
                  </a:extLst>
                </a:gridCol>
                <a:gridCol w="2691817">
                  <a:extLst>
                    <a:ext uri="{9D8B030D-6E8A-4147-A177-3AD203B41FA5}">
                      <a16:colId xmlns="" xmlns:a16="http://schemas.microsoft.com/office/drawing/2014/main" val="2578278532"/>
                    </a:ext>
                  </a:extLst>
                </a:gridCol>
              </a:tblGrid>
              <a:tr h="509556">
                <a:tc gridSpan="2"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525" marR="9525" marT="9525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439062"/>
                  </a:ext>
                </a:extLst>
              </a:tr>
              <a:tr h="5957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RAP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Puntaje IDC promedio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963265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Eje Cafetero</a:t>
                      </a:r>
                      <a:r>
                        <a:rPr lang="es-ES" sz="1800" b="1" i="0" u="none" strike="noStrike" baseline="0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(</a:t>
                      </a:r>
                      <a:r>
                        <a:rPr lang="es-MX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Caldas, Quindío, Risaralda</a:t>
                      </a:r>
                      <a:r>
                        <a:rPr lang="es-MX" sz="18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y</a:t>
                      </a:r>
                      <a:r>
                        <a:rPr lang="es-MX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 Tolima)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213773291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Central (</a:t>
                      </a:r>
                      <a:r>
                        <a:rPr lang="es-MX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Boyacá, Cundinamarca, Meta, Tolima, Huila y  Distrito Capital)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5,86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185060786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Caribe (</a:t>
                      </a:r>
                      <a:r>
                        <a:rPr lang="es-MX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Atlántico, Bolívar, Cesar, Córdoba, La Guajira, Magdalena y Sucre)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4,79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771048719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Pacifico (</a:t>
                      </a:r>
                      <a:r>
                        <a:rPr lang="es-MX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Cauca, Chocó, Nariño y Valle del Cauca)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4,63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29198841"/>
                  </a:ext>
                </a:extLst>
              </a:tr>
              <a:tr h="48529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Amazonía (</a:t>
                      </a:r>
                      <a:r>
                        <a:rPr lang="es-CO" sz="1800" b="0" i="0" kern="1200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ea typeface="+mn-ea"/>
                          <a:cs typeface="Times New Roman" panose="02020603050405020304" pitchFamily="18" charset="0"/>
                        </a:rPr>
                        <a:t>Amazonas, Caquetá, Guaviare, Guainía, Putumayo y Vaupés)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3,45</a:t>
                      </a:r>
                      <a:endParaRPr lang="es-ES" sz="18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977340257"/>
                  </a:ext>
                </a:extLst>
              </a:tr>
            </a:tbl>
          </a:graphicData>
        </a:graphic>
      </p:graphicFrame>
      <p:sp>
        <p:nvSpPr>
          <p:cNvPr id="2" name="Rectángulo 1"/>
          <p:cNvSpPr/>
          <p:nvPr/>
        </p:nvSpPr>
        <p:spPr>
          <a:xfrm>
            <a:off x="9840955" y="2370915"/>
            <a:ext cx="1891132" cy="830997"/>
          </a:xfrm>
          <a:prstGeom prst="rect">
            <a:avLst/>
          </a:prstGeom>
          <a:solidFill>
            <a:srgbClr val="4472C4"/>
          </a:solidFill>
        </p:spPr>
        <p:txBody>
          <a:bodyPr wrap="square">
            <a:spAutoFit/>
          </a:bodyPr>
          <a:lstStyle/>
          <a:p>
            <a:pPr algn="ctr"/>
            <a:r>
              <a:rPr lang="es-CO" sz="2400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Promedio Nacional 4,87</a:t>
            </a:r>
            <a:endParaRPr lang="es-CO" sz="24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Flecha derecha 4"/>
          <p:cNvSpPr/>
          <p:nvPr/>
        </p:nvSpPr>
        <p:spPr>
          <a:xfrm rot="10800000">
            <a:off x="8984157" y="2577361"/>
            <a:ext cx="734291" cy="418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663176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B7442B1-AE17-3241-9746-D1733FCC41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311BA03-D8CB-4E4A-9743-AFB62D8616CD}"/>
              </a:ext>
            </a:extLst>
          </p:cNvPr>
          <p:cNvSpPr txBox="1"/>
          <p:nvPr/>
        </p:nvSpPr>
        <p:spPr>
          <a:xfrm>
            <a:off x="5431789" y="125324"/>
            <a:ext cx="604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 1: Condiciones Habilitantes </a:t>
            </a:r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7" name="Tabla 6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9660167"/>
              </p:ext>
            </p:extLst>
          </p:nvPr>
        </p:nvGraphicFramePr>
        <p:xfrm>
          <a:off x="5076065" y="712313"/>
          <a:ext cx="6838431" cy="2799457"/>
        </p:xfrm>
        <a:graphic>
          <a:graphicData uri="http://schemas.openxmlformats.org/drawingml/2006/table">
            <a:tbl>
              <a:tblPr/>
              <a:tblGrid>
                <a:gridCol w="2563429">
                  <a:extLst>
                    <a:ext uri="{9D8B030D-6E8A-4147-A177-3AD203B41FA5}">
                      <a16:colId xmlns="" xmlns:a16="http://schemas.microsoft.com/office/drawing/2014/main" val="565914200"/>
                    </a:ext>
                  </a:extLst>
                </a:gridCol>
                <a:gridCol w="1299435">
                  <a:extLst>
                    <a:ext uri="{9D8B030D-6E8A-4147-A177-3AD203B41FA5}">
                      <a16:colId xmlns="" xmlns:a16="http://schemas.microsoft.com/office/drawing/2014/main" val="2578278532"/>
                    </a:ext>
                  </a:extLst>
                </a:gridCol>
                <a:gridCol w="924039">
                  <a:extLst>
                    <a:ext uri="{9D8B030D-6E8A-4147-A177-3AD203B41FA5}">
                      <a16:colId xmlns="" xmlns:a16="http://schemas.microsoft.com/office/drawing/2014/main" val="805279528"/>
                    </a:ext>
                  </a:extLst>
                </a:gridCol>
                <a:gridCol w="976383">
                  <a:extLst>
                    <a:ext uri="{9D8B030D-6E8A-4147-A177-3AD203B41FA5}">
                      <a16:colId xmlns="" xmlns:a16="http://schemas.microsoft.com/office/drawing/2014/main" val="257657351"/>
                    </a:ext>
                  </a:extLst>
                </a:gridCol>
                <a:gridCol w="1075145">
                  <a:extLst>
                    <a:ext uri="{9D8B030D-6E8A-4147-A177-3AD203B41FA5}">
                      <a16:colId xmlns="" xmlns:a16="http://schemas.microsoft.com/office/drawing/2014/main" val="2889072428"/>
                    </a:ext>
                  </a:extLst>
                </a:gridCol>
              </a:tblGrid>
              <a:tr h="367674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228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5A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359439062"/>
                  </a:ext>
                </a:extLst>
              </a:tr>
              <a:tr h="42191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Pilar</a:t>
                      </a:r>
                      <a:endParaRPr lang="es-ES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28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Risaralda</a:t>
                      </a:r>
                      <a:endParaRPr lang="es-ES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Caldas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7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Quindío</a:t>
                      </a:r>
                      <a:endParaRPr lang="es-ES" sz="17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7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Tolima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AB900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764963265"/>
                  </a:ext>
                </a:extLst>
              </a:tr>
              <a:tr h="470159">
                <a:tc>
                  <a:txBody>
                    <a:bodyPr/>
                    <a:lstStyle/>
                    <a:p>
                      <a:pPr algn="l" fontAlgn="b"/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Adopción TIC</a:t>
                      </a:r>
                      <a:endParaRPr lang="es-E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052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/ 6.48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/ 7.23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/ 5.31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4.46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739215360"/>
                  </a:ext>
                </a:extLst>
              </a:tr>
              <a:tr h="47015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Instituciones</a:t>
                      </a:r>
                    </a:p>
                  </a:txBody>
                  <a:tcPr marL="83052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/ 5.91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/  5.69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/ 5.71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/ 5.15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07743980"/>
                  </a:ext>
                </a:extLst>
              </a:tr>
              <a:tr h="470159"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Infraestructura</a:t>
                      </a:r>
                      <a:endParaRPr lang="es-ES" sz="17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83052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16 / 5.00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9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/ 5.67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/  5.55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5.25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30970477"/>
                  </a:ext>
                </a:extLst>
              </a:tr>
              <a:tr h="470159">
                <a:tc>
                  <a:txBody>
                    <a:bodyPr/>
                    <a:lstStyle/>
                    <a:p>
                      <a:pPr algn="l" fontAlgn="b"/>
                      <a:r>
                        <a:rPr lang="es-ES" sz="17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Sostenibilidad Ambiental</a:t>
                      </a:r>
                    </a:p>
                  </a:txBody>
                  <a:tcPr marL="83052" marR="9228" marT="9228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900" b="1" i="0" u="none" strike="noStrike" dirty="0" smtClean="0">
                          <a:solidFill>
                            <a:schemeClr val="tx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5.50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24 / 4.56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17 / 5.20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7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/ 4.91</a:t>
                      </a:r>
                    </a:p>
                  </a:txBody>
                  <a:tcPr marL="9228" marR="9228" marT="9228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51434408"/>
                  </a:ext>
                </a:extLst>
              </a:tr>
            </a:tbl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E311BA03-D8CB-4E4A-9743-AFB62D8616CD}"/>
              </a:ext>
            </a:extLst>
          </p:cNvPr>
          <p:cNvSpPr txBox="1"/>
          <p:nvPr/>
        </p:nvSpPr>
        <p:spPr>
          <a:xfrm>
            <a:off x="5584189" y="4249222"/>
            <a:ext cx="604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 2: Capital Humano</a:t>
            </a:r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276932870"/>
              </p:ext>
            </p:extLst>
          </p:nvPr>
        </p:nvGraphicFramePr>
        <p:xfrm>
          <a:off x="4978559" y="4710887"/>
          <a:ext cx="7090612" cy="1990164"/>
        </p:xfrm>
        <a:graphic>
          <a:graphicData uri="http://schemas.openxmlformats.org/drawingml/2006/table">
            <a:tbl>
              <a:tblPr/>
              <a:tblGrid>
                <a:gridCol w="2789260">
                  <a:extLst>
                    <a:ext uri="{9D8B030D-6E8A-4147-A177-3AD203B41FA5}">
                      <a16:colId xmlns="" xmlns:a16="http://schemas.microsoft.com/office/drawing/2014/main" val="3023455690"/>
                    </a:ext>
                  </a:extLst>
                </a:gridCol>
                <a:gridCol w="1173140">
                  <a:extLst>
                    <a:ext uri="{9D8B030D-6E8A-4147-A177-3AD203B41FA5}">
                      <a16:colId xmlns="" xmlns:a16="http://schemas.microsoft.com/office/drawing/2014/main" val="2672609992"/>
                    </a:ext>
                  </a:extLst>
                </a:gridCol>
                <a:gridCol w="1026695">
                  <a:extLst>
                    <a:ext uri="{9D8B030D-6E8A-4147-A177-3AD203B41FA5}">
                      <a16:colId xmlns="" xmlns:a16="http://schemas.microsoft.com/office/drawing/2014/main" val="3999065014"/>
                    </a:ext>
                  </a:extLst>
                </a:gridCol>
                <a:gridCol w="1010654">
                  <a:extLst>
                    <a:ext uri="{9D8B030D-6E8A-4147-A177-3AD203B41FA5}">
                      <a16:colId xmlns="" xmlns:a16="http://schemas.microsoft.com/office/drawing/2014/main" val="4144156910"/>
                    </a:ext>
                  </a:extLst>
                </a:gridCol>
                <a:gridCol w="1090863">
                  <a:extLst>
                    <a:ext uri="{9D8B030D-6E8A-4147-A177-3AD203B41FA5}">
                      <a16:colId xmlns="" xmlns:a16="http://schemas.microsoft.com/office/drawing/2014/main" val="1382068294"/>
                    </a:ext>
                  </a:extLst>
                </a:gridCol>
              </a:tblGrid>
              <a:tr h="352886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360244868"/>
                  </a:ext>
                </a:extLst>
              </a:tr>
              <a:tr h="33608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Pilar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Risaralda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Quindío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Tolima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218676077"/>
                  </a:ext>
                </a:extLst>
              </a:tr>
              <a:tr h="33608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Salud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/ 6.85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 / 6.85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/ 6.31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/ 5.66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907481775"/>
                  </a:ext>
                </a:extLst>
              </a:tr>
              <a:tr h="33608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Educación básica y media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/ 6.47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6.09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 / 6.70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/ 6.43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846811678"/>
                  </a:ext>
                </a:extLst>
              </a:tr>
              <a:tr h="629035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Educación superior y formación para el trabajo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/ 6.01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 / 6.81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/ 6.35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/ 4.44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44064999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4167892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DB7442B1-AE17-3241-9746-D1733FCC411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="" xmlns:a16="http://schemas.microsoft.com/office/drawing/2014/main" id="{E311BA03-D8CB-4E4A-9743-AFB62D8616CD}"/>
              </a:ext>
            </a:extLst>
          </p:cNvPr>
          <p:cNvSpPr txBox="1"/>
          <p:nvPr/>
        </p:nvSpPr>
        <p:spPr>
          <a:xfrm>
            <a:off x="5431789" y="452870"/>
            <a:ext cx="604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 3: Eficiencia de los mercados </a:t>
            </a:r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6" name="Tabla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305951"/>
              </p:ext>
            </p:extLst>
          </p:nvPr>
        </p:nvGraphicFramePr>
        <p:xfrm>
          <a:off x="4984384" y="1039599"/>
          <a:ext cx="7098434" cy="2017500"/>
        </p:xfrm>
        <a:graphic>
          <a:graphicData uri="http://schemas.openxmlformats.org/drawingml/2006/table">
            <a:tbl>
              <a:tblPr/>
              <a:tblGrid>
                <a:gridCol w="2595815">
                  <a:extLst>
                    <a:ext uri="{9D8B030D-6E8A-4147-A177-3AD203B41FA5}">
                      <a16:colId xmlns="" xmlns:a16="http://schemas.microsoft.com/office/drawing/2014/main" val="370452136"/>
                    </a:ext>
                  </a:extLst>
                </a:gridCol>
                <a:gridCol w="1249838">
                  <a:extLst>
                    <a:ext uri="{9D8B030D-6E8A-4147-A177-3AD203B41FA5}">
                      <a16:colId xmlns="" xmlns:a16="http://schemas.microsoft.com/office/drawing/2014/main" val="2899992687"/>
                    </a:ext>
                  </a:extLst>
                </a:gridCol>
                <a:gridCol w="1201767">
                  <a:extLst>
                    <a:ext uri="{9D8B030D-6E8A-4147-A177-3AD203B41FA5}">
                      <a16:colId xmlns="" xmlns:a16="http://schemas.microsoft.com/office/drawing/2014/main" val="2574551003"/>
                    </a:ext>
                  </a:extLst>
                </a:gridCol>
                <a:gridCol w="1105625">
                  <a:extLst>
                    <a:ext uri="{9D8B030D-6E8A-4147-A177-3AD203B41FA5}">
                      <a16:colId xmlns="" xmlns:a16="http://schemas.microsoft.com/office/drawing/2014/main" val="3646636537"/>
                    </a:ext>
                  </a:extLst>
                </a:gridCol>
                <a:gridCol w="945389">
                  <a:extLst>
                    <a:ext uri="{9D8B030D-6E8A-4147-A177-3AD203B41FA5}">
                      <a16:colId xmlns="" xmlns:a16="http://schemas.microsoft.com/office/drawing/2014/main" val="640679914"/>
                    </a:ext>
                  </a:extLst>
                </a:gridCol>
              </a:tblGrid>
              <a:tr h="350145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3505841061"/>
                  </a:ext>
                </a:extLst>
              </a:tr>
              <a:tr h="33347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Pilar</a:t>
                      </a:r>
                      <a:endParaRPr lang="es-ES" sz="18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Risaralda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Quindío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Tolima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2060528078"/>
                  </a:ext>
                </a:extLst>
              </a:tr>
              <a:tr h="33347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Entorno para los negocios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 / 7.20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 / 7.34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/ 6.07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/ 6.54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219120981"/>
                  </a:ext>
                </a:extLst>
              </a:tr>
              <a:tr h="33347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Sistema financiero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 /5.30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11 / 4.18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/ 4.81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10 / 4.36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4145174906"/>
                  </a:ext>
                </a:extLst>
              </a:tr>
              <a:tr h="33347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Mercado laboral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 / 6.40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12 / 6.09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27 / 4.21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/ 4.80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3554048693"/>
                  </a:ext>
                </a:extLst>
              </a:tr>
              <a:tr h="333471">
                <a:tc>
                  <a:txBody>
                    <a:bodyPr/>
                    <a:lstStyle/>
                    <a:p>
                      <a:pPr algn="l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Tamaño de mercado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/ 5.96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13 / 6.10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23 / 5,14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21 / 5.32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2958791401"/>
                  </a:ext>
                </a:extLst>
              </a:tr>
            </a:tbl>
          </a:graphicData>
        </a:graphic>
      </p:graphicFrame>
      <p:sp>
        <p:nvSpPr>
          <p:cNvPr id="7" name="CuadroTexto 6">
            <a:extLst>
              <a:ext uri="{FF2B5EF4-FFF2-40B4-BE49-F238E27FC236}">
                <a16:creationId xmlns="" xmlns:a16="http://schemas.microsoft.com/office/drawing/2014/main" id="{E311BA03-D8CB-4E4A-9743-AFB62D8616CD}"/>
              </a:ext>
            </a:extLst>
          </p:cNvPr>
          <p:cNvSpPr txBox="1"/>
          <p:nvPr/>
        </p:nvSpPr>
        <p:spPr>
          <a:xfrm>
            <a:off x="5314783" y="4124118"/>
            <a:ext cx="604227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2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Factor 4: Ecosistema Innovador</a:t>
            </a:r>
            <a:endParaRPr lang="es-CO" sz="2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8" name="Tabla 7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95002495"/>
              </p:ext>
            </p:extLst>
          </p:nvPr>
        </p:nvGraphicFramePr>
        <p:xfrm>
          <a:off x="4984384" y="4728324"/>
          <a:ext cx="7090610" cy="1454112"/>
        </p:xfrm>
        <a:graphic>
          <a:graphicData uri="http://schemas.openxmlformats.org/drawingml/2006/table">
            <a:tbl>
              <a:tblPr/>
              <a:tblGrid>
                <a:gridCol w="3144252">
                  <a:extLst>
                    <a:ext uri="{9D8B030D-6E8A-4147-A177-3AD203B41FA5}">
                      <a16:colId xmlns="" xmlns:a16="http://schemas.microsoft.com/office/drawing/2014/main" val="3187512154"/>
                    </a:ext>
                  </a:extLst>
                </a:gridCol>
                <a:gridCol w="1042737">
                  <a:extLst>
                    <a:ext uri="{9D8B030D-6E8A-4147-A177-3AD203B41FA5}">
                      <a16:colId xmlns="" xmlns:a16="http://schemas.microsoft.com/office/drawing/2014/main" val="479463678"/>
                    </a:ext>
                  </a:extLst>
                </a:gridCol>
                <a:gridCol w="914400">
                  <a:extLst>
                    <a:ext uri="{9D8B030D-6E8A-4147-A177-3AD203B41FA5}">
                      <a16:colId xmlns="" xmlns:a16="http://schemas.microsoft.com/office/drawing/2014/main" val="3324657392"/>
                    </a:ext>
                  </a:extLst>
                </a:gridCol>
                <a:gridCol w="1042737">
                  <a:extLst>
                    <a:ext uri="{9D8B030D-6E8A-4147-A177-3AD203B41FA5}">
                      <a16:colId xmlns="" xmlns:a16="http://schemas.microsoft.com/office/drawing/2014/main" val="906975845"/>
                    </a:ext>
                  </a:extLst>
                </a:gridCol>
                <a:gridCol w="946484">
                  <a:extLst>
                    <a:ext uri="{9D8B030D-6E8A-4147-A177-3AD203B41FA5}">
                      <a16:colId xmlns="" xmlns:a16="http://schemas.microsoft.com/office/drawing/2014/main" val="2516291444"/>
                    </a:ext>
                  </a:extLst>
                </a:gridCol>
              </a:tblGrid>
              <a:tr h="376992">
                <a:tc gridSpan="5"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INDICE DEPARTAMENTAL COMPETITIVIDAD RAP EJE CAFETERO 2020</a:t>
                      </a: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60AB2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CO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s-ES"/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720395038"/>
                  </a:ext>
                </a:extLst>
              </a:tr>
              <a:tr h="359040"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 dirty="0" smtClean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Pilar</a:t>
                      </a:r>
                      <a:endParaRPr lang="es-ES" sz="1600" b="1" i="0" u="none" strike="noStrike" dirty="0">
                        <a:solidFill>
                          <a:schemeClr val="bg1"/>
                        </a:solidFill>
                        <a:effectLst/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 marL="95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Risaralda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Caldas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Quindío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1" i="0" u="none" strike="noStrike" dirty="0">
                          <a:solidFill>
                            <a:schemeClr val="bg1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Tolima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A62635"/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3081753597"/>
                  </a:ext>
                </a:extLst>
              </a:tr>
              <a:tr h="35904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Innovación y </a:t>
                      </a:r>
                      <a:r>
                        <a:rPr lang="es-ES" sz="16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dinámica </a:t>
                      </a:r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empresarial 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 /  6.76</a:t>
                      </a:r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4 / 6.30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5 / 6.13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12 / 3.49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708059392"/>
                  </a:ext>
                </a:extLst>
              </a:tr>
              <a:tr h="359040">
                <a:tc>
                  <a:txBody>
                    <a:bodyPr/>
                    <a:lstStyle/>
                    <a:p>
                      <a:pPr algn="l" fontAlgn="b"/>
                      <a:r>
                        <a:rPr lang="es-E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Sofisticación y diversificación</a:t>
                      </a:r>
                    </a:p>
                  </a:txBody>
                  <a:tcPr marL="85725" marR="9525" marT="9525" marB="0" anchor="b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2000" b="1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 / 8.60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14 / 7.97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22 / 5.05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800" b="0" i="0" u="none" strike="noStrike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15 / 7.20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805716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3964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n 4">
            <a:extLst>
              <a:ext uri="{FF2B5EF4-FFF2-40B4-BE49-F238E27FC236}">
                <a16:creationId xmlns="" xmlns:a16="http://schemas.microsoft.com/office/drawing/2014/main" id="{F6C1A682-6183-644F-8854-DEEDA5A95264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="" xmlns:a16="http://schemas.microsoft.com/office/drawing/2014/main" id="{1FE2FC5D-5C36-5046-996A-2EF29A17220C}"/>
              </a:ext>
            </a:extLst>
          </p:cNvPr>
          <p:cNvSpPr txBox="1"/>
          <p:nvPr/>
        </p:nvSpPr>
        <p:spPr>
          <a:xfrm>
            <a:off x="4576413" y="2455985"/>
            <a:ext cx="3039173" cy="1323439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rtlCol="0">
            <a:spAutoFit/>
          </a:bodyPr>
          <a:lstStyle/>
          <a:p>
            <a:pPr algn="ctr"/>
            <a:endParaRPr lang="es-ES_tradnl" sz="4000" b="1" dirty="0">
              <a:solidFill>
                <a:srgbClr val="FFFF00"/>
              </a:solidFill>
            </a:endParaRPr>
          </a:p>
          <a:p>
            <a:pPr algn="ctr"/>
            <a:r>
              <a:rPr lang="es-ES_tradnl" sz="4000" b="1" dirty="0">
                <a:solidFill>
                  <a:srgbClr val="FFFF00"/>
                </a:solidFill>
              </a:rPr>
              <a:t>¡GRACIAS!</a:t>
            </a:r>
          </a:p>
        </p:txBody>
      </p:sp>
    </p:spTree>
    <p:extLst>
      <p:ext uri="{BB962C8B-B14F-4D97-AF65-F5344CB8AC3E}">
        <p14:creationId xmlns:p14="http://schemas.microsoft.com/office/powerpoint/2010/main" val="3274499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8882</TotalTime>
  <Words>553</Words>
  <Application>Microsoft Office PowerPoint</Application>
  <PresentationFormat>Panorámica</PresentationFormat>
  <Paragraphs>150</Paragraphs>
  <Slides>7</Slides>
  <Notes>3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7</vt:i4>
      </vt:variant>
    </vt:vector>
  </HeadingPairs>
  <TitlesOfParts>
    <vt:vector size="14" baseType="lpstr">
      <vt:lpstr>Arial</vt:lpstr>
      <vt:lpstr>Calibri</vt:lpstr>
      <vt:lpstr>Calibri Light</vt:lpstr>
      <vt:lpstr>Georgia</vt:lpstr>
      <vt:lpstr>Times New Roman</vt:lpstr>
      <vt:lpstr>Wingdings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ASUS</cp:lastModifiedBy>
  <cp:revision>150</cp:revision>
  <cp:lastPrinted>2021-03-10T03:18:55Z</cp:lastPrinted>
  <dcterms:created xsi:type="dcterms:W3CDTF">2020-08-18T03:46:34Z</dcterms:created>
  <dcterms:modified xsi:type="dcterms:W3CDTF">2021-03-10T03:20:47Z</dcterms:modified>
</cp:coreProperties>
</file>