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notesSlides/notesSlide8.xml" ContentType="application/vnd.openxmlformats-officedocument.presentationml.notesSlid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charts/chart14.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5.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1.xml" ContentType="application/vnd.openxmlformats-officedocument.presentationml.notesSlide+xml"/>
  <Override PartName="/ppt/charts/chart16.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2.xml" ContentType="application/vnd.openxmlformats-officedocument.presentationml.notesSlide+xml"/>
  <Override PartName="/ppt/charts/chart17.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77" r:id="rId2"/>
    <p:sldId id="260" r:id="rId3"/>
    <p:sldId id="2506" r:id="rId4"/>
    <p:sldId id="2508" r:id="rId5"/>
    <p:sldId id="2505" r:id="rId6"/>
    <p:sldId id="2497" r:id="rId7"/>
    <p:sldId id="2546" r:id="rId8"/>
    <p:sldId id="2529" r:id="rId9"/>
    <p:sldId id="2542" r:id="rId10"/>
    <p:sldId id="2543" r:id="rId11"/>
    <p:sldId id="2530" r:id="rId12"/>
    <p:sldId id="2531" r:id="rId13"/>
    <p:sldId id="2532" r:id="rId14"/>
    <p:sldId id="2534" r:id="rId15"/>
    <p:sldId id="2535" r:id="rId16"/>
    <p:sldId id="2536" r:id="rId17"/>
    <p:sldId id="2537" r:id="rId18"/>
    <p:sldId id="2538" r:id="rId19"/>
    <p:sldId id="2539" r:id="rId20"/>
    <p:sldId id="2549" r:id="rId21"/>
    <p:sldId id="2550" r:id="rId22"/>
    <p:sldId id="2540" r:id="rId23"/>
    <p:sldId id="2541" r:id="rId24"/>
    <p:sldId id="2555" r:id="rId25"/>
    <p:sldId id="2556" r:id="rId26"/>
    <p:sldId id="2560" r:id="rId27"/>
    <p:sldId id="2561" r:id="rId28"/>
    <p:sldId id="2568" r:id="rId29"/>
    <p:sldId id="2567" r:id="rId30"/>
    <p:sldId id="2569" r:id="rId31"/>
    <p:sldId id="2570" r:id="rId32"/>
    <p:sldId id="2565" r:id="rId33"/>
    <p:sldId id="2571" r:id="rId34"/>
    <p:sldId id="2564" r:id="rId35"/>
    <p:sldId id="2572" r:id="rId3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rincon\Desktop\Proyecci&#243;n%20costo%20log&#237;stico.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oleObject" Target="file:///\\Users\alvarocastillo\Downloads\20200331_Consolidado%20Gra&#769;ficos%20CONPE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Users\alvarocastillo\Downloads\20200331_Consolidado%20Gra&#769;ficos%20CONPE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Users\alvarocastillo\Downloads\20200331_Consolidado%20Gra&#769;ficos%20CONPES.xlsx" TargetMode="External"/></Relationships>
</file>

<file path=ppt/charts/_rels/chart13.xml.rels><?xml version="1.0" encoding="UTF-8" standalone="yes"?>
<Relationships xmlns="http://schemas.openxmlformats.org/package/2006/relationships"><Relationship Id="rId3" Type="http://schemas.openxmlformats.org/officeDocument/2006/relationships/oleObject" Target="file:///G:\ENL\datos%20documento.xlsx" TargetMode="External"/><Relationship Id="rId2" Type="http://schemas.microsoft.com/office/2011/relationships/chartColorStyle" Target="colors9.xml"/><Relationship Id="rId1" Type="http://schemas.microsoft.com/office/2011/relationships/chartStyle" Target="style9.xml"/></Relationships>
</file>

<file path=ppt/charts/_rels/chart14.xml.rels><?xml version="1.0" encoding="UTF-8" standalone="yes"?>
<Relationships xmlns="http://schemas.openxmlformats.org/package/2006/relationships"><Relationship Id="rId3" Type="http://schemas.openxmlformats.org/officeDocument/2006/relationships/oleObject" Target="file:///G:\ENL\datos%20documento.xlsx" TargetMode="External"/><Relationship Id="rId2" Type="http://schemas.microsoft.com/office/2011/relationships/chartColorStyle" Target="colors10.xml"/><Relationship Id="rId1" Type="http://schemas.microsoft.com/office/2011/relationships/chartStyle" Target="style10.xml"/></Relationships>
</file>

<file path=ppt/charts/_rels/chart15.xml.rels><?xml version="1.0" encoding="UTF-8" standalone="yes"?>
<Relationships xmlns="http://schemas.openxmlformats.org/package/2006/relationships"><Relationship Id="rId3" Type="http://schemas.openxmlformats.org/officeDocument/2006/relationships/oleObject" Target="https://planeacionnacional-my.sharepoint.com/personal/ivduarte_dnp_gov_co1/Documents/1.%20DNP%202020/2.%20DESAROLLO%20DNP/10.%20APOYO/6.%20MISI&#211;N%20DE%20SUPERVISI&#211;N/Misi&#243;n%20de%20Identificaci&#243;n/Indicadores%20Multilaterales.xlsx" TargetMode="External"/><Relationship Id="rId2" Type="http://schemas.microsoft.com/office/2011/relationships/chartColorStyle" Target="colors11.xml"/><Relationship Id="rId1" Type="http://schemas.microsoft.com/office/2011/relationships/chartStyle" Target="style11.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Admin\AppData\Local\Temp\ConsultaIntegrada.xls" TargetMode="External"/><Relationship Id="rId2" Type="http://schemas.microsoft.com/office/2011/relationships/chartColorStyle" Target="colors12.xml"/><Relationship Id="rId1" Type="http://schemas.microsoft.com/office/2011/relationships/chartStyle" Target="style12.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Admin\AppData\Local\Temp\ConsultaIntegrada.xls" TargetMode="External"/><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davsanchez\Downloads\Copia%20de%20CCI.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C:\Users\ivans\Downloads\Indicadores%20Multilaterales.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https://planeacionnacional-my.sharepoint.com/personal/ivduarte_dnp_gov_co1/Documents/1.%20DNP%202020/2.%20DESAROLLO%20DNP/10.%20APOYO/6.%20MISI&#211;N%20DE%20SUPERVISI&#211;N/Misi&#243;n%20de%20Identificaci&#243;n/Indicadores%20Multilaterales.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https://planeacionnacional-my.sharepoint.com/personal/jobenitez_dnp_gov_co/Documents/Log&#237;stica%204.0/Global%20Index.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https://planeacionnacional-my.sharepoint.com/personal/nchudt_dnp_gov_co/Documents/DNP/ENL/ENL%202018/DIAGRAMACION/CONSOLIDACION/FIGURAS.xlsx"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oleObject" Target="file:///\\sdgworld.net\Data\Bogota\Proyectos\232\5\92\01\Work\03_Documentos%20Formulacion%20y%20aprobaci&#243;n\Accesos%20y%20Pasos%20Importantes%20v0.3.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Hoja1!$B$1</c:f>
              <c:strCache>
                <c:ptCount val="1"/>
                <c:pt idx="0">
                  <c:v>Costo logístico</c:v>
                </c:pt>
              </c:strCache>
            </c:strRef>
          </c:tx>
          <c:spPr>
            <a:ln w="28575" cap="rnd">
              <a:solidFill>
                <a:srgbClr val="589CB4"/>
              </a:solidFill>
              <a:round/>
            </a:ln>
            <a:effectLst/>
          </c:spPr>
          <c:marker>
            <c:symbol val="circle"/>
            <c:size val="5"/>
            <c:spPr>
              <a:solidFill>
                <a:srgbClr val="589CB4"/>
              </a:solidFill>
              <a:ln w="28575">
                <a:solidFill>
                  <a:srgbClr val="589CB4"/>
                </a:solidFill>
              </a:ln>
              <a:effectLst/>
            </c:spPr>
          </c:marker>
          <c:dLbls>
            <c:dLbl>
              <c:idx val="0"/>
              <c:layout>
                <c:manualLayout>
                  <c:x val="-1.8440661673268126E-2"/>
                  <c:y val="-6.45250438868245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8F6-47C6-A312-601C57EDF0F9}"/>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rgbClr val="4D4D4D"/>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Hoja1!$A$2:$A$14</c:f>
              <c:numCache>
                <c:formatCode>General</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xVal>
          <c:yVal>
            <c:numRef>
              <c:f>Hoja1!$B$2:$B$14</c:f>
              <c:numCache>
                <c:formatCode>0.0</c:formatCode>
                <c:ptCount val="13"/>
                <c:pt idx="0" formatCode="General">
                  <c:v>13.5</c:v>
                </c:pt>
                <c:pt idx="1">
                  <c:v>13.42</c:v>
                </c:pt>
                <c:pt idx="2">
                  <c:v>13.3</c:v>
                </c:pt>
                <c:pt idx="3">
                  <c:v>13.11</c:v>
                </c:pt>
                <c:pt idx="4" formatCode="General">
                  <c:v>12.9</c:v>
                </c:pt>
                <c:pt idx="5">
                  <c:v>12.64</c:v>
                </c:pt>
                <c:pt idx="6">
                  <c:v>12.31</c:v>
                </c:pt>
                <c:pt idx="7">
                  <c:v>11.95</c:v>
                </c:pt>
                <c:pt idx="8">
                  <c:v>11.54</c:v>
                </c:pt>
                <c:pt idx="9">
                  <c:v>11.1</c:v>
                </c:pt>
                <c:pt idx="10">
                  <c:v>10.6</c:v>
                </c:pt>
                <c:pt idx="11">
                  <c:v>10.050000000000001</c:v>
                </c:pt>
                <c:pt idx="12">
                  <c:v>9.4499999999999993</c:v>
                </c:pt>
              </c:numCache>
            </c:numRef>
          </c:yVal>
          <c:smooth val="1"/>
          <c:extLst>
            <c:ext xmlns:c16="http://schemas.microsoft.com/office/drawing/2014/chart" uri="{C3380CC4-5D6E-409C-BE32-E72D297353CC}">
              <c16:uniqueId val="{00000001-68F6-47C6-A312-601C57EDF0F9}"/>
            </c:ext>
          </c:extLst>
        </c:ser>
        <c:dLbls>
          <c:dLblPos val="t"/>
          <c:showLegendKey val="0"/>
          <c:showVal val="1"/>
          <c:showCatName val="0"/>
          <c:showSerName val="0"/>
          <c:showPercent val="0"/>
          <c:showBubbleSize val="0"/>
        </c:dLbls>
        <c:axId val="1426028896"/>
        <c:axId val="1236055872"/>
      </c:scatterChart>
      <c:valAx>
        <c:axId val="1426028896"/>
        <c:scaling>
          <c:orientation val="minMax"/>
          <c:max val="2030"/>
          <c:min val="2017"/>
        </c:scaling>
        <c:delete val="0"/>
        <c:axPos val="b"/>
        <c:numFmt formatCode="General" sourceLinked="1"/>
        <c:majorTickMark val="none"/>
        <c:minorTickMark val="none"/>
        <c:tickLblPos val="nextTo"/>
        <c:spPr>
          <a:noFill/>
          <a:ln w="9525" cap="flat" cmpd="sng" algn="ctr">
            <a:solidFill>
              <a:srgbClr val="4D4D4D"/>
            </a:solidFill>
            <a:round/>
          </a:ln>
          <a:effectLst/>
        </c:spPr>
        <c:txPr>
          <a:bodyPr rot="-60000000" spcFirstLastPara="1" vertOverflow="ellipsis" vert="horz" wrap="square" anchor="ctr" anchorCtr="1"/>
          <a:lstStyle/>
          <a:p>
            <a:pPr>
              <a:defRPr sz="1200" b="0" i="0" u="none" strike="noStrike" kern="1200" baseline="0">
                <a:solidFill>
                  <a:srgbClr val="4D4D4D"/>
                </a:solidFill>
                <a:latin typeface="+mn-lt"/>
                <a:ea typeface="+mn-ea"/>
                <a:cs typeface="+mn-cs"/>
              </a:defRPr>
            </a:pPr>
            <a:endParaRPr lang="es-CO"/>
          </a:p>
        </c:txPr>
        <c:crossAx val="1236055872"/>
        <c:crosses val="autoZero"/>
        <c:crossBetween val="midCat"/>
        <c:majorUnit val="1"/>
      </c:valAx>
      <c:valAx>
        <c:axId val="1236055872"/>
        <c:scaling>
          <c:orientation val="minMax"/>
          <c:max val="14"/>
          <c:min val="8"/>
        </c:scaling>
        <c:delete val="0"/>
        <c:axPos val="l"/>
        <c:numFmt formatCode="#,##0.0" sourceLinked="0"/>
        <c:majorTickMark val="none"/>
        <c:minorTickMark val="none"/>
        <c:tickLblPos val="nextTo"/>
        <c:spPr>
          <a:noFill/>
          <a:ln w="9525" cap="flat" cmpd="sng" algn="ctr">
            <a:solidFill>
              <a:srgbClr val="4D4D4D"/>
            </a:solidFill>
            <a:round/>
          </a:ln>
          <a:effectLst/>
        </c:spPr>
        <c:txPr>
          <a:bodyPr rot="-60000000" spcFirstLastPara="1" vertOverflow="ellipsis" vert="horz" wrap="square" anchor="ctr" anchorCtr="1"/>
          <a:lstStyle/>
          <a:p>
            <a:pPr>
              <a:defRPr sz="1200" b="0" i="0" u="none" strike="noStrike" kern="1200" baseline="0">
                <a:solidFill>
                  <a:srgbClr val="4D4D4D"/>
                </a:solidFill>
                <a:latin typeface="+mn-lt"/>
                <a:ea typeface="+mn-ea"/>
                <a:cs typeface="+mn-cs"/>
              </a:defRPr>
            </a:pPr>
            <a:endParaRPr lang="es-CO"/>
          </a:p>
        </c:txPr>
        <c:crossAx val="1426028896"/>
        <c:crossesAt val="2016"/>
        <c:crossBetween val="midCat"/>
        <c:majorUnit val="0.5"/>
      </c:valAx>
      <c:spPr>
        <a:noFill/>
        <a:ln>
          <a:noFill/>
        </a:ln>
        <a:effectLst/>
      </c:spPr>
    </c:plotArea>
    <c:plotVisOnly val="1"/>
    <c:dispBlanksAs val="gap"/>
    <c:showDLblsOverMax val="0"/>
  </c:chart>
  <c:spPr>
    <a:noFill/>
    <a:ln>
      <a:noFill/>
    </a:ln>
    <a:effectLst/>
  </c:spPr>
  <c:txPr>
    <a:bodyPr/>
    <a:lstStyle/>
    <a:p>
      <a:pPr>
        <a:defRPr sz="1200">
          <a:solidFill>
            <a:srgbClr val="4D4D4D"/>
          </a:solidFill>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6398910169209334E-2"/>
          <c:y val="2.4679391266258125E-2"/>
          <c:w val="0.96251889577122773"/>
          <c:h val="0.71708749432856234"/>
        </c:manualLayout>
      </c:layout>
      <c:barChart>
        <c:barDir val="col"/>
        <c:grouping val="stacked"/>
        <c:varyColors val="0"/>
        <c:ser>
          <c:idx val="1"/>
          <c:order val="0"/>
          <c:tx>
            <c:v>Sector transporte</c:v>
          </c:tx>
          <c:spPr>
            <a:solidFill>
              <a:schemeClr val="accent1"/>
            </a:solidFill>
            <a:ln>
              <a:noFill/>
            </a:ln>
            <a:effectLst/>
          </c:spPr>
          <c:invertIfNegative val="0"/>
          <c:dLbls>
            <c:dLbl>
              <c:idx val="0"/>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Daytona Pro Condensed Light" panose="020B0306030503040204" pitchFamily="34" charset="0"/>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manualLayout>
                      <c:w val="0.22478987320176919"/>
                      <c:h val="0.16837664524628476"/>
                    </c:manualLayout>
                  </c15:layout>
                </c:ext>
                <c:ext xmlns:c16="http://schemas.microsoft.com/office/drawing/2014/chart" uri="{C3380CC4-5D6E-409C-BE32-E72D297353CC}">
                  <c16:uniqueId val="{00000001-69EA-43D8-8586-12CEF02DB644}"/>
                </c:ext>
              </c:extLst>
            </c:dLbl>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GEI!$E$9</c:f>
              <c:numCache>
                <c:formatCode>0%</c:formatCode>
                <c:ptCount val="1"/>
                <c:pt idx="0">
                  <c:v>0.12</c:v>
                </c:pt>
              </c:numCache>
            </c:numRef>
          </c:val>
          <c:extLst>
            <c:ext xmlns:c16="http://schemas.microsoft.com/office/drawing/2014/chart" uri="{C3380CC4-5D6E-409C-BE32-E72D297353CC}">
              <c16:uniqueId val="{00000000-B40C-4871-9D08-68216115551F}"/>
            </c:ext>
          </c:extLst>
        </c:ser>
        <c:ser>
          <c:idx val="0"/>
          <c:order val="1"/>
          <c:tx>
            <c:v>Otros sectores</c:v>
          </c:tx>
          <c:spPr>
            <a:solidFill>
              <a:srgbClr val="3366CC"/>
            </a:solidFill>
            <a:ln>
              <a:noFill/>
            </a:ln>
            <a:effectLst/>
          </c:spPr>
          <c:invertIfNegative val="0"/>
          <c:dLbls>
            <c:dLbl>
              <c:idx val="0"/>
              <c:spPr>
                <a:noFill/>
                <a:ln>
                  <a:noFill/>
                </a:ln>
                <a:effectLst/>
              </c:spPr>
              <c:txPr>
                <a:bodyPr rot="0" spcFirstLastPara="1" vertOverflow="ellipsis" vert="horz" wrap="none" anchor="ctr" anchorCtr="1"/>
                <a:lstStyle/>
                <a:p>
                  <a:pPr>
                    <a:defRPr sz="1800" b="0" i="0" u="none" strike="noStrike" kern="1200" baseline="0">
                      <a:solidFill>
                        <a:schemeClr val="bg1"/>
                      </a:solidFill>
                      <a:latin typeface="Daytona Pro Condensed Light" panose="020B0306030503040204" pitchFamily="34" charset="0"/>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69EA-43D8-8586-12CEF02DB644}"/>
                </c:ext>
              </c:extLst>
            </c:dLbl>
            <c:spPr>
              <a:noFill/>
              <a:ln>
                <a:noFill/>
              </a:ln>
              <a:effectLst/>
            </c:spPr>
            <c:txPr>
              <a:bodyPr rot="0" spcFirstLastPara="1" vertOverflow="ellipsis" vert="horz" wrap="none" anchor="ctr" anchorCtr="1"/>
              <a:lstStyle/>
              <a:p>
                <a:pPr>
                  <a:defRPr sz="1400" b="0"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GEI!$E$8</c:f>
              <c:numCache>
                <c:formatCode>0%</c:formatCode>
                <c:ptCount val="1"/>
                <c:pt idx="0">
                  <c:v>0.88</c:v>
                </c:pt>
              </c:numCache>
            </c:numRef>
          </c:val>
          <c:extLst>
            <c:ext xmlns:c16="http://schemas.microsoft.com/office/drawing/2014/chart" uri="{C3380CC4-5D6E-409C-BE32-E72D297353CC}">
              <c16:uniqueId val="{00000001-B40C-4871-9D08-68216115551F}"/>
            </c:ext>
          </c:extLst>
        </c:ser>
        <c:dLbls>
          <c:showLegendKey val="0"/>
          <c:showVal val="0"/>
          <c:showCatName val="0"/>
          <c:showSerName val="0"/>
          <c:showPercent val="0"/>
          <c:showBubbleSize val="0"/>
        </c:dLbls>
        <c:gapWidth val="40"/>
        <c:overlap val="100"/>
        <c:axId val="1284118015"/>
        <c:axId val="1311953071"/>
      </c:barChart>
      <c:catAx>
        <c:axId val="1284118015"/>
        <c:scaling>
          <c:orientation val="minMax"/>
        </c:scaling>
        <c:delete val="1"/>
        <c:axPos val="b"/>
        <c:majorTickMark val="none"/>
        <c:minorTickMark val="none"/>
        <c:tickLblPos val="nextTo"/>
        <c:crossAx val="1311953071"/>
        <c:crosses val="autoZero"/>
        <c:auto val="1"/>
        <c:lblAlgn val="ctr"/>
        <c:lblOffset val="100"/>
        <c:noMultiLvlLbl val="0"/>
      </c:catAx>
      <c:valAx>
        <c:axId val="1311953071"/>
        <c:scaling>
          <c:orientation val="minMax"/>
          <c:max val="1"/>
          <c:min val="0"/>
        </c:scaling>
        <c:delete val="1"/>
        <c:axPos val="l"/>
        <c:numFmt formatCode="0%" sourceLinked="1"/>
        <c:majorTickMark val="none"/>
        <c:minorTickMark val="none"/>
        <c:tickLblPos val="nextTo"/>
        <c:crossAx val="1284118015"/>
        <c:crosses val="autoZero"/>
        <c:crossBetween val="between"/>
      </c:valAx>
      <c:spPr>
        <a:noFill/>
        <a:ln>
          <a:noFill/>
        </a:ln>
        <a:effectLst/>
      </c:spPr>
    </c:plotArea>
    <c:legend>
      <c:legendPos val="r"/>
      <c:layout>
        <c:manualLayout>
          <c:xMode val="edge"/>
          <c:yMode val="edge"/>
          <c:x val="0"/>
          <c:y val="0.76576170552125522"/>
          <c:w val="1"/>
          <c:h val="0.23070793710745463"/>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400">
          <a:solidFill>
            <a:schemeClr val="tx1"/>
          </a:solidFill>
        </a:defRPr>
      </a:pPr>
      <a:endParaRPr lang="es-CO"/>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3023940687243154E-2"/>
          <c:w val="0.98901493824646325"/>
          <c:h val="0.71806503124298349"/>
        </c:manualLayout>
      </c:layout>
      <c:barChart>
        <c:barDir val="col"/>
        <c:grouping val="stacked"/>
        <c:varyColors val="0"/>
        <c:ser>
          <c:idx val="0"/>
          <c:order val="0"/>
          <c:tx>
            <c:v>Modo aéreo, fluvial y férreo</c:v>
          </c:tx>
          <c:spPr>
            <a:solidFill>
              <a:srgbClr val="FF8500"/>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15:layout>
                    <c:manualLayout>
                      <c:w val="0.26995316075086551"/>
                      <c:h val="0.29960922316982408"/>
                    </c:manualLayout>
                  </c15:layout>
                </c:ext>
                <c:ext xmlns:c16="http://schemas.microsoft.com/office/drawing/2014/chart" uri="{C3380CC4-5D6E-409C-BE32-E72D297353CC}">
                  <c16:uniqueId val="{00000001-9F4E-4559-B081-F0ABFA4B98EA}"/>
                </c:ext>
              </c:extLst>
            </c:dLbl>
            <c:spPr>
              <a:noFill/>
              <a:ln>
                <a:noFill/>
              </a:ln>
              <a:effectLst/>
            </c:spPr>
            <c:txPr>
              <a:bodyPr rot="0" spcFirstLastPara="1" vertOverflow="ellipsis" vert="horz" wrap="square" anchor="ctr" anchorCtr="1"/>
              <a:lstStyle/>
              <a:p>
                <a:pPr>
                  <a:defRPr lang="es-CO" sz="2000" b="0" i="0" u="none" strike="noStrike" kern="1200" baseline="0">
                    <a:solidFill>
                      <a:srgbClr val="FFFFFF"/>
                    </a:solidFill>
                    <a:latin typeface="Daytona Pro Condensed Light" panose="020B030603050304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GEI!$E$13</c:f>
              <c:numCache>
                <c:formatCode>0%</c:formatCode>
                <c:ptCount val="1"/>
                <c:pt idx="0">
                  <c:v>0.1</c:v>
                </c:pt>
              </c:numCache>
            </c:numRef>
          </c:val>
          <c:extLst>
            <c:ext xmlns:c16="http://schemas.microsoft.com/office/drawing/2014/chart" uri="{C3380CC4-5D6E-409C-BE32-E72D297353CC}">
              <c16:uniqueId val="{00000000-0200-40A2-A903-7742392F904A}"/>
            </c:ext>
          </c:extLst>
        </c:ser>
        <c:ser>
          <c:idx val="1"/>
          <c:order val="1"/>
          <c:tx>
            <c:v>Modo carretero</c:v>
          </c:tx>
          <c:spPr>
            <a:solidFill>
              <a:srgbClr val="589CB4"/>
            </a:solidFill>
            <a:ln>
              <a:noFill/>
            </a:ln>
            <a:effectLst/>
          </c:spPr>
          <c:invertIfNegative val="0"/>
          <c:dLbls>
            <c:dLbl>
              <c:idx val="0"/>
              <c:spPr>
                <a:noFill/>
                <a:ln>
                  <a:noFill/>
                </a:ln>
                <a:effectLst/>
              </c:spPr>
              <c:txPr>
                <a:bodyPr rot="0" spcFirstLastPara="1" vertOverflow="overflow" horzOverflow="overflow" vert="horz" wrap="none" anchor="ctr" anchorCtr="1">
                  <a:noAutofit/>
                </a:bodyPr>
                <a:lstStyle/>
                <a:p>
                  <a:pPr>
                    <a:defRPr sz="2000" b="0" i="0" u="none" strike="noStrike" kern="1200" baseline="0">
                      <a:solidFill>
                        <a:schemeClr val="bg1"/>
                      </a:solidFill>
                      <a:latin typeface="Daytona Pro Condensed Light" panose="020B0306030503040204" pitchFamily="34" charset="0"/>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9F4E-4559-B081-F0ABFA4B98EA}"/>
                </c:ext>
              </c:extLst>
            </c:dLbl>
            <c:spPr>
              <a:noFill/>
              <a:ln>
                <a:noFill/>
              </a:ln>
              <a:effectLst/>
            </c:spPr>
            <c:txPr>
              <a:bodyPr rot="0" spcFirstLastPara="1" vertOverflow="overflow" horzOverflow="overflow" vert="horz" wrap="none" anchor="ctr" anchorCtr="1">
                <a:noAutofit/>
              </a:bodyPr>
              <a:lstStyle/>
              <a:p>
                <a:pPr>
                  <a:defRPr sz="1400" b="0"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GEI!$E$12</c:f>
              <c:numCache>
                <c:formatCode>0%</c:formatCode>
                <c:ptCount val="1"/>
                <c:pt idx="0">
                  <c:v>0.9</c:v>
                </c:pt>
              </c:numCache>
            </c:numRef>
          </c:val>
          <c:extLst>
            <c:ext xmlns:c16="http://schemas.microsoft.com/office/drawing/2014/chart" uri="{C3380CC4-5D6E-409C-BE32-E72D297353CC}">
              <c16:uniqueId val="{00000001-0200-40A2-A903-7742392F904A}"/>
            </c:ext>
          </c:extLst>
        </c:ser>
        <c:dLbls>
          <c:showLegendKey val="0"/>
          <c:showVal val="0"/>
          <c:showCatName val="0"/>
          <c:showSerName val="0"/>
          <c:showPercent val="0"/>
          <c:showBubbleSize val="0"/>
        </c:dLbls>
        <c:gapWidth val="40"/>
        <c:overlap val="100"/>
        <c:axId val="1284118015"/>
        <c:axId val="1311953071"/>
      </c:barChart>
      <c:catAx>
        <c:axId val="1284118015"/>
        <c:scaling>
          <c:orientation val="minMax"/>
        </c:scaling>
        <c:delete val="1"/>
        <c:axPos val="b"/>
        <c:majorTickMark val="none"/>
        <c:minorTickMark val="none"/>
        <c:tickLblPos val="nextTo"/>
        <c:crossAx val="1311953071"/>
        <c:crosses val="autoZero"/>
        <c:auto val="1"/>
        <c:lblAlgn val="ctr"/>
        <c:lblOffset val="100"/>
        <c:noMultiLvlLbl val="0"/>
      </c:catAx>
      <c:valAx>
        <c:axId val="1311953071"/>
        <c:scaling>
          <c:orientation val="minMax"/>
          <c:max val="1"/>
          <c:min val="0"/>
        </c:scaling>
        <c:delete val="1"/>
        <c:axPos val="l"/>
        <c:numFmt formatCode="0%" sourceLinked="1"/>
        <c:majorTickMark val="none"/>
        <c:minorTickMark val="none"/>
        <c:tickLblPos val="nextTo"/>
        <c:crossAx val="1284118015"/>
        <c:crosses val="autoZero"/>
        <c:crossBetween val="between"/>
      </c:valAx>
      <c:spPr>
        <a:noFill/>
        <a:ln>
          <a:noFill/>
        </a:ln>
        <a:effectLst/>
      </c:spPr>
    </c:plotArea>
    <c:legend>
      <c:legendPos val="r"/>
      <c:layout>
        <c:manualLayout>
          <c:xMode val="edge"/>
          <c:yMode val="edge"/>
          <c:x val="3.162547767648574E-3"/>
          <c:y val="0.79147649299723022"/>
          <c:w val="0.99683745223235143"/>
          <c:h val="0.18821533482211483"/>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400">
          <a:solidFill>
            <a:schemeClr val="tx1"/>
          </a:solidFill>
        </a:defRPr>
      </a:pPr>
      <a:endParaRPr lang="es-CO"/>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32911392405063E-2"/>
          <c:y val="2.094542771384178E-2"/>
          <c:w val="0.87623066104078762"/>
          <c:h val="0.71851099455611744"/>
        </c:manualLayout>
      </c:layout>
      <c:barChart>
        <c:barDir val="col"/>
        <c:grouping val="stacked"/>
        <c:varyColors val="0"/>
        <c:ser>
          <c:idx val="4"/>
          <c:order val="0"/>
          <c:tx>
            <c:v>Camiones</c:v>
          </c:tx>
          <c:spPr>
            <a:solidFill>
              <a:schemeClr val="tx1"/>
            </a:solidFill>
            <a:ln>
              <a:noFill/>
            </a:ln>
            <a:effectLst/>
          </c:spPr>
          <c:invertIfNegative val="0"/>
          <c:dLbls>
            <c:spPr>
              <a:noFill/>
              <a:ln>
                <a:noFill/>
              </a:ln>
              <a:effectLst/>
            </c:spPr>
            <c:txPr>
              <a:bodyPr rot="0" spcFirstLastPara="1" vertOverflow="ellipsis" vert="horz" wrap="none" anchor="ctr" anchorCtr="1"/>
              <a:lstStyle/>
              <a:p>
                <a:pPr>
                  <a:defRPr lang="es-CO" sz="2000" b="0" i="0" u="none" strike="noStrike" kern="1200" baseline="0">
                    <a:solidFill>
                      <a:srgbClr val="FFFFFF"/>
                    </a:solidFill>
                    <a:latin typeface="Daytona Pro Condensed Light" panose="020B030603050304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GEI!$E$20</c:f>
              <c:numCache>
                <c:formatCode>0%</c:formatCode>
                <c:ptCount val="1"/>
                <c:pt idx="0">
                  <c:v>0.5</c:v>
                </c:pt>
              </c:numCache>
            </c:numRef>
          </c:val>
          <c:extLst>
            <c:ext xmlns:c16="http://schemas.microsoft.com/office/drawing/2014/chart" uri="{C3380CC4-5D6E-409C-BE32-E72D297353CC}">
              <c16:uniqueId val="{00000000-9B3D-4AB8-8B48-72DDBE9A22F9}"/>
            </c:ext>
          </c:extLst>
        </c:ser>
        <c:ser>
          <c:idx val="3"/>
          <c:order val="1"/>
          <c:tx>
            <c:v>Buses</c:v>
          </c:tx>
          <c:spPr>
            <a:solidFill>
              <a:srgbClr val="D13B3B"/>
            </a:solidFill>
            <a:ln>
              <a:noFill/>
            </a:ln>
            <a:effectLst/>
          </c:spPr>
          <c:invertIfNegative val="0"/>
          <c:dPt>
            <c:idx val="0"/>
            <c:invertIfNegative val="0"/>
            <c:bubble3D val="0"/>
            <c:extLst>
              <c:ext xmlns:c16="http://schemas.microsoft.com/office/drawing/2014/chart" uri="{C3380CC4-5D6E-409C-BE32-E72D297353CC}">
                <c16:uniqueId val="{00000001-9B3D-4AB8-8B48-72DDBE9A22F9}"/>
              </c:ext>
            </c:extLst>
          </c:dPt>
          <c:dLbls>
            <c:spPr>
              <a:noFill/>
              <a:ln>
                <a:noFill/>
              </a:ln>
              <a:effectLst/>
            </c:spPr>
            <c:txPr>
              <a:bodyPr rot="0" spcFirstLastPara="1" vertOverflow="ellipsis" vert="horz" wrap="none" anchor="ctr" anchorCtr="1"/>
              <a:lstStyle/>
              <a:p>
                <a:pPr>
                  <a:defRPr lang="es-CO" sz="2000" b="0" i="0" u="none" strike="noStrike" kern="1200" baseline="0">
                    <a:solidFill>
                      <a:srgbClr val="FFFFFF"/>
                    </a:solidFill>
                    <a:latin typeface="Daytona Pro Condensed Light" panose="020B030603050304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GEI!$E$19</c:f>
              <c:numCache>
                <c:formatCode>0%</c:formatCode>
                <c:ptCount val="1"/>
                <c:pt idx="0">
                  <c:v>0.26</c:v>
                </c:pt>
              </c:numCache>
            </c:numRef>
          </c:val>
          <c:extLst>
            <c:ext xmlns:c16="http://schemas.microsoft.com/office/drawing/2014/chart" uri="{C3380CC4-5D6E-409C-BE32-E72D297353CC}">
              <c16:uniqueId val="{00000002-9B3D-4AB8-8B48-72DDBE9A22F9}"/>
            </c:ext>
          </c:extLst>
        </c:ser>
        <c:ser>
          <c:idx val="2"/>
          <c:order val="2"/>
          <c:tx>
            <c:v>Automóviles</c:v>
          </c:tx>
          <c:spPr>
            <a:solidFill>
              <a:schemeClr val="accent1">
                <a:lumMod val="50000"/>
              </a:schemeClr>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15:layout>
                    <c:manualLayout>
                      <c:w val="0.25203043334943892"/>
                      <c:h val="0.18489626680986995"/>
                    </c:manualLayout>
                  </c15:layout>
                </c:ext>
                <c:ext xmlns:c16="http://schemas.microsoft.com/office/drawing/2014/chart" uri="{C3380CC4-5D6E-409C-BE32-E72D297353CC}">
                  <c16:uniqueId val="{00000000-C6D4-4BEA-88BD-89FA2AD399A7}"/>
                </c:ext>
              </c:extLst>
            </c:dLbl>
            <c:spPr>
              <a:noFill/>
              <a:ln>
                <a:noFill/>
              </a:ln>
              <a:effectLst/>
            </c:spPr>
            <c:txPr>
              <a:bodyPr rot="0" spcFirstLastPara="1" vertOverflow="ellipsis" vert="horz" wrap="square" anchor="ctr" anchorCtr="1"/>
              <a:lstStyle/>
              <a:p>
                <a:pPr>
                  <a:defRPr lang="es-CO" sz="2000" b="0" i="0" u="none" strike="noStrike" kern="1200" baseline="0">
                    <a:solidFill>
                      <a:srgbClr val="FFFFFF"/>
                    </a:solidFill>
                    <a:latin typeface="Daytona Pro Condensed Light" panose="020B030603050304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GEI!$E$18</c:f>
              <c:numCache>
                <c:formatCode>0%</c:formatCode>
                <c:ptCount val="1"/>
                <c:pt idx="0">
                  <c:v>0.16</c:v>
                </c:pt>
              </c:numCache>
            </c:numRef>
          </c:val>
          <c:extLst>
            <c:ext xmlns:c16="http://schemas.microsoft.com/office/drawing/2014/chart" uri="{C3380CC4-5D6E-409C-BE32-E72D297353CC}">
              <c16:uniqueId val="{00000003-9B3D-4AB8-8B48-72DDBE9A22F9}"/>
            </c:ext>
          </c:extLst>
        </c:ser>
        <c:ser>
          <c:idx val="1"/>
          <c:order val="3"/>
          <c:tx>
            <c:v>Motos</c:v>
          </c:tx>
          <c:spPr>
            <a:solidFill>
              <a:schemeClr val="accent4"/>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15:layout>
                    <c:manualLayout>
                      <c:w val="0.22448745562362987"/>
                      <c:h val="9.7570859674140822E-2"/>
                    </c:manualLayout>
                  </c15:layout>
                </c:ext>
                <c:ext xmlns:c16="http://schemas.microsoft.com/office/drawing/2014/chart" uri="{C3380CC4-5D6E-409C-BE32-E72D297353CC}">
                  <c16:uniqueId val="{00000001-C6D4-4BEA-88BD-89FA2AD399A7}"/>
                </c:ext>
              </c:extLst>
            </c:dLbl>
            <c:spPr>
              <a:noFill/>
              <a:ln>
                <a:noFill/>
              </a:ln>
              <a:effectLst/>
            </c:spPr>
            <c:txPr>
              <a:bodyPr rot="0" spcFirstLastPara="1" vertOverflow="ellipsis" vert="horz" wrap="square" anchor="ctr" anchorCtr="1"/>
              <a:lstStyle/>
              <a:p>
                <a:pPr>
                  <a:defRPr lang="es-CO" sz="2000" b="0" i="0" u="none" strike="noStrike" kern="1200" baseline="0">
                    <a:solidFill>
                      <a:srgbClr val="FFFFFF"/>
                    </a:solidFill>
                    <a:latin typeface="Daytona Pro Condensed Light" panose="020B030603050304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GEI!$E$17</c:f>
              <c:numCache>
                <c:formatCode>0%</c:formatCode>
                <c:ptCount val="1"/>
                <c:pt idx="0">
                  <c:v>0.05</c:v>
                </c:pt>
              </c:numCache>
            </c:numRef>
          </c:val>
          <c:extLst>
            <c:ext xmlns:c16="http://schemas.microsoft.com/office/drawing/2014/chart" uri="{C3380CC4-5D6E-409C-BE32-E72D297353CC}">
              <c16:uniqueId val="{00000004-9B3D-4AB8-8B48-72DDBE9A22F9}"/>
            </c:ext>
          </c:extLst>
        </c:ser>
        <c:ser>
          <c:idx val="0"/>
          <c:order val="4"/>
          <c:tx>
            <c:v>Taxis</c:v>
          </c:tx>
          <c:spPr>
            <a:solidFill>
              <a:srgbClr val="FFB300"/>
            </a:solidFill>
            <a:ln>
              <a:noFill/>
            </a:ln>
            <a:effectLst/>
          </c:spPr>
          <c:invertIfNegative val="0"/>
          <c:val>
            <c:numRef>
              <c:f>GEI!$E$16</c:f>
              <c:numCache>
                <c:formatCode>0%</c:formatCode>
                <c:ptCount val="1"/>
                <c:pt idx="0">
                  <c:v>0.03</c:v>
                </c:pt>
              </c:numCache>
            </c:numRef>
          </c:val>
          <c:extLst>
            <c:ext xmlns:c16="http://schemas.microsoft.com/office/drawing/2014/chart" uri="{C3380CC4-5D6E-409C-BE32-E72D297353CC}">
              <c16:uniqueId val="{00000005-9B3D-4AB8-8B48-72DDBE9A22F9}"/>
            </c:ext>
          </c:extLst>
        </c:ser>
        <c:dLbls>
          <c:showLegendKey val="0"/>
          <c:showVal val="0"/>
          <c:showCatName val="0"/>
          <c:showSerName val="0"/>
          <c:showPercent val="0"/>
          <c:showBubbleSize val="0"/>
        </c:dLbls>
        <c:gapWidth val="40"/>
        <c:overlap val="100"/>
        <c:axId val="1284118015"/>
        <c:axId val="1311953071"/>
      </c:barChart>
      <c:catAx>
        <c:axId val="1284118015"/>
        <c:scaling>
          <c:orientation val="minMax"/>
        </c:scaling>
        <c:delete val="1"/>
        <c:axPos val="b"/>
        <c:majorTickMark val="none"/>
        <c:minorTickMark val="none"/>
        <c:tickLblPos val="nextTo"/>
        <c:crossAx val="1311953071"/>
        <c:crosses val="autoZero"/>
        <c:auto val="1"/>
        <c:lblAlgn val="ctr"/>
        <c:lblOffset val="100"/>
        <c:noMultiLvlLbl val="0"/>
      </c:catAx>
      <c:valAx>
        <c:axId val="1311953071"/>
        <c:scaling>
          <c:orientation val="minMax"/>
          <c:max val="1"/>
          <c:min val="0"/>
        </c:scaling>
        <c:delete val="1"/>
        <c:axPos val="l"/>
        <c:numFmt formatCode="0%" sourceLinked="1"/>
        <c:majorTickMark val="none"/>
        <c:minorTickMark val="none"/>
        <c:tickLblPos val="nextTo"/>
        <c:crossAx val="1284118015"/>
        <c:crosses val="autoZero"/>
        <c:crossBetween val="between"/>
      </c:valAx>
      <c:spPr>
        <a:noFill/>
        <a:ln>
          <a:noFill/>
        </a:ln>
        <a:effectLst/>
      </c:spPr>
    </c:plotArea>
    <c:legend>
      <c:legendPos val="r"/>
      <c:legendEntry>
        <c:idx val="4"/>
        <c:txPr>
          <a:bodyPr rot="0" spcFirstLastPara="1" vertOverflow="ellipsis" vert="horz" wrap="square" anchor="ctr" anchorCtr="1"/>
          <a:lstStyle/>
          <a:p>
            <a:pPr>
              <a:defRPr sz="1200" b="0" i="0" u="none" strike="noStrike" kern="1200" baseline="0">
                <a:solidFill>
                  <a:srgbClr val="DC4C4C"/>
                </a:solidFill>
                <a:latin typeface="+mn-lt"/>
                <a:ea typeface="+mn-ea"/>
                <a:cs typeface="+mn-cs"/>
              </a:defRPr>
            </a:pPr>
            <a:endParaRPr lang="es-CO"/>
          </a:p>
        </c:txPr>
      </c:legendEntry>
      <c:layout>
        <c:manualLayout>
          <c:xMode val="edge"/>
          <c:yMode val="edge"/>
          <c:x val="8.5602791722904047E-3"/>
          <c:y val="0.75477764813351234"/>
          <c:w val="0.95487824597044091"/>
          <c:h val="0.245222351866487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400">
          <a:solidFill>
            <a:schemeClr val="tx1"/>
          </a:solidFill>
        </a:defRPr>
      </a:pPr>
      <a:endParaRPr lang="es-CO"/>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s-CO" sz="1600" b="0" i="0" u="none" strike="noStrike" kern="1200" spc="0" baseline="0" dirty="0">
                <a:solidFill>
                  <a:schemeClr val="tx1"/>
                </a:solidFill>
                <a:latin typeface="Work Sans" panose="00000500000000000000" pitchFamily="2" charset="0"/>
                <a:ea typeface="+mn-ea"/>
                <a:cs typeface="+mn-cs"/>
              </a:defRPr>
            </a:pPr>
            <a:r>
              <a:rPr lang="es-CO" sz="1600" b="1" kern="1200" dirty="0">
                <a:solidFill>
                  <a:schemeClr val="tx1"/>
                </a:solidFill>
                <a:latin typeface="Work Sans" panose="00000500000000000000" pitchFamily="2" charset="0"/>
                <a:ea typeface="+mn-ea"/>
                <a:cs typeface="+mn-cs"/>
              </a:rPr>
              <a:t>Utilización de flota propia en recorridos urbanos y nacionales por tamaño de empresa</a:t>
            </a:r>
          </a:p>
        </c:rich>
      </c:tx>
      <c:layout>
        <c:manualLayout>
          <c:xMode val="edge"/>
          <c:yMode val="edge"/>
          <c:x val="0.15108388299954664"/>
          <c:y val="2.9460369232488567E-3"/>
        </c:manualLayout>
      </c:layout>
      <c:overlay val="0"/>
      <c:spPr>
        <a:noFill/>
        <a:ln>
          <a:noFill/>
        </a:ln>
        <a:effectLst/>
      </c:spPr>
      <c:txPr>
        <a:bodyPr rot="0" spcFirstLastPara="1" vertOverflow="ellipsis" vert="horz" wrap="square" anchor="ctr" anchorCtr="1"/>
        <a:lstStyle/>
        <a:p>
          <a:pPr>
            <a:defRPr lang="es-CO" sz="1600" b="0" i="0" u="none" strike="noStrike" kern="1200" spc="0" baseline="0" dirty="0">
              <a:solidFill>
                <a:schemeClr val="tx1"/>
              </a:solidFill>
              <a:latin typeface="Work Sans" panose="00000500000000000000" pitchFamily="2" charset="0"/>
              <a:ea typeface="+mn-ea"/>
              <a:cs typeface="+mn-cs"/>
            </a:defRPr>
          </a:pPr>
          <a:endParaRPr lang="es-CO"/>
        </a:p>
      </c:txPr>
    </c:title>
    <c:autoTitleDeleted val="0"/>
    <c:plotArea>
      <c:layout>
        <c:manualLayout>
          <c:layoutTarget val="inner"/>
          <c:xMode val="edge"/>
          <c:yMode val="edge"/>
          <c:x val="0.14841623609336746"/>
          <c:y val="0.22771432237529013"/>
          <c:w val="0.80293009813049898"/>
          <c:h val="0.62914134458077176"/>
        </c:manualLayout>
      </c:layout>
      <c:barChart>
        <c:barDir val="bar"/>
        <c:grouping val="stacked"/>
        <c:varyColors val="0"/>
        <c:ser>
          <c:idx val="0"/>
          <c:order val="0"/>
          <c:tx>
            <c:strRef>
              <c:f>Tiempos!$B$36</c:f>
              <c:strCache>
                <c:ptCount val="1"/>
                <c:pt idx="0">
                  <c:v>Urbano</c:v>
                </c:pt>
              </c:strCache>
            </c:strRef>
          </c:tx>
          <c:spPr>
            <a:solidFill>
              <a:schemeClr val="bg1">
                <a:lumMod val="85000"/>
              </a:schemeClr>
            </a:solidFill>
            <a:ln w="3175" cmpd="sng">
              <a:solidFill>
                <a:schemeClr val="bg1">
                  <a:lumMod val="6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3132D"/>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Tiempos!$A$37:$A$41</c:f>
              <c:strCache>
                <c:ptCount val="5"/>
                <c:pt idx="0">
                  <c:v>Grande</c:v>
                </c:pt>
                <c:pt idx="1">
                  <c:v>Mediana</c:v>
                </c:pt>
                <c:pt idx="2">
                  <c:v>Pequeña</c:v>
                </c:pt>
                <c:pt idx="3">
                  <c:v>Micro</c:v>
                </c:pt>
                <c:pt idx="4">
                  <c:v>Nacional</c:v>
                </c:pt>
              </c:strCache>
            </c:strRef>
          </c:cat>
          <c:val>
            <c:numRef>
              <c:f>Tiempos!$B$37:$B$41</c:f>
              <c:numCache>
                <c:formatCode>0.0%</c:formatCode>
                <c:ptCount val="5"/>
                <c:pt idx="0">
                  <c:v>0.49927198148999963</c:v>
                </c:pt>
                <c:pt idx="1">
                  <c:v>0.66214899311406628</c:v>
                </c:pt>
                <c:pt idx="2">
                  <c:v>0.67819024303735764</c:v>
                </c:pt>
                <c:pt idx="3">
                  <c:v>0.71299346316419754</c:v>
                </c:pt>
                <c:pt idx="4">
                  <c:v>0.70547210672066341</c:v>
                </c:pt>
              </c:numCache>
            </c:numRef>
          </c:val>
          <c:extLst>
            <c:ext xmlns:c16="http://schemas.microsoft.com/office/drawing/2014/chart" uri="{C3380CC4-5D6E-409C-BE32-E72D297353CC}">
              <c16:uniqueId val="{00000000-295A-4358-A0FE-4A0777B00627}"/>
            </c:ext>
          </c:extLst>
        </c:ser>
        <c:ser>
          <c:idx val="1"/>
          <c:order val="1"/>
          <c:tx>
            <c:strRef>
              <c:f>Tiempos!$C$36</c:f>
              <c:strCache>
                <c:ptCount val="1"/>
                <c:pt idx="0">
                  <c:v>Nacional</c:v>
                </c:pt>
              </c:strCache>
            </c:strRef>
          </c:tx>
          <c:spPr>
            <a:solidFill>
              <a:srgbClr val="589CB4"/>
            </a:solidFill>
            <a:ln w="3175">
              <a:solidFill>
                <a:schemeClr val="bg1">
                  <a:lumMod val="8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3132D"/>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Tiempos!$A$37:$A$41</c:f>
              <c:strCache>
                <c:ptCount val="5"/>
                <c:pt idx="0">
                  <c:v>Grande</c:v>
                </c:pt>
                <c:pt idx="1">
                  <c:v>Mediana</c:v>
                </c:pt>
                <c:pt idx="2">
                  <c:v>Pequeña</c:v>
                </c:pt>
                <c:pt idx="3">
                  <c:v>Micro</c:v>
                </c:pt>
                <c:pt idx="4">
                  <c:v>Nacional</c:v>
                </c:pt>
              </c:strCache>
            </c:strRef>
          </c:cat>
          <c:val>
            <c:numRef>
              <c:f>Tiempos!$C$37:$C$41</c:f>
              <c:numCache>
                <c:formatCode>0.0%</c:formatCode>
                <c:ptCount val="5"/>
                <c:pt idx="0">
                  <c:v>0.50072801851000037</c:v>
                </c:pt>
                <c:pt idx="1">
                  <c:v>0.33785100688593378</c:v>
                </c:pt>
                <c:pt idx="2">
                  <c:v>0.32180975696264247</c:v>
                </c:pt>
                <c:pt idx="3">
                  <c:v>0.28700653683580235</c:v>
                </c:pt>
                <c:pt idx="4">
                  <c:v>0.29452789327933654</c:v>
                </c:pt>
              </c:numCache>
            </c:numRef>
          </c:val>
          <c:extLst>
            <c:ext xmlns:c16="http://schemas.microsoft.com/office/drawing/2014/chart" uri="{C3380CC4-5D6E-409C-BE32-E72D297353CC}">
              <c16:uniqueId val="{00000001-295A-4358-A0FE-4A0777B00627}"/>
            </c:ext>
          </c:extLst>
        </c:ser>
        <c:dLbls>
          <c:dLblPos val="ctr"/>
          <c:showLegendKey val="0"/>
          <c:showVal val="1"/>
          <c:showCatName val="0"/>
          <c:showSerName val="0"/>
          <c:showPercent val="0"/>
          <c:showBubbleSize val="0"/>
        </c:dLbls>
        <c:gapWidth val="30"/>
        <c:overlap val="100"/>
        <c:axId val="465277064"/>
        <c:axId val="465277720"/>
      </c:barChart>
      <c:catAx>
        <c:axId val="4652770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effectLst/>
                <a:latin typeface="+mn-lt"/>
                <a:ea typeface="+mn-ea"/>
                <a:cs typeface="+mn-cs"/>
              </a:defRPr>
            </a:pPr>
            <a:endParaRPr lang="es-CO"/>
          </a:p>
        </c:txPr>
        <c:crossAx val="465277720"/>
        <c:crosses val="autoZero"/>
        <c:auto val="1"/>
        <c:lblAlgn val="ctr"/>
        <c:lblOffset val="100"/>
        <c:noMultiLvlLbl val="0"/>
      </c:catAx>
      <c:valAx>
        <c:axId val="465277720"/>
        <c:scaling>
          <c:orientation val="minMax"/>
          <c:max val="1"/>
        </c:scaling>
        <c:delete val="1"/>
        <c:axPos val="b"/>
        <c:numFmt formatCode="0%" sourceLinked="0"/>
        <c:majorTickMark val="none"/>
        <c:minorTickMark val="none"/>
        <c:tickLblPos val="nextTo"/>
        <c:crossAx val="465277064"/>
        <c:crosses val="autoZero"/>
        <c:crossBetween val="between"/>
      </c:valAx>
      <c:spPr>
        <a:noFill/>
        <a:ln>
          <a:noFill/>
        </a:ln>
        <a:effectLst/>
      </c:spPr>
    </c:plotArea>
    <c:legend>
      <c:legendPos val="b"/>
      <c:layout>
        <c:manualLayout>
          <c:xMode val="edge"/>
          <c:yMode val="edge"/>
          <c:x val="0.70933217574333407"/>
          <c:y val="0.93668659320372982"/>
          <c:w val="0.2884689875521268"/>
          <c:h val="6.3313406796270219E-2"/>
        </c:manualLayout>
      </c:layout>
      <c:overlay val="0"/>
      <c:spPr>
        <a:noFill/>
        <a:ln>
          <a:noFill/>
        </a:ln>
        <a:effectLst/>
      </c:spPr>
      <c:txPr>
        <a:bodyPr rot="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s-CO"/>
        </a:p>
      </c:txPr>
    </c:legend>
    <c:plotVisOnly val="1"/>
    <c:dispBlanksAs val="gap"/>
    <c:showDLblsOverMax val="0"/>
  </c:chart>
  <c:spPr>
    <a:noFill/>
    <a:ln>
      <a:noFill/>
    </a:ln>
    <a:effectLst/>
  </c:spPr>
  <c:txPr>
    <a:bodyPr/>
    <a:lstStyle/>
    <a:p>
      <a:pPr>
        <a:defRPr>
          <a:solidFill>
            <a:sysClr val="windowText" lastClr="000000"/>
          </a:solidFill>
        </a:defRPr>
      </a:pPr>
      <a:endParaRPr lang="es-CO"/>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rgbClr val="000000"/>
                </a:solidFill>
                <a:latin typeface="+mn-lt"/>
                <a:ea typeface="+mn-ea"/>
                <a:cs typeface="+mn-cs"/>
              </a:defRPr>
            </a:pPr>
            <a:r>
              <a:rPr lang="es-CO" sz="1600" b="1" i="0" baseline="0" dirty="0">
                <a:solidFill>
                  <a:schemeClr val="tx1"/>
                </a:solidFill>
                <a:effectLst/>
              </a:rPr>
              <a:t>Utilización de flota propia en recorridos urbanos y nacionales por actividad económica</a:t>
            </a:r>
            <a:endParaRPr lang="es-419" sz="1600" b="1" dirty="0">
              <a:solidFill>
                <a:schemeClr val="tx1"/>
              </a:solidFill>
              <a:effectLst/>
            </a:endParaRPr>
          </a:p>
        </c:rich>
      </c:tx>
      <c:layout>
        <c:manualLayout>
          <c:xMode val="edge"/>
          <c:yMode val="edge"/>
          <c:x val="0.22393893775801241"/>
          <c:y val="0"/>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rgbClr val="000000"/>
              </a:solidFill>
              <a:latin typeface="+mn-lt"/>
              <a:ea typeface="+mn-ea"/>
              <a:cs typeface="+mn-cs"/>
            </a:defRPr>
          </a:pPr>
          <a:endParaRPr lang="es-CO"/>
        </a:p>
      </c:txPr>
    </c:title>
    <c:autoTitleDeleted val="0"/>
    <c:plotArea>
      <c:layout>
        <c:manualLayout>
          <c:layoutTarget val="inner"/>
          <c:xMode val="edge"/>
          <c:yMode val="edge"/>
          <c:x val="0.27397061340313439"/>
          <c:y val="0.23655671739289727"/>
          <c:w val="0.67809526108992157"/>
          <c:h val="0.62751377029296074"/>
        </c:manualLayout>
      </c:layout>
      <c:barChart>
        <c:barDir val="bar"/>
        <c:grouping val="stacked"/>
        <c:varyColors val="0"/>
        <c:ser>
          <c:idx val="0"/>
          <c:order val="0"/>
          <c:tx>
            <c:strRef>
              <c:f>Tiempos!$B$27</c:f>
              <c:strCache>
                <c:ptCount val="1"/>
                <c:pt idx="0">
                  <c:v>Urbano</c:v>
                </c:pt>
              </c:strCache>
            </c:strRef>
          </c:tx>
          <c:spPr>
            <a:solidFill>
              <a:schemeClr val="bg1">
                <a:lumMod val="85000"/>
              </a:schemeClr>
            </a:solidFill>
            <a:ln w="3175">
              <a:solidFill>
                <a:schemeClr val="bg1">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3132D"/>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Tiempos!$A$28:$A$34</c:f>
              <c:strCache>
                <c:ptCount val="7"/>
                <c:pt idx="0">
                  <c:v>Agropecuario</c:v>
                </c:pt>
                <c:pt idx="1">
                  <c:v>Industria</c:v>
                </c:pt>
                <c:pt idx="2">
                  <c:v>Comercio</c:v>
                </c:pt>
                <c:pt idx="3">
                  <c:v>Construcción</c:v>
                </c:pt>
                <c:pt idx="4">
                  <c:v>Transporte y almacenamiento</c:v>
                </c:pt>
                <c:pt idx="5">
                  <c:v>Minería</c:v>
                </c:pt>
                <c:pt idx="6">
                  <c:v>Nacional</c:v>
                </c:pt>
              </c:strCache>
            </c:strRef>
          </c:cat>
          <c:val>
            <c:numRef>
              <c:f>Tiempos!$B$28:$B$34</c:f>
              <c:numCache>
                <c:formatCode>0.0%</c:formatCode>
                <c:ptCount val="7"/>
                <c:pt idx="0">
                  <c:v>0.77506348274179282</c:v>
                </c:pt>
                <c:pt idx="1">
                  <c:v>0.73836477484715979</c:v>
                </c:pt>
                <c:pt idx="2">
                  <c:v>0.72929243712053748</c:v>
                </c:pt>
                <c:pt idx="3">
                  <c:v>0.60751543052180035</c:v>
                </c:pt>
                <c:pt idx="4">
                  <c:v>0.58706131369869519</c:v>
                </c:pt>
                <c:pt idx="5">
                  <c:v>0.50016533735433777</c:v>
                </c:pt>
                <c:pt idx="6">
                  <c:v>0.70547210672066352</c:v>
                </c:pt>
              </c:numCache>
            </c:numRef>
          </c:val>
          <c:extLst>
            <c:ext xmlns:c16="http://schemas.microsoft.com/office/drawing/2014/chart" uri="{C3380CC4-5D6E-409C-BE32-E72D297353CC}">
              <c16:uniqueId val="{00000000-C363-4055-A7F3-F46AE381A0C1}"/>
            </c:ext>
          </c:extLst>
        </c:ser>
        <c:ser>
          <c:idx val="1"/>
          <c:order val="1"/>
          <c:tx>
            <c:strRef>
              <c:f>Tiempos!$C$27</c:f>
              <c:strCache>
                <c:ptCount val="1"/>
                <c:pt idx="0">
                  <c:v>Nacional</c:v>
                </c:pt>
              </c:strCache>
            </c:strRef>
          </c:tx>
          <c:spPr>
            <a:solidFill>
              <a:srgbClr val="589CB4"/>
            </a:solidFill>
            <a:ln w="3175">
              <a:solidFill>
                <a:schemeClr val="bg1">
                  <a:lumMod val="8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3132D"/>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Tiempos!$A$28:$A$34</c:f>
              <c:strCache>
                <c:ptCount val="7"/>
                <c:pt idx="0">
                  <c:v>Agropecuario</c:v>
                </c:pt>
                <c:pt idx="1">
                  <c:v>Industria</c:v>
                </c:pt>
                <c:pt idx="2">
                  <c:v>Comercio</c:v>
                </c:pt>
                <c:pt idx="3">
                  <c:v>Construcción</c:v>
                </c:pt>
                <c:pt idx="4">
                  <c:v>Transporte y almacenamiento</c:v>
                </c:pt>
                <c:pt idx="5">
                  <c:v>Minería</c:v>
                </c:pt>
                <c:pt idx="6">
                  <c:v>Nacional</c:v>
                </c:pt>
              </c:strCache>
            </c:strRef>
          </c:cat>
          <c:val>
            <c:numRef>
              <c:f>Tiempos!$C$28:$C$34</c:f>
              <c:numCache>
                <c:formatCode>0.0%</c:formatCode>
                <c:ptCount val="7"/>
                <c:pt idx="0">
                  <c:v>0.22493651725820724</c:v>
                </c:pt>
                <c:pt idx="1">
                  <c:v>0.26163522515284021</c:v>
                </c:pt>
                <c:pt idx="2">
                  <c:v>0.27070756287946246</c:v>
                </c:pt>
                <c:pt idx="3">
                  <c:v>0.39248456947819954</c:v>
                </c:pt>
                <c:pt idx="4">
                  <c:v>0.41293868630130487</c:v>
                </c:pt>
                <c:pt idx="5">
                  <c:v>0.49983466264566223</c:v>
                </c:pt>
                <c:pt idx="6">
                  <c:v>0.29452789327933643</c:v>
                </c:pt>
              </c:numCache>
            </c:numRef>
          </c:val>
          <c:extLst>
            <c:ext xmlns:c16="http://schemas.microsoft.com/office/drawing/2014/chart" uri="{C3380CC4-5D6E-409C-BE32-E72D297353CC}">
              <c16:uniqueId val="{00000001-C363-4055-A7F3-F46AE381A0C1}"/>
            </c:ext>
          </c:extLst>
        </c:ser>
        <c:dLbls>
          <c:dLblPos val="ctr"/>
          <c:showLegendKey val="0"/>
          <c:showVal val="1"/>
          <c:showCatName val="0"/>
          <c:showSerName val="0"/>
          <c:showPercent val="0"/>
          <c:showBubbleSize val="0"/>
        </c:dLbls>
        <c:gapWidth val="30"/>
        <c:overlap val="100"/>
        <c:axId val="1797956128"/>
        <c:axId val="1842296064"/>
      </c:barChart>
      <c:catAx>
        <c:axId val="17979561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effectLst/>
                <a:latin typeface="+mn-lt"/>
                <a:ea typeface="+mn-ea"/>
                <a:cs typeface="+mn-cs"/>
              </a:defRPr>
            </a:pPr>
            <a:endParaRPr lang="es-CO"/>
          </a:p>
        </c:txPr>
        <c:crossAx val="1842296064"/>
        <c:crosses val="autoZero"/>
        <c:auto val="1"/>
        <c:lblAlgn val="ctr"/>
        <c:lblOffset val="100"/>
        <c:noMultiLvlLbl val="0"/>
      </c:catAx>
      <c:valAx>
        <c:axId val="1842296064"/>
        <c:scaling>
          <c:orientation val="minMax"/>
          <c:max val="1"/>
        </c:scaling>
        <c:delete val="1"/>
        <c:axPos val="b"/>
        <c:numFmt formatCode="0.0%" sourceLinked="1"/>
        <c:majorTickMark val="none"/>
        <c:minorTickMark val="none"/>
        <c:tickLblPos val="nextTo"/>
        <c:crossAx val="1797956128"/>
        <c:crosses val="autoZero"/>
        <c:crossBetween val="between"/>
      </c:valAx>
      <c:spPr>
        <a:noFill/>
        <a:ln>
          <a:noFill/>
        </a:ln>
        <a:effectLst/>
      </c:spPr>
    </c:plotArea>
    <c:legend>
      <c:legendPos val="b"/>
      <c:layout>
        <c:manualLayout>
          <c:xMode val="edge"/>
          <c:yMode val="edge"/>
          <c:x val="0.26954244937083827"/>
          <c:y val="0.89454650146992254"/>
          <c:w val="0.27832993779929932"/>
          <c:h val="6.5465248903830223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s-CO"/>
        </a:p>
      </c:txPr>
    </c:legend>
    <c:plotVisOnly val="1"/>
    <c:dispBlanksAs val="gap"/>
    <c:showDLblsOverMax val="0"/>
  </c:chart>
  <c:spPr>
    <a:noFill/>
    <a:ln>
      <a:noFill/>
    </a:ln>
    <a:effectLst/>
  </c:spPr>
  <c:txPr>
    <a:bodyPr/>
    <a:lstStyle/>
    <a:p>
      <a:pPr>
        <a:defRPr>
          <a:solidFill>
            <a:schemeClr val="tx1"/>
          </a:solidFill>
        </a:defRPr>
      </a:pPr>
      <a:endParaRPr lang="es-CO"/>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589CB4"/>
            </a:solidFill>
            <a:ln>
              <a:noFill/>
            </a:ln>
            <a:effectLst/>
          </c:spPr>
          <c:invertIfNegative val="0"/>
          <c:dPt>
            <c:idx val="7"/>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1-E4D3-4819-A473-1B80BE5460BD}"/>
              </c:ext>
            </c:extLst>
          </c:dPt>
          <c:dPt>
            <c:idx val="8"/>
            <c:invertIfNegative val="0"/>
            <c:bubble3D val="0"/>
            <c:spPr>
              <a:solidFill>
                <a:srgbClr val="589CB4"/>
              </a:solidFill>
              <a:ln>
                <a:noFill/>
              </a:ln>
              <a:effectLst/>
            </c:spPr>
            <c:extLst>
              <c:ext xmlns:c16="http://schemas.microsoft.com/office/drawing/2014/chart" uri="{C3380CC4-5D6E-409C-BE32-E72D297353CC}">
                <c16:uniqueId val="{00000003-E4D3-4819-A473-1B80BE5460BD}"/>
              </c:ext>
            </c:extLst>
          </c:dPt>
          <c:dPt>
            <c:idx val="15"/>
            <c:invertIfNegative val="0"/>
            <c:bubble3D val="0"/>
            <c:spPr>
              <a:solidFill>
                <a:srgbClr val="DC4C4C"/>
              </a:solidFill>
              <a:ln>
                <a:noFill/>
              </a:ln>
              <a:effectLst/>
            </c:spPr>
            <c:extLst>
              <c:ext xmlns:c16="http://schemas.microsoft.com/office/drawing/2014/chart" uri="{C3380CC4-5D6E-409C-BE32-E72D297353CC}">
                <c16:uniqueId val="{00000005-E4D3-4819-A473-1B80BE5460BD}"/>
              </c:ext>
            </c:extLst>
          </c:dPt>
          <c:dLbls>
            <c:numFmt formatCode="#,##0.0" sourceLinked="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Hoja11!$B$4:$B$21</c:f>
              <c:strCache>
                <c:ptCount val="18"/>
                <c:pt idx="0">
                  <c:v>Relaciones Exteriores</c:v>
                </c:pt>
                <c:pt idx="1">
                  <c:v>Ciencia, Tecnología eInnovación</c:v>
                </c:pt>
                <c:pt idx="2">
                  <c:v>Educación</c:v>
                </c:pt>
                <c:pt idx="3">
                  <c:v>Presidencia de la República</c:v>
                </c:pt>
                <c:pt idx="4">
                  <c:v>TIC</c:v>
                </c:pt>
                <c:pt idx="5">
                  <c:v>Hacienda y Crédito Público</c:v>
                </c:pt>
                <c:pt idx="6">
                  <c:v>Planeación</c:v>
                </c:pt>
                <c:pt idx="7">
                  <c:v>Comercio, Industria yTurismo</c:v>
                </c:pt>
                <c:pt idx="8">
                  <c:v>Minas y Energía</c:v>
                </c:pt>
                <c:pt idx="9">
                  <c:v>Trabajo</c:v>
                </c:pt>
                <c:pt idx="10">
                  <c:v>Defensa</c:v>
                </c:pt>
                <c:pt idx="11">
                  <c:v>Ambiente y desarrollosostenible</c:v>
                </c:pt>
                <c:pt idx="12">
                  <c:v>Vivienda, Ciudad yTerritorio</c:v>
                </c:pt>
                <c:pt idx="13">
                  <c:v>Agropecuario, Pesquero yde Desarrollo Rural</c:v>
                </c:pt>
                <c:pt idx="14">
                  <c:v>Salud y Protección Social</c:v>
                </c:pt>
                <c:pt idx="15">
                  <c:v>Transporte</c:v>
                </c:pt>
                <c:pt idx="16">
                  <c:v>Estadísticas</c:v>
                </c:pt>
                <c:pt idx="17">
                  <c:v>Cultura</c:v>
                </c:pt>
              </c:strCache>
            </c:strRef>
          </c:cat>
          <c:val>
            <c:numRef>
              <c:f>Hoja11!$C$4:$C$21</c:f>
              <c:numCache>
                <c:formatCode>General</c:formatCode>
                <c:ptCount val="18"/>
                <c:pt idx="0">
                  <c:v>86.8</c:v>
                </c:pt>
                <c:pt idx="1">
                  <c:v>82.7</c:v>
                </c:pt>
                <c:pt idx="2">
                  <c:v>82.5</c:v>
                </c:pt>
                <c:pt idx="3">
                  <c:v>81.900000000000006</c:v>
                </c:pt>
                <c:pt idx="4">
                  <c:v>81.5</c:v>
                </c:pt>
                <c:pt idx="5">
                  <c:v>80.099999999999994</c:v>
                </c:pt>
                <c:pt idx="6">
                  <c:v>80</c:v>
                </c:pt>
                <c:pt idx="7">
                  <c:v>79.8</c:v>
                </c:pt>
                <c:pt idx="8">
                  <c:v>79.2</c:v>
                </c:pt>
                <c:pt idx="9">
                  <c:v>78.3</c:v>
                </c:pt>
                <c:pt idx="10">
                  <c:v>76.8</c:v>
                </c:pt>
                <c:pt idx="11">
                  <c:v>76.3</c:v>
                </c:pt>
                <c:pt idx="12">
                  <c:v>74.400000000000006</c:v>
                </c:pt>
                <c:pt idx="13">
                  <c:v>72</c:v>
                </c:pt>
                <c:pt idx="14">
                  <c:v>71</c:v>
                </c:pt>
                <c:pt idx="15">
                  <c:v>70.7</c:v>
                </c:pt>
                <c:pt idx="16">
                  <c:v>70.2</c:v>
                </c:pt>
                <c:pt idx="17">
                  <c:v>69.599999999999994</c:v>
                </c:pt>
              </c:numCache>
            </c:numRef>
          </c:val>
          <c:extLst>
            <c:ext xmlns:c16="http://schemas.microsoft.com/office/drawing/2014/chart" uri="{C3380CC4-5D6E-409C-BE32-E72D297353CC}">
              <c16:uniqueId val="{00000006-E4D3-4819-A473-1B80BE5460BD}"/>
            </c:ext>
          </c:extLst>
        </c:ser>
        <c:dLbls>
          <c:dLblPos val="outEnd"/>
          <c:showLegendKey val="0"/>
          <c:showVal val="1"/>
          <c:showCatName val="0"/>
          <c:showSerName val="0"/>
          <c:showPercent val="0"/>
          <c:showBubbleSize val="0"/>
        </c:dLbls>
        <c:gapWidth val="101"/>
        <c:overlap val="-27"/>
        <c:axId val="1260064079"/>
        <c:axId val="1579672479"/>
      </c:barChart>
      <c:catAx>
        <c:axId val="1260064079"/>
        <c:scaling>
          <c:orientation val="minMax"/>
        </c:scaling>
        <c:delete val="0"/>
        <c:axPos val="b"/>
        <c:numFmt formatCode="@" sourceLinked="0"/>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solidFill>
                <a:latin typeface="+mn-lt"/>
                <a:ea typeface="+mn-ea"/>
                <a:cs typeface="+mn-cs"/>
              </a:defRPr>
            </a:pPr>
            <a:endParaRPr lang="es-CO"/>
          </a:p>
        </c:txPr>
        <c:crossAx val="1579672479"/>
        <c:crosses val="autoZero"/>
        <c:auto val="1"/>
        <c:lblAlgn val="ctr"/>
        <c:lblOffset val="100"/>
        <c:noMultiLvlLbl val="0"/>
      </c:catAx>
      <c:valAx>
        <c:axId val="1579672479"/>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crossAx val="12600640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solidFill>
            <a:schemeClr val="tx1"/>
          </a:solidFill>
        </a:defRPr>
      </a:pPr>
      <a:endParaRPr lang="es-CO"/>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CO">
                <a:solidFill>
                  <a:schemeClr val="tx1"/>
                </a:solidFill>
              </a:rPr>
              <a:t>Movilización de Carga</a:t>
            </a:r>
            <a:br>
              <a:rPr lang="es-CO">
                <a:solidFill>
                  <a:schemeClr val="tx1"/>
                </a:solidFill>
              </a:rPr>
            </a:br>
            <a:r>
              <a:rPr lang="es-CO">
                <a:solidFill>
                  <a:schemeClr val="tx1"/>
                </a:solidFill>
              </a:rPr>
              <a:t>Participación por modo</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CO"/>
        </a:p>
      </c:txPr>
    </c:title>
    <c:autoTitleDeleted val="0"/>
    <c:plotArea>
      <c:layout/>
      <c:barChart>
        <c:barDir val="col"/>
        <c:grouping val="stacked"/>
        <c:varyColors val="0"/>
        <c:ser>
          <c:idx val="0"/>
          <c:order val="0"/>
          <c:tx>
            <c:strRef>
              <c:f>[ConsultaIntegrada.xls]Hoja3!$C$8</c:f>
              <c:strCache>
                <c:ptCount val="1"/>
                <c:pt idx="0">
                  <c:v>Carretero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[ConsultaIntegrada.xls]Hoja3!$D$7:$E$7</c:f>
              <c:strCache>
                <c:ptCount val="2"/>
                <c:pt idx="0">
                  <c:v>General</c:v>
                </c:pt>
                <c:pt idx="1">
                  <c:v>Sin Minero - Energetico</c:v>
                </c:pt>
              </c:strCache>
            </c:strRef>
          </c:cat>
          <c:val>
            <c:numRef>
              <c:f>[ConsultaIntegrada.xls]Hoja3!$D$8:$E$8</c:f>
              <c:numCache>
                <c:formatCode>0%</c:formatCode>
                <c:ptCount val="2"/>
                <c:pt idx="0" formatCode="0.00%">
                  <c:v>0.73499999999999999</c:v>
                </c:pt>
                <c:pt idx="1">
                  <c:v>0.97</c:v>
                </c:pt>
              </c:numCache>
            </c:numRef>
          </c:val>
          <c:extLst>
            <c:ext xmlns:c16="http://schemas.microsoft.com/office/drawing/2014/chart" uri="{C3380CC4-5D6E-409C-BE32-E72D297353CC}">
              <c16:uniqueId val="{00000000-7FBF-4F8A-BBF6-31996F479D33}"/>
            </c:ext>
          </c:extLst>
        </c:ser>
        <c:ser>
          <c:idx val="1"/>
          <c:order val="1"/>
          <c:tx>
            <c:strRef>
              <c:f>[ConsultaIntegrada.xls]Hoja3!$C$9</c:f>
              <c:strCache>
                <c:ptCount val="1"/>
                <c:pt idx="0">
                  <c:v>Férreo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[ConsultaIntegrada.xls]Hoja3!$D$7:$E$7</c:f>
              <c:strCache>
                <c:ptCount val="2"/>
                <c:pt idx="0">
                  <c:v>General</c:v>
                </c:pt>
                <c:pt idx="1">
                  <c:v>Sin Minero - Energetico</c:v>
                </c:pt>
              </c:strCache>
            </c:strRef>
          </c:cat>
          <c:val>
            <c:numRef>
              <c:f>[ConsultaIntegrada.xls]Hoja3!$D$9:$E$9</c:f>
              <c:numCache>
                <c:formatCode>0.0%</c:formatCode>
                <c:ptCount val="2"/>
                <c:pt idx="0" formatCode="0.00%">
                  <c:v>0.23599999999999999</c:v>
                </c:pt>
                <c:pt idx="1">
                  <c:v>1E-3</c:v>
                </c:pt>
              </c:numCache>
            </c:numRef>
          </c:val>
          <c:extLst>
            <c:ext xmlns:c16="http://schemas.microsoft.com/office/drawing/2014/chart" uri="{C3380CC4-5D6E-409C-BE32-E72D297353CC}">
              <c16:uniqueId val="{00000001-7FBF-4F8A-BBF6-31996F479D33}"/>
            </c:ext>
          </c:extLst>
        </c:ser>
        <c:ser>
          <c:idx val="2"/>
          <c:order val="2"/>
          <c:tx>
            <c:strRef>
              <c:f>[ConsultaIntegrada.xls]Hoja3!$C$10</c:f>
              <c:strCache>
                <c:ptCount val="1"/>
                <c:pt idx="0">
                  <c:v>Fluvial - Cabotaje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[ConsultaIntegrada.xls]Hoja3!$D$7:$E$7</c:f>
              <c:strCache>
                <c:ptCount val="2"/>
                <c:pt idx="0">
                  <c:v>General</c:v>
                </c:pt>
                <c:pt idx="1">
                  <c:v>Sin Minero - Energetico</c:v>
                </c:pt>
              </c:strCache>
            </c:strRef>
          </c:cat>
          <c:val>
            <c:numRef>
              <c:f>[ConsultaIntegrada.xls]Hoja3!$D$10:$E$10</c:f>
              <c:numCache>
                <c:formatCode>0.0%</c:formatCode>
                <c:ptCount val="2"/>
                <c:pt idx="0">
                  <c:v>2.7999999999999997E-2</c:v>
                </c:pt>
                <c:pt idx="1">
                  <c:v>2.7999999999999997E-2</c:v>
                </c:pt>
              </c:numCache>
            </c:numRef>
          </c:val>
          <c:extLst>
            <c:ext xmlns:c16="http://schemas.microsoft.com/office/drawing/2014/chart" uri="{C3380CC4-5D6E-409C-BE32-E72D297353CC}">
              <c16:uniqueId val="{00000002-7FBF-4F8A-BBF6-31996F479D33}"/>
            </c:ext>
          </c:extLst>
        </c:ser>
        <c:ser>
          <c:idx val="3"/>
          <c:order val="3"/>
          <c:tx>
            <c:strRef>
              <c:f>[ConsultaIntegrada.xls]Hoja3!$C$11</c:f>
              <c:strCache>
                <c:ptCount val="1"/>
                <c:pt idx="0">
                  <c:v>Aéreo</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[ConsultaIntegrada.xls]Hoja3!$D$7:$E$7</c:f>
              <c:strCache>
                <c:ptCount val="2"/>
                <c:pt idx="0">
                  <c:v>General</c:v>
                </c:pt>
                <c:pt idx="1">
                  <c:v>Sin Minero - Energetico</c:v>
                </c:pt>
              </c:strCache>
            </c:strRef>
          </c:cat>
          <c:val>
            <c:numRef>
              <c:f>[ConsultaIntegrada.xls]Hoja3!$D$11:$E$11</c:f>
              <c:numCache>
                <c:formatCode>0.0%</c:formatCode>
                <c:ptCount val="2"/>
                <c:pt idx="0">
                  <c:v>1E-3</c:v>
                </c:pt>
                <c:pt idx="1">
                  <c:v>1E-3</c:v>
                </c:pt>
              </c:numCache>
            </c:numRef>
          </c:val>
          <c:extLst>
            <c:ext xmlns:c16="http://schemas.microsoft.com/office/drawing/2014/chart" uri="{C3380CC4-5D6E-409C-BE32-E72D297353CC}">
              <c16:uniqueId val="{00000003-7FBF-4F8A-BBF6-31996F479D33}"/>
            </c:ext>
          </c:extLst>
        </c:ser>
        <c:dLbls>
          <c:dLblPos val="ctr"/>
          <c:showLegendKey val="0"/>
          <c:showVal val="1"/>
          <c:showCatName val="0"/>
          <c:showSerName val="0"/>
          <c:showPercent val="0"/>
          <c:showBubbleSize val="0"/>
        </c:dLbls>
        <c:gapWidth val="150"/>
        <c:overlap val="100"/>
        <c:axId val="-1915790992"/>
        <c:axId val="-1915790448"/>
      </c:barChart>
      <c:catAx>
        <c:axId val="-1915790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crossAx val="-1915790448"/>
        <c:crosses val="autoZero"/>
        <c:auto val="1"/>
        <c:lblAlgn val="ctr"/>
        <c:lblOffset val="100"/>
        <c:noMultiLvlLbl val="0"/>
      </c:catAx>
      <c:valAx>
        <c:axId val="-191579044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crossAx val="-19157909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CO"/>
        </a:p>
      </c:txPr>
    </c:title>
    <c:autoTitleDeleted val="0"/>
    <c:plotArea>
      <c:layout/>
      <c:barChart>
        <c:barDir val="col"/>
        <c:grouping val="clustered"/>
        <c:varyColors val="0"/>
        <c:ser>
          <c:idx val="0"/>
          <c:order val="0"/>
          <c:tx>
            <c:strRef>
              <c:f>[ConsultaIntegrada.xls]Hoja2!$C$3</c:f>
              <c:strCache>
                <c:ptCount val="1"/>
                <c:pt idx="0">
                  <c:v>Logistics competence</c:v>
                </c:pt>
              </c:strCache>
            </c:strRef>
          </c:tx>
          <c:spPr>
            <a:solidFill>
              <a:srgbClr val="A4998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[ConsultaIntegrada.xls]Hoja2!$B$4:$B$6</c:f>
              <c:strCache>
                <c:ptCount val="3"/>
                <c:pt idx="0">
                  <c:v>Chile</c:v>
                </c:pt>
                <c:pt idx="1">
                  <c:v>Colombia</c:v>
                </c:pt>
                <c:pt idx="2">
                  <c:v>Region: Latin America &amp; Caribbean</c:v>
                </c:pt>
              </c:strCache>
            </c:strRef>
          </c:cat>
          <c:val>
            <c:numRef>
              <c:f>[ConsultaIntegrada.xls]Hoja2!$C$4:$C$6</c:f>
              <c:numCache>
                <c:formatCode>General</c:formatCode>
                <c:ptCount val="3"/>
                <c:pt idx="0">
                  <c:v>3.13</c:v>
                </c:pt>
                <c:pt idx="1">
                  <c:v>2.87</c:v>
                </c:pt>
                <c:pt idx="2">
                  <c:v>2.52</c:v>
                </c:pt>
              </c:numCache>
            </c:numRef>
          </c:val>
          <c:extLst>
            <c:ext xmlns:c16="http://schemas.microsoft.com/office/drawing/2014/chart" uri="{C3380CC4-5D6E-409C-BE32-E72D297353CC}">
              <c16:uniqueId val="{00000000-016C-421C-B4EB-98F2FA5FE122}"/>
            </c:ext>
          </c:extLst>
        </c:ser>
        <c:dLbls>
          <c:showLegendKey val="0"/>
          <c:showVal val="0"/>
          <c:showCatName val="0"/>
          <c:showSerName val="0"/>
          <c:showPercent val="0"/>
          <c:showBubbleSize val="0"/>
        </c:dLbls>
        <c:gapWidth val="219"/>
        <c:overlap val="-27"/>
        <c:axId val="-1996708800"/>
        <c:axId val="-1996708256"/>
      </c:barChart>
      <c:catAx>
        <c:axId val="-1996708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crossAx val="-1996708256"/>
        <c:crosses val="autoZero"/>
        <c:auto val="1"/>
        <c:lblAlgn val="ctr"/>
        <c:lblOffset val="100"/>
        <c:noMultiLvlLbl val="0"/>
      </c:catAx>
      <c:valAx>
        <c:axId val="-19967082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crossAx val="-19967088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b="1">
                <a:solidFill>
                  <a:schemeClr val="tx1"/>
                </a:solidFill>
              </a:defRPr>
            </a:pPr>
            <a:r>
              <a:rPr lang="es-CO" sz="1400" b="1" dirty="0">
                <a:solidFill>
                  <a:schemeClr val="tx1"/>
                </a:solidFill>
              </a:rPr>
              <a:t>Tiempo para exportar un contenedor (horas)</a:t>
            </a:r>
            <a:br>
              <a:rPr lang="es-CO" sz="1400" b="1" dirty="0">
                <a:solidFill>
                  <a:schemeClr val="tx1"/>
                </a:solidFill>
              </a:rPr>
            </a:br>
            <a:r>
              <a:rPr lang="es-CO" sz="1400" b="1" dirty="0">
                <a:solidFill>
                  <a:schemeClr val="tx1"/>
                </a:solidFill>
              </a:rPr>
              <a:t>Comparación modos de transporte</a:t>
            </a:r>
          </a:p>
        </c:rich>
      </c:tx>
      <c:overlay val="0"/>
    </c:title>
    <c:autoTitleDeleted val="0"/>
    <c:plotArea>
      <c:layout>
        <c:manualLayout>
          <c:layoutTarget val="inner"/>
          <c:xMode val="edge"/>
          <c:yMode val="edge"/>
          <c:x val="2.50661777595718E-2"/>
          <c:y val="0.19579236849592899"/>
          <c:w val="0.94986764448085703"/>
          <c:h val="0.55856710638331597"/>
        </c:manualLayout>
      </c:layout>
      <c:barChart>
        <c:barDir val="col"/>
        <c:grouping val="stacked"/>
        <c:varyColors val="0"/>
        <c:ser>
          <c:idx val="0"/>
          <c:order val="0"/>
          <c:tx>
            <c:v>Transporte nacional</c:v>
          </c:tx>
          <c:spPr>
            <a:solidFill>
              <a:srgbClr val="157394"/>
            </a:solidFill>
            <a:ln>
              <a:noFill/>
            </a:ln>
          </c:spPr>
          <c:invertIfNegative val="0"/>
          <c:dLbls>
            <c:spPr>
              <a:noFill/>
              <a:ln>
                <a:noFill/>
              </a:ln>
              <a:effectLst/>
            </c:spPr>
            <c:txPr>
              <a:bodyPr/>
              <a:lstStyle/>
              <a:p>
                <a:pPr algn="ctr">
                  <a:defRPr sz="1400" b="1">
                    <a:solidFill>
                      <a:schemeClr val="bg1"/>
                    </a:solidFill>
                  </a:defRPr>
                </a:pPr>
                <a:endParaRPr lang="es-CO"/>
              </a:p>
            </c:txPr>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Lit>
              <c:ptCount val="4"/>
              <c:pt idx="0">
                <c:v>Estado actual</c:v>
              </c:pt>
              <c:pt idx="1">
                <c:v>Fluvial - Medidas de facilitación del comercio</c:v>
              </c:pt>
              <c:pt idx="2">
                <c:v>Férreo - Medidas de facilitación del comercio</c:v>
              </c:pt>
              <c:pt idx="3">
                <c:v>4G - Medidas de facilitación del comercio</c:v>
              </c:pt>
            </c:strLit>
          </c:cat>
          <c:val>
            <c:numLit>
              <c:formatCode>General</c:formatCode>
              <c:ptCount val="4"/>
              <c:pt idx="0">
                <c:v>24</c:v>
              </c:pt>
              <c:pt idx="1">
                <c:v>98</c:v>
              </c:pt>
              <c:pt idx="2">
                <c:v>45</c:v>
              </c:pt>
              <c:pt idx="3">
                <c:v>18</c:v>
              </c:pt>
            </c:numLit>
          </c:val>
          <c:extLst>
            <c:ext xmlns:c16="http://schemas.microsoft.com/office/drawing/2014/chart" uri="{C3380CC4-5D6E-409C-BE32-E72D297353CC}">
              <c16:uniqueId val="{00000000-1D3C-4E28-8E80-CDDFDDCCD486}"/>
            </c:ext>
          </c:extLst>
        </c:ser>
        <c:ser>
          <c:idx val="1"/>
          <c:order val="1"/>
          <c:tx>
            <c:v>Cumplimiento fronterizo</c:v>
          </c:tx>
          <c:spPr>
            <a:solidFill>
              <a:srgbClr val="BCB4AC"/>
            </a:solidFill>
            <a:ln>
              <a:noFill/>
            </a:ln>
          </c:spPr>
          <c:invertIfNegative val="0"/>
          <c:dPt>
            <c:idx val="0"/>
            <c:invertIfNegative val="0"/>
            <c:bubble3D val="0"/>
            <c:spPr>
              <a:solidFill>
                <a:srgbClr val="DC4C4C"/>
              </a:solidFill>
              <a:ln>
                <a:noFill/>
              </a:ln>
            </c:spPr>
            <c:extLst>
              <c:ext xmlns:c16="http://schemas.microsoft.com/office/drawing/2014/chart" uri="{C3380CC4-5D6E-409C-BE32-E72D297353CC}">
                <c16:uniqueId val="{00000002-1D3C-4E28-8E80-CDDFDDCCD486}"/>
              </c:ext>
            </c:extLst>
          </c:dPt>
          <c:dPt>
            <c:idx val="1"/>
            <c:invertIfNegative val="0"/>
            <c:bubble3D val="0"/>
            <c:extLst>
              <c:ext xmlns:c16="http://schemas.microsoft.com/office/drawing/2014/chart" uri="{C3380CC4-5D6E-409C-BE32-E72D297353CC}">
                <c16:uniqueId val="{00000003-1D3C-4E28-8E80-CDDFDDCCD486}"/>
              </c:ext>
            </c:extLst>
          </c:dPt>
          <c:dPt>
            <c:idx val="2"/>
            <c:invertIfNegative val="0"/>
            <c:bubble3D val="0"/>
            <c:extLst>
              <c:ext xmlns:c16="http://schemas.microsoft.com/office/drawing/2014/chart" uri="{C3380CC4-5D6E-409C-BE32-E72D297353CC}">
                <c16:uniqueId val="{00000004-1D3C-4E28-8E80-CDDFDDCCD486}"/>
              </c:ext>
            </c:extLst>
          </c:dPt>
          <c:dPt>
            <c:idx val="3"/>
            <c:invertIfNegative val="0"/>
            <c:bubble3D val="0"/>
            <c:extLst>
              <c:ext xmlns:c16="http://schemas.microsoft.com/office/drawing/2014/chart" uri="{C3380CC4-5D6E-409C-BE32-E72D297353CC}">
                <c16:uniqueId val="{00000005-1D3C-4E28-8E80-CDDFDDCCD486}"/>
              </c:ext>
            </c:extLst>
          </c:dPt>
          <c:dLbls>
            <c:spPr>
              <a:noFill/>
              <a:ln>
                <a:noFill/>
              </a:ln>
              <a:effectLst/>
            </c:spPr>
            <c:txPr>
              <a:bodyPr/>
              <a:lstStyle/>
              <a:p>
                <a:pPr algn="ctr">
                  <a:defRPr sz="1400" b="1">
                    <a:solidFill>
                      <a:schemeClr val="bg1"/>
                    </a:solidFill>
                  </a:defRPr>
                </a:pPr>
                <a:endParaRPr lang="es-CO"/>
              </a:p>
            </c:txPr>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Lit>
              <c:ptCount val="4"/>
              <c:pt idx="0">
                <c:v>Estado actual</c:v>
              </c:pt>
              <c:pt idx="1">
                <c:v>Fluvial - Medidas de facilitación del comercio</c:v>
              </c:pt>
              <c:pt idx="2">
                <c:v>Férreo - Medidas de facilitación del comercio</c:v>
              </c:pt>
              <c:pt idx="3">
                <c:v>4G - Medidas de facilitación del comercio</c:v>
              </c:pt>
            </c:strLit>
          </c:cat>
          <c:val>
            <c:numLit>
              <c:formatCode>General</c:formatCode>
              <c:ptCount val="4"/>
              <c:pt idx="0">
                <c:v>112</c:v>
              </c:pt>
              <c:pt idx="1">
                <c:v>59</c:v>
              </c:pt>
              <c:pt idx="2">
                <c:v>59</c:v>
              </c:pt>
              <c:pt idx="3">
                <c:v>59</c:v>
              </c:pt>
            </c:numLit>
          </c:val>
          <c:extLst>
            <c:ext xmlns:c16="http://schemas.microsoft.com/office/drawing/2014/chart" uri="{C3380CC4-5D6E-409C-BE32-E72D297353CC}">
              <c16:uniqueId val="{00000006-1D3C-4E28-8E80-CDDFDDCCD486}"/>
            </c:ext>
          </c:extLst>
        </c:ser>
        <c:dLbls>
          <c:showLegendKey val="0"/>
          <c:showVal val="1"/>
          <c:showCatName val="0"/>
          <c:showSerName val="0"/>
          <c:showPercent val="0"/>
          <c:showBubbleSize val="0"/>
        </c:dLbls>
        <c:gapWidth val="125"/>
        <c:overlap val="100"/>
        <c:axId val="2114074016"/>
        <c:axId val="2114071040"/>
      </c:barChart>
      <c:valAx>
        <c:axId val="2114071040"/>
        <c:scaling>
          <c:orientation val="minMax"/>
        </c:scaling>
        <c:delete val="0"/>
        <c:axPos val="l"/>
        <c:numFmt formatCode="General" sourceLinked="0"/>
        <c:majorTickMark val="out"/>
        <c:minorTickMark val="none"/>
        <c:tickLblPos val="nextTo"/>
        <c:txPr>
          <a:bodyPr/>
          <a:lstStyle/>
          <a:p>
            <a:pPr>
              <a:defRPr sz="1200" b="0">
                <a:solidFill>
                  <a:schemeClr val="tx1"/>
                </a:solidFill>
              </a:defRPr>
            </a:pPr>
            <a:endParaRPr lang="es-CO"/>
          </a:p>
        </c:txPr>
        <c:crossAx val="2114074016"/>
        <c:crosses val="autoZero"/>
        <c:crossBetween val="between"/>
      </c:valAx>
      <c:catAx>
        <c:axId val="2114074016"/>
        <c:scaling>
          <c:orientation val="minMax"/>
        </c:scaling>
        <c:delete val="0"/>
        <c:axPos val="b"/>
        <c:numFmt formatCode="General" sourceLinked="0"/>
        <c:majorTickMark val="none"/>
        <c:minorTickMark val="none"/>
        <c:tickLblPos val="nextTo"/>
        <c:spPr>
          <a:noFill/>
          <a:ln w="9528" cap="flat">
            <a:solidFill>
              <a:schemeClr val="accent6">
                <a:lumMod val="40000"/>
                <a:lumOff val="60000"/>
              </a:schemeClr>
            </a:solidFill>
            <a:prstDash val="solid"/>
            <a:round/>
          </a:ln>
        </c:spPr>
        <c:txPr>
          <a:bodyPr/>
          <a:lstStyle/>
          <a:p>
            <a:pPr>
              <a:defRPr sz="1100">
                <a:solidFill>
                  <a:schemeClr val="tx1"/>
                </a:solidFill>
              </a:defRPr>
            </a:pPr>
            <a:endParaRPr lang="es-CO"/>
          </a:p>
        </c:txPr>
        <c:crossAx val="2114071040"/>
        <c:crosses val="autoZero"/>
        <c:auto val="1"/>
        <c:lblAlgn val="ctr"/>
        <c:lblOffset val="100"/>
        <c:noMultiLvlLbl val="0"/>
      </c:catAx>
      <c:spPr>
        <a:noFill/>
        <a:ln>
          <a:noFill/>
        </a:ln>
      </c:spPr>
    </c:plotArea>
    <c:legend>
      <c:legendPos val="b"/>
      <c:layout>
        <c:manualLayout>
          <c:xMode val="edge"/>
          <c:yMode val="edge"/>
          <c:x val="0.110132332534528"/>
          <c:y val="0.91804506271594399"/>
          <c:w val="0.78409588962783705"/>
          <c:h val="7.8309829563947497E-2"/>
        </c:manualLayout>
      </c:layout>
      <c:overlay val="0"/>
      <c:spPr>
        <a:noFill/>
        <a:ln>
          <a:noFill/>
        </a:ln>
      </c:spPr>
      <c:txPr>
        <a:bodyPr/>
        <a:lstStyle/>
        <a:p>
          <a:pPr>
            <a:defRPr sz="1100">
              <a:solidFill>
                <a:schemeClr val="tx1"/>
              </a:solidFill>
            </a:defRPr>
          </a:pPr>
          <a:endParaRPr lang="es-CO"/>
        </a:p>
      </c:txPr>
    </c:legend>
    <c:plotVisOnly val="1"/>
    <c:dispBlanksAs val="gap"/>
    <c:showDLblsOverMax val="0"/>
  </c:chart>
  <c:spPr>
    <a:noFill/>
    <a:ln>
      <a:noFill/>
    </a:ln>
  </c:spPr>
  <c:txPr>
    <a:bodyPr lIns="0" tIns="0" rIns="0" bIns="0"/>
    <a:lstStyle/>
    <a:p>
      <a:pPr marL="0" marR="0" indent="0" defTabSz="914400" fontAlgn="auto" hangingPunct="1">
        <a:lnSpc>
          <a:spcPct val="100000"/>
        </a:lnSpc>
        <a:spcBef>
          <a:spcPts val="0"/>
        </a:spcBef>
        <a:spcAft>
          <a:spcPts val="0"/>
        </a:spcAft>
        <a:tabLst/>
        <a:defRPr lang="es-ES" sz="1000" b="0" i="0" u="none" strike="noStrike" kern="1200" baseline="0">
          <a:solidFill>
            <a:srgbClr val="000000"/>
          </a:solidFill>
          <a:latin typeface="+mn-lt"/>
        </a:defRPr>
      </a:pPr>
      <a:endParaRPr lang="es-CO"/>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solidFill>
                <a:latin typeface="Work Sans (Cuerpo)"/>
                <a:ea typeface="+mn-ea"/>
                <a:cs typeface="Arial" panose="020B0604020202020204" pitchFamily="34" charset="0"/>
              </a:defRPr>
            </a:pPr>
            <a:r>
              <a:rPr lang="x-none" sz="1400" b="1" dirty="0">
                <a:solidFill>
                  <a:schemeClr val="tx1"/>
                </a:solidFill>
              </a:rPr>
              <a:t>Costo para exportar un contenedor (USD)</a:t>
            </a:r>
            <a:endParaRPr lang="es-ES" sz="1400" b="1" dirty="0">
              <a:solidFill>
                <a:schemeClr val="tx1"/>
              </a:solidFill>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Work Sans (Cuerpo)"/>
              <a:ea typeface="+mn-ea"/>
              <a:cs typeface="Arial" panose="020B0604020202020204" pitchFamily="34" charset="0"/>
            </a:defRPr>
          </a:pPr>
          <a:endParaRPr lang="es-CO"/>
        </a:p>
      </c:txPr>
    </c:title>
    <c:autoTitleDeleted val="0"/>
    <c:plotArea>
      <c:layout>
        <c:manualLayout>
          <c:layoutTarget val="inner"/>
          <c:xMode val="edge"/>
          <c:yMode val="edge"/>
          <c:x val="0.123360446087105"/>
          <c:y val="9.7682060867510898E-2"/>
          <c:w val="0.80997281777199504"/>
          <c:h val="0.63059454970281803"/>
        </c:manualLayout>
      </c:layout>
      <c:lineChart>
        <c:grouping val="standard"/>
        <c:varyColors val="0"/>
        <c:ser>
          <c:idx val="0"/>
          <c:order val="0"/>
          <c:tx>
            <c:strRef>
              <c:f>Hoja3!$F$2</c:f>
              <c:strCache>
                <c:ptCount val="1"/>
                <c:pt idx="0">
                  <c:v>Estado actual</c:v>
                </c:pt>
              </c:strCache>
            </c:strRef>
          </c:tx>
          <c:spPr>
            <a:ln w="28575" cap="rnd">
              <a:solidFill>
                <a:srgbClr val="DC4C4C"/>
              </a:solidFill>
              <a:round/>
            </a:ln>
            <a:effectLst/>
          </c:spPr>
          <c:marker>
            <c:symbol val="circle"/>
            <c:size val="5"/>
            <c:spPr>
              <a:solidFill>
                <a:schemeClr val="accent3"/>
              </a:solidFill>
              <a:ln w="9525">
                <a:solidFill>
                  <a:srgbClr val="DC4C4C"/>
                </a:solidFill>
              </a:ln>
              <a:effectLst/>
            </c:spPr>
          </c:marker>
          <c:dPt>
            <c:idx val="3"/>
            <c:marker>
              <c:symbol val="circle"/>
              <c:size val="5"/>
              <c:spPr>
                <a:solidFill>
                  <a:schemeClr val="accent3"/>
                </a:solidFill>
                <a:ln w="9525">
                  <a:solidFill>
                    <a:srgbClr val="DC4C4C"/>
                  </a:solidFill>
                </a:ln>
                <a:effectLst/>
              </c:spPr>
            </c:marker>
            <c:bubble3D val="0"/>
            <c:spPr>
              <a:ln w="28575" cap="rnd">
                <a:solidFill>
                  <a:srgbClr val="DC4C4C"/>
                </a:solidFill>
                <a:prstDash val="sysDot"/>
                <a:round/>
              </a:ln>
              <a:effectLst/>
            </c:spPr>
            <c:extLst>
              <c:ext xmlns:c16="http://schemas.microsoft.com/office/drawing/2014/chart" uri="{C3380CC4-5D6E-409C-BE32-E72D297353CC}">
                <c16:uniqueId val="{00000001-8589-481A-92AC-8659E37680AB}"/>
              </c:ext>
            </c:extLst>
          </c:dPt>
          <c:dPt>
            <c:idx val="4"/>
            <c:marker>
              <c:symbol val="circle"/>
              <c:size val="5"/>
              <c:spPr>
                <a:solidFill>
                  <a:schemeClr val="accent3"/>
                </a:solidFill>
                <a:ln w="9525">
                  <a:solidFill>
                    <a:srgbClr val="DC4C4C"/>
                  </a:solidFill>
                </a:ln>
                <a:effectLst/>
              </c:spPr>
            </c:marker>
            <c:bubble3D val="0"/>
            <c:spPr>
              <a:ln w="28575" cap="rnd">
                <a:solidFill>
                  <a:srgbClr val="DC4C4C"/>
                </a:solidFill>
                <a:prstDash val="sysDot"/>
                <a:round/>
              </a:ln>
              <a:effectLst/>
            </c:spPr>
            <c:extLst>
              <c:ext xmlns:c16="http://schemas.microsoft.com/office/drawing/2014/chart" uri="{C3380CC4-5D6E-409C-BE32-E72D297353CC}">
                <c16:uniqueId val="{00000003-8589-481A-92AC-8659E37680AB}"/>
              </c:ext>
            </c:extLst>
          </c:dPt>
          <c:dLbls>
            <c:dLbl>
              <c:idx val="1"/>
              <c:layout>
                <c:manualLayout>
                  <c:x val="-4.26111111111111E-2"/>
                  <c:y val="-3.93172207640712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589-481A-92AC-8659E37680AB}"/>
                </c:ext>
              </c:extLst>
            </c:dLbl>
            <c:dLbl>
              <c:idx val="2"/>
              <c:tx>
                <c:rich>
                  <a:bodyPr/>
                  <a:lstStyle/>
                  <a:p>
                    <a:r>
                      <a:rPr lang="en-US"/>
                      <a:t>1.816</a:t>
                    </a:r>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8589-481A-92AC-8659E37680AB}"/>
                </c:ext>
              </c:extLst>
            </c:dLbl>
            <c:dLbl>
              <c:idx val="3"/>
              <c:tx>
                <c:rich>
                  <a:bodyPr/>
                  <a:lstStyle/>
                  <a:p>
                    <a:r>
                      <a:rPr lang="en-US"/>
                      <a:t>1.906</a:t>
                    </a:r>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589-481A-92AC-8659E37680AB}"/>
                </c:ext>
              </c:extLst>
            </c:dLbl>
            <c:dLbl>
              <c:idx val="4"/>
              <c:layout>
                <c:manualLayout>
                  <c:x val="-4.0661581364829502E-2"/>
                  <c:y val="-4.7110549244187901E-2"/>
                </c:manualLayout>
              </c:layout>
              <c:tx>
                <c:rich>
                  <a:bodyPr/>
                  <a:lstStyle/>
                  <a:p>
                    <a:r>
                      <a:rPr lang="en-US"/>
                      <a:t>2.451</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8589-481A-92AC-8659E37680AB}"/>
                </c:ext>
              </c:extLst>
            </c:dLbl>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Work Sans (Cuerpo)"/>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Hoja3!$E$3:$E$7</c:f>
              <c:strCache>
                <c:ptCount val="5"/>
                <c:pt idx="0">
                  <c:v>Bogotá</c:v>
                </c:pt>
                <c:pt idx="1">
                  <c:v>Puerto Salgar</c:v>
                </c:pt>
                <c:pt idx="2">
                  <c:v>Puertos del Caribe</c:v>
                </c:pt>
                <c:pt idx="3">
                  <c:v>Trámites documentales</c:v>
                </c:pt>
                <c:pt idx="4">
                  <c:v>Cumplimiento fronterizo</c:v>
                </c:pt>
              </c:strCache>
            </c:strRef>
          </c:cat>
          <c:val>
            <c:numRef>
              <c:f>Hoja3!$F$3:$F$7</c:f>
              <c:numCache>
                <c:formatCode>General</c:formatCode>
                <c:ptCount val="5"/>
                <c:pt idx="0">
                  <c:v>0</c:v>
                </c:pt>
                <c:pt idx="1">
                  <c:v>251</c:v>
                </c:pt>
                <c:pt idx="2">
                  <c:v>1816</c:v>
                </c:pt>
                <c:pt idx="3">
                  <c:v>1906</c:v>
                </c:pt>
                <c:pt idx="4">
                  <c:v>2451</c:v>
                </c:pt>
              </c:numCache>
            </c:numRef>
          </c:val>
          <c:smooth val="0"/>
          <c:extLst>
            <c:ext xmlns:c16="http://schemas.microsoft.com/office/drawing/2014/chart" uri="{C3380CC4-5D6E-409C-BE32-E72D297353CC}">
              <c16:uniqueId val="{00000006-8589-481A-92AC-8659E37680AB}"/>
            </c:ext>
          </c:extLst>
        </c:ser>
        <c:ser>
          <c:idx val="1"/>
          <c:order val="1"/>
          <c:tx>
            <c:strRef>
              <c:f>Hoja3!$I$2</c:f>
              <c:strCache>
                <c:ptCount val="1"/>
                <c:pt idx="0">
                  <c:v>Fluvial y facilitación del COMEX</c:v>
                </c:pt>
              </c:strCache>
            </c:strRef>
          </c:tx>
          <c:spPr>
            <a:ln w="28575" cap="rnd">
              <a:solidFill>
                <a:schemeClr val="accent1"/>
              </a:solidFill>
              <a:round/>
            </a:ln>
            <a:effectLst/>
          </c:spPr>
          <c:marker>
            <c:symbol val="circle"/>
            <c:size val="5"/>
            <c:spPr>
              <a:solidFill>
                <a:schemeClr val="accent1"/>
              </a:solidFill>
              <a:ln w="9525">
                <a:noFill/>
              </a:ln>
              <a:effectLst/>
            </c:spPr>
          </c:marker>
          <c:dPt>
            <c:idx val="1"/>
            <c:marker>
              <c:symbol val="circle"/>
              <c:size val="5"/>
              <c:spPr>
                <a:solidFill>
                  <a:schemeClr val="accent1"/>
                </a:solidFill>
                <a:ln w="9525">
                  <a:noFill/>
                </a:ln>
                <a:effectLst/>
              </c:spPr>
            </c:marker>
            <c:bubble3D val="0"/>
            <c:spPr>
              <a:ln w="28575" cap="rnd">
                <a:solidFill>
                  <a:schemeClr val="accent1"/>
                </a:solidFill>
                <a:prstDash val="dash"/>
                <a:round/>
              </a:ln>
              <a:effectLst/>
            </c:spPr>
            <c:extLst>
              <c:ext xmlns:c16="http://schemas.microsoft.com/office/drawing/2014/chart" uri="{C3380CC4-5D6E-409C-BE32-E72D297353CC}">
                <c16:uniqueId val="{00000008-8589-481A-92AC-8659E37680AB}"/>
              </c:ext>
            </c:extLst>
          </c:dPt>
          <c:dPt>
            <c:idx val="3"/>
            <c:marker>
              <c:symbol val="circle"/>
              <c:size val="5"/>
              <c:spPr>
                <a:solidFill>
                  <a:schemeClr val="accent1"/>
                </a:solidFill>
                <a:ln w="9525">
                  <a:noFill/>
                </a:ln>
                <a:effectLst/>
              </c:spPr>
            </c:marker>
            <c:bubble3D val="0"/>
            <c:spPr>
              <a:ln w="28575" cap="rnd">
                <a:solidFill>
                  <a:schemeClr val="accent1"/>
                </a:solidFill>
                <a:prstDash val="sysDot"/>
                <a:round/>
              </a:ln>
              <a:effectLst/>
            </c:spPr>
            <c:extLst>
              <c:ext xmlns:c16="http://schemas.microsoft.com/office/drawing/2014/chart" uri="{C3380CC4-5D6E-409C-BE32-E72D297353CC}">
                <c16:uniqueId val="{0000000A-8589-481A-92AC-8659E37680AB}"/>
              </c:ext>
            </c:extLst>
          </c:dPt>
          <c:dPt>
            <c:idx val="4"/>
            <c:marker>
              <c:symbol val="circle"/>
              <c:size val="5"/>
              <c:spPr>
                <a:solidFill>
                  <a:schemeClr val="accent1"/>
                </a:solidFill>
                <a:ln w="9525">
                  <a:noFill/>
                </a:ln>
                <a:effectLst/>
              </c:spPr>
            </c:marker>
            <c:bubble3D val="0"/>
            <c:spPr>
              <a:ln w="28575" cap="rnd">
                <a:solidFill>
                  <a:schemeClr val="accent1"/>
                </a:solidFill>
                <a:prstDash val="sysDot"/>
                <a:round/>
              </a:ln>
              <a:effectLst/>
            </c:spPr>
            <c:extLst>
              <c:ext xmlns:c16="http://schemas.microsoft.com/office/drawing/2014/chart" uri="{C3380CC4-5D6E-409C-BE32-E72D297353CC}">
                <c16:uniqueId val="{0000000C-8589-481A-92AC-8659E37680AB}"/>
              </c:ext>
            </c:extLst>
          </c:dPt>
          <c:dLbls>
            <c:dLbl>
              <c:idx val="0"/>
              <c:delete val="1"/>
              <c:extLst>
                <c:ext xmlns:c15="http://schemas.microsoft.com/office/drawing/2012/chart" uri="{CE6537A1-D6FC-4f65-9D91-7224C49458BB}"/>
                <c:ext xmlns:c16="http://schemas.microsoft.com/office/drawing/2014/chart" uri="{C3380CC4-5D6E-409C-BE32-E72D297353CC}">
                  <c16:uniqueId val="{0000000D-8589-481A-92AC-8659E37680AB}"/>
                </c:ext>
              </c:extLst>
            </c:dLbl>
            <c:dLbl>
              <c:idx val="1"/>
              <c:delete val="1"/>
              <c:extLst>
                <c:ext xmlns:c15="http://schemas.microsoft.com/office/drawing/2012/chart" uri="{CE6537A1-D6FC-4f65-9D91-7224C49458BB}"/>
                <c:ext xmlns:c16="http://schemas.microsoft.com/office/drawing/2014/chart" uri="{C3380CC4-5D6E-409C-BE32-E72D297353CC}">
                  <c16:uniqueId val="{00000008-8589-481A-92AC-8659E37680AB}"/>
                </c:ext>
              </c:extLst>
            </c:dLbl>
            <c:dLbl>
              <c:idx val="2"/>
              <c:layout>
                <c:manualLayout>
                  <c:x val="-3.64912246526021E-2"/>
                  <c:y val="-3.35721297437290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589-481A-92AC-8659E37680AB}"/>
                </c:ext>
              </c:extLst>
            </c:dLbl>
            <c:dLbl>
              <c:idx val="3"/>
              <c:layout>
                <c:manualLayout>
                  <c:x val="-3.6491224652602197E-2"/>
                  <c:y val="-3.35721297437290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589-481A-92AC-8659E37680AB}"/>
                </c:ext>
              </c:extLst>
            </c:dLbl>
            <c:dLbl>
              <c:idx val="4"/>
              <c:layout>
                <c:manualLayout>
                  <c:x val="-4.4775540701095101E-2"/>
                  <c:y val="-3.7108822935594601E-2"/>
                </c:manualLayout>
              </c:layout>
              <c:tx>
                <c:rich>
                  <a:bodyPr/>
                  <a:lstStyle/>
                  <a:p>
                    <a:r>
                      <a:rPr lang="en-US"/>
                      <a:t>1.209</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8589-481A-92AC-8659E37680AB}"/>
                </c:ext>
              </c:extLst>
            </c:dLbl>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Work Sans (Cuerpo)"/>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Hoja3!$E$3:$E$7</c:f>
              <c:strCache>
                <c:ptCount val="5"/>
                <c:pt idx="0">
                  <c:v>Bogotá</c:v>
                </c:pt>
                <c:pt idx="1">
                  <c:v>Puerto Salgar</c:v>
                </c:pt>
                <c:pt idx="2">
                  <c:v>Puertos del Caribe</c:v>
                </c:pt>
                <c:pt idx="3">
                  <c:v>Trámites documentales</c:v>
                </c:pt>
                <c:pt idx="4">
                  <c:v>Cumplimiento fronterizo</c:v>
                </c:pt>
              </c:strCache>
            </c:strRef>
          </c:cat>
          <c:val>
            <c:numRef>
              <c:f>Hoja3!$I$3:$I$7</c:f>
              <c:numCache>
                <c:formatCode>General</c:formatCode>
                <c:ptCount val="5"/>
                <c:pt idx="0">
                  <c:v>0</c:v>
                </c:pt>
                <c:pt idx="1">
                  <c:v>251</c:v>
                </c:pt>
                <c:pt idx="2">
                  <c:v>665</c:v>
                </c:pt>
                <c:pt idx="3">
                  <c:v>742</c:v>
                </c:pt>
                <c:pt idx="4" formatCode="#,##0">
                  <c:v>1209</c:v>
                </c:pt>
              </c:numCache>
            </c:numRef>
          </c:val>
          <c:smooth val="0"/>
          <c:extLst>
            <c:ext xmlns:c16="http://schemas.microsoft.com/office/drawing/2014/chart" uri="{C3380CC4-5D6E-409C-BE32-E72D297353CC}">
              <c16:uniqueId val="{0000000F-8589-481A-92AC-8659E37680AB}"/>
            </c:ext>
          </c:extLst>
        </c:ser>
        <c:ser>
          <c:idx val="2"/>
          <c:order val="2"/>
          <c:tx>
            <c:strRef>
              <c:f>Hoja3!$G$2</c:f>
              <c:strCache>
                <c:ptCount val="1"/>
                <c:pt idx="0">
                  <c:v>4G y facilitación del COMEX</c:v>
                </c:pt>
              </c:strCache>
            </c:strRef>
          </c:tx>
          <c:spPr>
            <a:ln w="28575" cap="rnd">
              <a:solidFill>
                <a:schemeClr val="accent5"/>
              </a:solidFill>
              <a:round/>
            </a:ln>
            <a:effectLst/>
          </c:spPr>
          <c:marker>
            <c:symbol val="circle"/>
            <c:size val="5"/>
            <c:spPr>
              <a:solidFill>
                <a:schemeClr val="accent5"/>
              </a:solidFill>
              <a:ln w="9525">
                <a:noFill/>
              </a:ln>
              <a:effectLst/>
            </c:spPr>
          </c:marker>
          <c:dPt>
            <c:idx val="3"/>
            <c:marker>
              <c:symbol val="circle"/>
              <c:size val="5"/>
              <c:spPr>
                <a:solidFill>
                  <a:schemeClr val="accent5"/>
                </a:solidFill>
                <a:ln w="9525">
                  <a:noFill/>
                  <a:prstDash val="sysDot"/>
                </a:ln>
                <a:effectLst/>
              </c:spPr>
            </c:marker>
            <c:bubble3D val="0"/>
            <c:spPr>
              <a:ln w="28575" cap="rnd">
                <a:solidFill>
                  <a:schemeClr val="accent5"/>
                </a:solidFill>
                <a:prstDash val="sysDot"/>
                <a:round/>
              </a:ln>
              <a:effectLst/>
            </c:spPr>
            <c:extLst>
              <c:ext xmlns:c16="http://schemas.microsoft.com/office/drawing/2014/chart" uri="{C3380CC4-5D6E-409C-BE32-E72D297353CC}">
                <c16:uniqueId val="{00000011-8589-481A-92AC-8659E37680AB}"/>
              </c:ext>
            </c:extLst>
          </c:dPt>
          <c:dPt>
            <c:idx val="4"/>
            <c:marker>
              <c:symbol val="circle"/>
              <c:size val="5"/>
              <c:spPr>
                <a:solidFill>
                  <a:schemeClr val="accent5"/>
                </a:solidFill>
                <a:ln w="9525">
                  <a:noFill/>
                  <a:prstDash val="sysDot"/>
                </a:ln>
                <a:effectLst/>
              </c:spPr>
            </c:marker>
            <c:bubble3D val="0"/>
            <c:spPr>
              <a:ln w="28575" cap="rnd">
                <a:solidFill>
                  <a:schemeClr val="accent5"/>
                </a:solidFill>
                <a:prstDash val="sysDot"/>
                <a:round/>
              </a:ln>
              <a:effectLst/>
            </c:spPr>
            <c:extLst>
              <c:ext xmlns:c16="http://schemas.microsoft.com/office/drawing/2014/chart" uri="{C3380CC4-5D6E-409C-BE32-E72D297353CC}">
                <c16:uniqueId val="{00000013-8589-481A-92AC-8659E37680AB}"/>
              </c:ext>
            </c:extLst>
          </c:dPt>
          <c:dLbls>
            <c:dLbl>
              <c:idx val="0"/>
              <c:delete val="1"/>
              <c:extLst>
                <c:ext xmlns:c15="http://schemas.microsoft.com/office/drawing/2012/chart" uri="{CE6537A1-D6FC-4f65-9D91-7224C49458BB}"/>
                <c:ext xmlns:c16="http://schemas.microsoft.com/office/drawing/2014/chart" uri="{C3380CC4-5D6E-409C-BE32-E72D297353CC}">
                  <c16:uniqueId val="{00000014-8589-481A-92AC-8659E37680AB}"/>
                </c:ext>
              </c:extLst>
            </c:dLbl>
            <c:dLbl>
              <c:idx val="1"/>
              <c:delete val="1"/>
              <c:extLst>
                <c:ext xmlns:c15="http://schemas.microsoft.com/office/drawing/2012/chart" uri="{CE6537A1-D6FC-4f65-9D91-7224C49458BB}"/>
                <c:ext xmlns:c16="http://schemas.microsoft.com/office/drawing/2014/chart" uri="{C3380CC4-5D6E-409C-BE32-E72D297353CC}">
                  <c16:uniqueId val="{00000015-8589-481A-92AC-8659E37680AB}"/>
                </c:ext>
              </c:extLst>
            </c:dLbl>
            <c:dLbl>
              <c:idx val="2"/>
              <c:layout>
                <c:manualLayout>
                  <c:x val="-2.5584317585301899E-2"/>
                  <c:y val="-2.9905361058940101E-2"/>
                </c:manualLayout>
              </c:layout>
              <c:tx>
                <c:rich>
                  <a:bodyPr/>
                  <a:lstStyle/>
                  <a:p>
                    <a:r>
                      <a:rPr lang="en-US"/>
                      <a:t>1.532</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6-8589-481A-92AC-8659E37680AB}"/>
                </c:ext>
              </c:extLst>
            </c:dLbl>
            <c:dLbl>
              <c:idx val="3"/>
              <c:layout>
                <c:manualLayout>
                  <c:x val="-4.4614963160636498E-2"/>
                  <c:y val="-3.7067823669479499E-2"/>
                </c:manualLayout>
              </c:layout>
              <c:tx>
                <c:rich>
                  <a:bodyPr/>
                  <a:lstStyle/>
                  <a:p>
                    <a:r>
                      <a:rPr lang="en-US"/>
                      <a:t>1.609</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1-8589-481A-92AC-8659E37680AB}"/>
                </c:ext>
              </c:extLst>
            </c:dLbl>
            <c:dLbl>
              <c:idx val="4"/>
              <c:layout>
                <c:manualLayout>
                  <c:x val="-4.9683070866141897E-2"/>
                  <c:y val="-3.47745878073751E-2"/>
                </c:manualLayout>
              </c:layout>
              <c:tx>
                <c:rich>
                  <a:bodyPr/>
                  <a:lstStyle/>
                  <a:p>
                    <a:r>
                      <a:rPr lang="en-US"/>
                      <a:t>2.076</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3-8589-481A-92AC-8659E37680AB}"/>
                </c:ext>
              </c:extLst>
            </c:dLbl>
            <c:spPr>
              <a:noFill/>
              <a:ln>
                <a:noFill/>
              </a:ln>
              <a:effectLst/>
            </c:spPr>
            <c:txPr>
              <a:bodyPr rot="0" spcFirstLastPara="1" vertOverflow="ellipsis" vert="horz" wrap="square" anchor="ctr" anchorCtr="1"/>
              <a:lstStyle/>
              <a:p>
                <a:pPr>
                  <a:defRPr sz="1200" b="0" i="0" u="none" strike="noStrike" kern="1200" baseline="0">
                    <a:solidFill>
                      <a:schemeClr val="accent5"/>
                    </a:solidFill>
                    <a:latin typeface="Work Sans (Cuerpo)"/>
                    <a:ea typeface="+mn-ea"/>
                    <a:cs typeface="Arial" panose="020B0604020202020204" pitchFamily="34" charset="0"/>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Hoja3!$G$3:$G$7</c:f>
              <c:numCache>
                <c:formatCode>General</c:formatCode>
                <c:ptCount val="5"/>
                <c:pt idx="0">
                  <c:v>0</c:v>
                </c:pt>
                <c:pt idx="1">
                  <c:v>212</c:v>
                </c:pt>
                <c:pt idx="2">
                  <c:v>1532</c:v>
                </c:pt>
                <c:pt idx="3">
                  <c:v>1609</c:v>
                </c:pt>
                <c:pt idx="4">
                  <c:v>2076</c:v>
                </c:pt>
              </c:numCache>
            </c:numRef>
          </c:val>
          <c:smooth val="0"/>
          <c:extLst>
            <c:ext xmlns:c16="http://schemas.microsoft.com/office/drawing/2014/chart" uri="{C3380CC4-5D6E-409C-BE32-E72D297353CC}">
              <c16:uniqueId val="{00000017-8589-481A-92AC-8659E37680AB}"/>
            </c:ext>
          </c:extLst>
        </c:ser>
        <c:ser>
          <c:idx val="3"/>
          <c:order val="3"/>
          <c:tx>
            <c:strRef>
              <c:f>Hoja3!$H$2</c:f>
              <c:strCache>
                <c:ptCount val="1"/>
                <c:pt idx="0">
                  <c:v>Férreo y facilitación del COMEX</c:v>
                </c:pt>
              </c:strCache>
            </c:strRef>
          </c:tx>
          <c:spPr>
            <a:ln w="28575" cap="rnd">
              <a:solidFill>
                <a:schemeClr val="accent2">
                  <a:lumMod val="75000"/>
                </a:schemeClr>
              </a:solidFill>
              <a:round/>
            </a:ln>
            <a:effectLst/>
          </c:spPr>
          <c:marker>
            <c:symbol val="circle"/>
            <c:size val="5"/>
            <c:spPr>
              <a:solidFill>
                <a:schemeClr val="tx1"/>
              </a:solidFill>
              <a:ln w="9525">
                <a:noFill/>
              </a:ln>
              <a:effectLst/>
            </c:spPr>
          </c:marker>
          <c:dPt>
            <c:idx val="3"/>
            <c:marker>
              <c:symbol val="circle"/>
              <c:size val="5"/>
              <c:spPr>
                <a:solidFill>
                  <a:schemeClr val="tx1"/>
                </a:solidFill>
                <a:ln w="9525">
                  <a:noFill/>
                </a:ln>
                <a:effectLst/>
              </c:spPr>
            </c:marker>
            <c:bubble3D val="0"/>
            <c:spPr>
              <a:ln w="28575" cap="rnd">
                <a:solidFill>
                  <a:schemeClr val="accent2">
                    <a:lumMod val="75000"/>
                  </a:schemeClr>
                </a:solidFill>
                <a:prstDash val="sysDot"/>
                <a:round/>
              </a:ln>
              <a:effectLst/>
            </c:spPr>
            <c:extLst>
              <c:ext xmlns:c16="http://schemas.microsoft.com/office/drawing/2014/chart" uri="{C3380CC4-5D6E-409C-BE32-E72D297353CC}">
                <c16:uniqueId val="{00000019-8589-481A-92AC-8659E37680AB}"/>
              </c:ext>
            </c:extLst>
          </c:dPt>
          <c:dPt>
            <c:idx val="4"/>
            <c:marker>
              <c:symbol val="circle"/>
              <c:size val="5"/>
              <c:spPr>
                <a:solidFill>
                  <a:schemeClr val="tx1"/>
                </a:solidFill>
                <a:ln w="9525">
                  <a:noFill/>
                </a:ln>
                <a:effectLst/>
              </c:spPr>
            </c:marker>
            <c:bubble3D val="0"/>
            <c:spPr>
              <a:ln w="28575" cap="rnd">
                <a:solidFill>
                  <a:schemeClr val="accent2">
                    <a:lumMod val="75000"/>
                  </a:schemeClr>
                </a:solidFill>
                <a:prstDash val="sysDot"/>
                <a:round/>
              </a:ln>
              <a:effectLst/>
            </c:spPr>
            <c:extLst>
              <c:ext xmlns:c16="http://schemas.microsoft.com/office/drawing/2014/chart" uri="{C3380CC4-5D6E-409C-BE32-E72D297353CC}">
                <c16:uniqueId val="{0000001B-8589-481A-92AC-8659E37680AB}"/>
              </c:ext>
            </c:extLst>
          </c:dPt>
          <c:dLbls>
            <c:dLbl>
              <c:idx val="0"/>
              <c:delete val="1"/>
              <c:extLst>
                <c:ext xmlns:c15="http://schemas.microsoft.com/office/drawing/2012/chart" uri="{CE6537A1-D6FC-4f65-9D91-7224C49458BB}"/>
                <c:ext xmlns:c16="http://schemas.microsoft.com/office/drawing/2014/chart" uri="{C3380CC4-5D6E-409C-BE32-E72D297353CC}">
                  <c16:uniqueId val="{0000001C-8589-481A-92AC-8659E37680AB}"/>
                </c:ext>
              </c:extLst>
            </c:dLbl>
            <c:dLbl>
              <c:idx val="1"/>
              <c:delete val="1"/>
              <c:extLst>
                <c:ext xmlns:c15="http://schemas.microsoft.com/office/drawing/2012/chart" uri="{CE6537A1-D6FC-4f65-9D91-7224C49458BB}"/>
                <c:ext xmlns:c16="http://schemas.microsoft.com/office/drawing/2014/chart" uri="{C3380CC4-5D6E-409C-BE32-E72D297353CC}">
                  <c16:uniqueId val="{0000001D-8589-481A-92AC-8659E37680AB}"/>
                </c:ext>
              </c:extLst>
            </c:dLbl>
            <c:dLbl>
              <c:idx val="2"/>
              <c:layout>
                <c:manualLayout>
                  <c:x val="-3.0244914698162699E-2"/>
                  <c:y val="-3.0828030032368101E-2"/>
                </c:manualLayout>
              </c:layout>
              <c:tx>
                <c:rich>
                  <a:bodyPr/>
                  <a:lstStyle/>
                  <a:p>
                    <a:r>
                      <a:rPr lang="en-US"/>
                      <a:t>1.265</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E-8589-481A-92AC-8659E37680AB}"/>
                </c:ext>
              </c:extLst>
            </c:dLbl>
            <c:dLbl>
              <c:idx val="3"/>
              <c:layout>
                <c:manualLayout>
                  <c:x val="-4.8994914698162702E-2"/>
                  <c:y val="-2.40507622691894E-2"/>
                </c:manualLayout>
              </c:layout>
              <c:tx>
                <c:rich>
                  <a:bodyPr/>
                  <a:lstStyle/>
                  <a:p>
                    <a:r>
                      <a:rPr lang="en-US"/>
                      <a:t>1.342</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9-8589-481A-92AC-8659E37680AB}"/>
                </c:ext>
              </c:extLst>
            </c:dLbl>
            <c:dLbl>
              <c:idx val="4"/>
              <c:layout>
                <c:manualLayout>
                  <c:x val="-4.0661581364829502E-2"/>
                  <c:y val="-2.4050762269189299E-2"/>
                </c:manualLayout>
              </c:layout>
              <c:tx>
                <c:rich>
                  <a:bodyPr/>
                  <a:lstStyle/>
                  <a:p>
                    <a:r>
                      <a:rPr lang="en-US"/>
                      <a:t>1.809</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B-8589-481A-92AC-8659E37680AB}"/>
                </c:ext>
              </c:extLst>
            </c:dLbl>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Work Sans (Cuerpo)"/>
                    <a:ea typeface="+mn-ea"/>
                    <a:cs typeface="Arial" panose="020B0604020202020204" pitchFamily="34" charset="0"/>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Hoja3!$H$3:$H$7</c:f>
              <c:numCache>
                <c:formatCode>General</c:formatCode>
                <c:ptCount val="5"/>
                <c:pt idx="0">
                  <c:v>0</c:v>
                </c:pt>
                <c:pt idx="1">
                  <c:v>251</c:v>
                </c:pt>
                <c:pt idx="2">
                  <c:v>1265</c:v>
                </c:pt>
                <c:pt idx="3">
                  <c:v>1342</c:v>
                </c:pt>
                <c:pt idx="4">
                  <c:v>1809</c:v>
                </c:pt>
              </c:numCache>
            </c:numRef>
          </c:val>
          <c:smooth val="0"/>
          <c:extLst>
            <c:ext xmlns:c16="http://schemas.microsoft.com/office/drawing/2014/chart" uri="{C3380CC4-5D6E-409C-BE32-E72D297353CC}">
              <c16:uniqueId val="{0000001F-8589-481A-92AC-8659E37680AB}"/>
            </c:ext>
          </c:extLst>
        </c:ser>
        <c:dLbls>
          <c:showLegendKey val="0"/>
          <c:showVal val="0"/>
          <c:showCatName val="0"/>
          <c:showSerName val="0"/>
          <c:showPercent val="0"/>
          <c:showBubbleSize val="0"/>
        </c:dLbls>
        <c:marker val="1"/>
        <c:smooth val="0"/>
        <c:axId val="2114200128"/>
        <c:axId val="2114203024"/>
      </c:lineChart>
      <c:catAx>
        <c:axId val="2114200128"/>
        <c:scaling>
          <c:orientation val="minMax"/>
        </c:scaling>
        <c:delete val="0"/>
        <c:axPos val="b"/>
        <c:numFmt formatCode="General" sourceLinked="1"/>
        <c:majorTickMark val="none"/>
        <c:minorTickMark val="none"/>
        <c:tickLblPos val="nextTo"/>
        <c:spPr>
          <a:noFill/>
          <a:ln w="9525" cap="flat" cmpd="sng" algn="ctr">
            <a:solidFill>
              <a:schemeClr val="accent6">
                <a:lumMod val="40000"/>
                <a:lumOff val="60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Work Sans (Cuerpo)"/>
                <a:ea typeface="+mn-ea"/>
                <a:cs typeface="Arial" panose="020B0604020202020204" pitchFamily="34" charset="0"/>
              </a:defRPr>
            </a:pPr>
            <a:endParaRPr lang="es-CO"/>
          </a:p>
        </c:txPr>
        <c:crossAx val="2114203024"/>
        <c:crosses val="autoZero"/>
        <c:auto val="1"/>
        <c:lblAlgn val="ctr"/>
        <c:lblOffset val="100"/>
        <c:noMultiLvlLbl val="0"/>
      </c:catAx>
      <c:valAx>
        <c:axId val="2114203024"/>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r>
                  <a:rPr lang="es-ES" sz="1200" b="0">
                    <a:latin typeface="Arial" panose="020B0604020202020204" pitchFamily="34" charset="0"/>
                    <a:cs typeface="Arial" panose="020B0604020202020204" pitchFamily="34" charset="0"/>
                  </a:rPr>
                  <a:t>Costo por contenedor (USD)</a:t>
                </a:r>
                <a:endParaRPr lang="es-CO" sz="1200" b="0">
                  <a:latin typeface="Arial" panose="020B0604020202020204" pitchFamily="34" charset="0"/>
                  <a:cs typeface="Arial" panose="020B0604020202020204" pitchFamily="34" charset="0"/>
                </a:endParaRPr>
              </a:p>
            </c:rich>
          </c:tx>
          <c:layout>
            <c:manualLayout>
              <c:xMode val="edge"/>
              <c:yMode val="edge"/>
              <c:x val="6.875E-3"/>
              <c:y val="0.122329630640048"/>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Work Sans (Cuerpo)"/>
                <a:ea typeface="+mn-ea"/>
                <a:cs typeface="Arial" panose="020B0604020202020204" pitchFamily="34" charset="0"/>
              </a:defRPr>
            </a:pPr>
            <a:endParaRPr lang="es-CO"/>
          </a:p>
        </c:txPr>
        <c:crossAx val="2114200128"/>
        <c:crosses val="autoZero"/>
        <c:crossBetween val="between"/>
      </c:valAx>
      <c:spPr>
        <a:noFill/>
        <a:ln>
          <a:noFill/>
        </a:ln>
        <a:effectLst/>
      </c:spPr>
    </c:plotArea>
    <c:legend>
      <c:legendPos val="b"/>
      <c:layout>
        <c:manualLayout>
          <c:xMode val="edge"/>
          <c:yMode val="edge"/>
          <c:x val="4.5931475707651E-2"/>
          <c:y val="0.88303438887372998"/>
          <c:w val="0.91116342660247396"/>
          <c:h val="9.82005214823337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Work Sans (Cuerpo)"/>
              <a:ea typeface="+mn-ea"/>
              <a:cs typeface="Arial" panose="020B0604020202020204" pitchFamily="34" charset="0"/>
            </a:defRPr>
          </a:pPr>
          <a:endParaRPr lang="es-CO"/>
        </a:p>
      </c:txPr>
    </c:legend>
    <c:plotVisOnly val="1"/>
    <c:dispBlanksAs val="gap"/>
    <c:showDLblsOverMax val="0"/>
  </c:chart>
  <c:spPr>
    <a:noFill/>
    <a:ln>
      <a:noFill/>
    </a:ln>
    <a:effectLst/>
  </c:spPr>
  <c:txPr>
    <a:bodyPr/>
    <a:lstStyle/>
    <a:p>
      <a:pPr>
        <a:defRPr>
          <a:solidFill>
            <a:schemeClr val="tx1"/>
          </a:solidFill>
          <a:latin typeface="Work Sans (Cuerpo)"/>
          <a:cs typeface="Arial" panose="020B0604020202020204" pitchFamily="34" charset="0"/>
        </a:defRPr>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s-CO" sz="1400" b="1" i="0" u="none" strike="noStrike" baseline="0" dirty="0">
                <a:solidFill>
                  <a:schemeClr val="tx1"/>
                </a:solidFill>
              </a:rPr>
              <a:t>Relación entre índices de desempeño logístico y desarrollo humano</a:t>
            </a:r>
            <a:endParaRPr lang="es-CO" b="1" dirty="0">
              <a:solidFill>
                <a:schemeClr val="tx1"/>
              </a:solidFill>
            </a:endParaRPr>
          </a:p>
        </c:rich>
      </c:tx>
      <c:layout>
        <c:manualLayout>
          <c:xMode val="edge"/>
          <c:yMode val="edge"/>
          <c:x val="0.23805616620045775"/>
          <c:y val="1.2463965915116393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s-CO"/>
        </a:p>
      </c:txPr>
    </c:title>
    <c:autoTitleDeleted val="0"/>
    <c:plotArea>
      <c:layout/>
      <c:scatterChart>
        <c:scatterStyle val="lineMarker"/>
        <c:varyColors val="0"/>
        <c:ser>
          <c:idx val="1"/>
          <c:order val="0"/>
          <c:tx>
            <c:strRef>
              <c:f>IDH!$S$2</c:f>
              <c:strCache>
                <c:ptCount val="1"/>
                <c:pt idx="0">
                  <c:v>OCDE</c:v>
                </c:pt>
              </c:strCache>
            </c:strRef>
          </c:tx>
          <c:spPr>
            <a:ln w="25400" cap="rnd">
              <a:noFill/>
              <a:round/>
            </a:ln>
            <a:effectLst/>
          </c:spPr>
          <c:marker>
            <c:symbol val="x"/>
            <c:size val="5"/>
            <c:spPr>
              <a:solidFill>
                <a:schemeClr val="accent2"/>
              </a:solidFill>
              <a:ln w="9525">
                <a:solidFill>
                  <a:schemeClr val="accent2"/>
                </a:solidFill>
              </a:ln>
              <a:effectLst/>
            </c:spPr>
          </c:marker>
          <c:xVal>
            <c:numRef>
              <c:f>IDH!$Q$3:$Q$120</c:f>
              <c:numCache>
                <c:formatCode>General</c:formatCode>
                <c:ptCount val="118"/>
                <c:pt idx="0">
                  <c:v>3.6966230000000002</c:v>
                </c:pt>
                <c:pt idx="1">
                  <c:v>3.9013719999999998</c:v>
                </c:pt>
                <c:pt idx="2">
                  <c:v>3.5104129999999998</c:v>
                </c:pt>
                <c:pt idx="3">
                  <c:v>4.2014440000000004</c:v>
                </c:pt>
                <c:pt idx="4">
                  <c:v>3.7514310000000002</c:v>
                </c:pt>
                <c:pt idx="5">
                  <c:v>3.2250139999999998</c:v>
                </c:pt>
                <c:pt idx="6">
                  <c:v>4.052905</c:v>
                </c:pt>
                <c:pt idx="7">
                  <c:v>3.9961190000000002</c:v>
                </c:pt>
                <c:pt idx="8">
                  <c:v>3.9918589999999998</c:v>
                </c:pt>
                <c:pt idx="9">
                  <c:v>3.9691480000000001</c:v>
                </c:pt>
                <c:pt idx="10">
                  <c:v>3.726715</c:v>
                </c:pt>
                <c:pt idx="11">
                  <c:v>4.0390839999999999</c:v>
                </c:pt>
                <c:pt idx="12">
                  <c:v>4.0256499999999997</c:v>
                </c:pt>
                <c:pt idx="13">
                  <c:v>4.0260049999999996</c:v>
                </c:pt>
                <c:pt idx="14">
                  <c:v>3.6299980000000001</c:v>
                </c:pt>
                <c:pt idx="15">
                  <c:v>3.3077960000000002</c:v>
                </c:pt>
                <c:pt idx="16">
                  <c:v>3.3147799999999998</c:v>
                </c:pt>
                <c:pt idx="17">
                  <c:v>3.8313359999999999</c:v>
                </c:pt>
                <c:pt idx="18">
                  <c:v>3.8444750000000001</c:v>
                </c:pt>
                <c:pt idx="19">
                  <c:v>2.8137840000000001</c:v>
                </c:pt>
                <c:pt idx="20">
                  <c:v>3.7391519999999998</c:v>
                </c:pt>
                <c:pt idx="21">
                  <c:v>3.3116129999999999</c:v>
                </c:pt>
                <c:pt idx="22">
                  <c:v>3.1508370000000001</c:v>
                </c:pt>
                <c:pt idx="23">
                  <c:v>3.204561</c:v>
                </c:pt>
                <c:pt idx="24">
                  <c:v>3.539533</c:v>
                </c:pt>
                <c:pt idx="25">
                  <c:v>3.0175239999999999</c:v>
                </c:pt>
                <c:pt idx="26">
                  <c:v>3.0271300000000001</c:v>
                </c:pt>
                <c:pt idx="27">
                  <c:v>2.809949</c:v>
                </c:pt>
                <c:pt idx="28">
                  <c:v>3.6431840000000002</c:v>
                </c:pt>
                <c:pt idx="29">
                  <c:v>3.317145</c:v>
                </c:pt>
                <c:pt idx="30">
                  <c:v>2.7065570000000001</c:v>
                </c:pt>
                <c:pt idx="31">
                  <c:v>3.4187639999999999</c:v>
                </c:pt>
                <c:pt idx="32">
                  <c:v>3.1040899999999998</c:v>
                </c:pt>
                <c:pt idx="33">
                  <c:v>3.1968380000000001</c:v>
                </c:pt>
                <c:pt idx="34">
                  <c:v>2.886984</c:v>
                </c:pt>
                <c:pt idx="35">
                  <c:v>2.7568890000000001</c:v>
                </c:pt>
                <c:pt idx="36">
                  <c:v>3.0339649999999998</c:v>
                </c:pt>
                <c:pt idx="37">
                  <c:v>2.7456320000000001</c:v>
                </c:pt>
                <c:pt idx="38">
                  <c:v>2.8612120000000001</c:v>
                </c:pt>
                <c:pt idx="39">
                  <c:v>2.6850869999999998</c:v>
                </c:pt>
                <c:pt idx="40">
                  <c:v>3.1458089999999999</c:v>
                </c:pt>
                <c:pt idx="41">
                  <c:v>2.5254120000000002</c:v>
                </c:pt>
                <c:pt idx="42">
                  <c:v>3.2208860000000001</c:v>
                </c:pt>
                <c:pt idx="43">
                  <c:v>2.8527209999999998</c:v>
                </c:pt>
                <c:pt idx="44">
                  <c:v>2.732952</c:v>
                </c:pt>
                <c:pt idx="45">
                  <c:v>3.2759819999999999</c:v>
                </c:pt>
                <c:pt idx="46">
                  <c:v>2.6596030000000002</c:v>
                </c:pt>
                <c:pt idx="47">
                  <c:v>2.4428239999999999</c:v>
                </c:pt>
                <c:pt idx="48">
                  <c:v>2.1971590000000001</c:v>
                </c:pt>
                <c:pt idx="49">
                  <c:v>3.0513750000000002</c:v>
                </c:pt>
                <c:pt idx="50">
                  <c:v>3.4110580000000001</c:v>
                </c:pt>
                <c:pt idx="51">
                  <c:v>2.9857900000000002</c:v>
                </c:pt>
                <c:pt idx="52">
                  <c:v>2.9416000000000002</c:v>
                </c:pt>
                <c:pt idx="53">
                  <c:v>2.6076069999999998</c:v>
                </c:pt>
                <c:pt idx="54">
                  <c:v>2.6932489999999998</c:v>
                </c:pt>
                <c:pt idx="55">
                  <c:v>3.6051470000000001</c:v>
                </c:pt>
                <c:pt idx="56">
                  <c:v>2.8816489999999999</c:v>
                </c:pt>
                <c:pt idx="57">
                  <c:v>2.4483760000000001</c:v>
                </c:pt>
                <c:pt idx="58">
                  <c:v>2.8301780000000001</c:v>
                </c:pt>
                <c:pt idx="59">
                  <c:v>2.569547</c:v>
                </c:pt>
                <c:pt idx="60">
                  <c:v>2.3732739999999999</c:v>
                </c:pt>
                <c:pt idx="61">
                  <c:v>2.716853</c:v>
                </c:pt>
                <c:pt idx="62">
                  <c:v>3.045458</c:v>
                </c:pt>
                <c:pt idx="63">
                  <c:v>2.5186639999999998</c:v>
                </c:pt>
                <c:pt idx="64">
                  <c:v>2.2292160000000001</c:v>
                </c:pt>
                <c:pt idx="65">
                  <c:v>2.7822990000000001</c:v>
                </c:pt>
                <c:pt idx="66">
                  <c:v>2.6879729999999999</c:v>
                </c:pt>
                <c:pt idx="67">
                  <c:v>2.6654710000000001</c:v>
                </c:pt>
                <c:pt idx="68">
                  <c:v>2.9036569999999999</c:v>
                </c:pt>
                <c:pt idx="69">
                  <c:v>2.4098039999999998</c:v>
                </c:pt>
                <c:pt idx="70">
                  <c:v>2.5772560000000002</c:v>
                </c:pt>
                <c:pt idx="71">
                  <c:v>2.1064620000000001</c:v>
                </c:pt>
                <c:pt idx="72">
                  <c:v>3.150061</c:v>
                </c:pt>
                <c:pt idx="73">
                  <c:v>3.3761100000000002</c:v>
                </c:pt>
                <c:pt idx="74">
                  <c:v>2.3583759999999998</c:v>
                </c:pt>
                <c:pt idx="75">
                  <c:v>2.161902</c:v>
                </c:pt>
                <c:pt idx="76">
                  <c:v>2.8249019999999998</c:v>
                </c:pt>
                <c:pt idx="77">
                  <c:v>3.2739799999999999</c:v>
                </c:pt>
                <c:pt idx="78">
                  <c:v>2.1762709999999998</c:v>
                </c:pt>
                <c:pt idx="79">
                  <c:v>2.5396610000000002</c:v>
                </c:pt>
                <c:pt idx="80">
                  <c:v>2.54609</c:v>
                </c:pt>
                <c:pt idx="81">
                  <c:v>2.3395579999999998</c:v>
                </c:pt>
                <c:pt idx="82">
                  <c:v>2.4146169999999998</c:v>
                </c:pt>
                <c:pt idx="83">
                  <c:v>2.5310619999999999</c:v>
                </c:pt>
                <c:pt idx="84">
                  <c:v>3.1765690000000002</c:v>
                </c:pt>
                <c:pt idx="85">
                  <c:v>2.744745</c:v>
                </c:pt>
                <c:pt idx="86">
                  <c:v>2.6039180000000002</c:v>
                </c:pt>
                <c:pt idx="87">
                  <c:v>2.7002899999999999</c:v>
                </c:pt>
                <c:pt idx="88">
                  <c:v>2.5653480000000002</c:v>
                </c:pt>
                <c:pt idx="89">
                  <c:v>2.578608</c:v>
                </c:pt>
                <c:pt idx="90">
                  <c:v>2.8149350000000002</c:v>
                </c:pt>
                <c:pt idx="91">
                  <c:v>2.5130219999999999</c:v>
                </c:pt>
                <c:pt idx="92">
                  <c:v>2.0461580000000001</c:v>
                </c:pt>
                <c:pt idx="93">
                  <c:v>2.5955469999999998</c:v>
                </c:pt>
                <c:pt idx="94">
                  <c:v>2.419197</c:v>
                </c:pt>
                <c:pt idx="95">
                  <c:v>2.2955410000000001</c:v>
                </c:pt>
                <c:pt idx="96">
                  <c:v>2.9747569999999999</c:v>
                </c:pt>
                <c:pt idx="97">
                  <c:v>2.5320849999999999</c:v>
                </c:pt>
                <c:pt idx="98">
                  <c:v>2.9901849999999999</c:v>
                </c:pt>
                <c:pt idx="99">
                  <c:v>2.5754049999999999</c:v>
                </c:pt>
                <c:pt idx="100">
                  <c:v>2.3310710000000001</c:v>
                </c:pt>
                <c:pt idx="101">
                  <c:v>2.389411</c:v>
                </c:pt>
                <c:pt idx="102">
                  <c:v>2.2523780000000002</c:v>
                </c:pt>
                <c:pt idx="103">
                  <c:v>2.4474610000000001</c:v>
                </c:pt>
                <c:pt idx="104">
                  <c:v>2.4275739999999999</c:v>
                </c:pt>
                <c:pt idx="105">
                  <c:v>2.1123409999999998</c:v>
                </c:pt>
                <c:pt idx="106">
                  <c:v>1.9485650000000001</c:v>
                </c:pt>
                <c:pt idx="107">
                  <c:v>2.6346210000000001</c:v>
                </c:pt>
                <c:pt idx="108">
                  <c:v>2.3767670000000001</c:v>
                </c:pt>
                <c:pt idx="109">
                  <c:v>2.401189</c:v>
                </c:pt>
                <c:pt idx="110">
                  <c:v>2.2008580000000002</c:v>
                </c:pt>
                <c:pt idx="111">
                  <c:v>2.2291979999999998</c:v>
                </c:pt>
                <c:pt idx="112">
                  <c:v>2.2652549999999998</c:v>
                </c:pt>
                <c:pt idx="113">
                  <c:v>2.6841050000000002</c:v>
                </c:pt>
                <c:pt idx="114">
                  <c:v>2.0871420000000001</c:v>
                </c:pt>
                <c:pt idx="115">
                  <c:v>2.063609</c:v>
                </c:pt>
                <c:pt idx="116">
                  <c:v>2.4174370000000001</c:v>
                </c:pt>
                <c:pt idx="117">
                  <c:v>2.06995</c:v>
                </c:pt>
              </c:numCache>
            </c:numRef>
          </c:xVal>
          <c:yVal>
            <c:numRef>
              <c:f>IDH!$S$3:$S$120</c:f>
              <c:numCache>
                <c:formatCode>General</c:formatCode>
                <c:ptCount val="118"/>
                <c:pt idx="1">
                  <c:v>0.94599999999999995</c:v>
                </c:pt>
                <c:pt idx="3">
                  <c:v>0.93899999999999995</c:v>
                </c:pt>
                <c:pt idx="4">
                  <c:v>0.93799999999999994</c:v>
                </c:pt>
                <c:pt idx="6">
                  <c:v>0.93700000000000006</c:v>
                </c:pt>
                <c:pt idx="8">
                  <c:v>0.93</c:v>
                </c:pt>
                <c:pt idx="9">
                  <c:v>0.92500000000000004</c:v>
                </c:pt>
                <c:pt idx="10">
                  <c:v>0.92200000000000004</c:v>
                </c:pt>
                <c:pt idx="12">
                  <c:v>0.91500000000000004</c:v>
                </c:pt>
                <c:pt idx="13">
                  <c:v>0.91400000000000003</c:v>
                </c:pt>
                <c:pt idx="16">
                  <c:v>0.90200000000000002</c:v>
                </c:pt>
                <c:pt idx="17">
                  <c:v>0.89300000000000002</c:v>
                </c:pt>
                <c:pt idx="18">
                  <c:v>0.89100000000000001</c:v>
                </c:pt>
                <c:pt idx="20">
                  <c:v>0.88300000000000001</c:v>
                </c:pt>
                <c:pt idx="21">
                  <c:v>0.88200000000000001</c:v>
                </c:pt>
                <c:pt idx="23">
                  <c:v>0.872</c:v>
                </c:pt>
                <c:pt idx="24">
                  <c:v>0.872</c:v>
                </c:pt>
                <c:pt idx="28">
                  <c:v>0.85</c:v>
                </c:pt>
                <c:pt idx="31">
                  <c:v>0.84499999999999997</c:v>
                </c:pt>
              </c:numCache>
            </c:numRef>
          </c:yVal>
          <c:smooth val="0"/>
          <c:extLst>
            <c:ext xmlns:c16="http://schemas.microsoft.com/office/drawing/2014/chart" uri="{C3380CC4-5D6E-409C-BE32-E72D297353CC}">
              <c16:uniqueId val="{00000000-12C8-42C6-8AF0-FD0175A005D1}"/>
            </c:ext>
          </c:extLst>
        </c:ser>
        <c:ser>
          <c:idx val="0"/>
          <c:order val="1"/>
          <c:tx>
            <c:strRef>
              <c:f>IDH!$T$2</c:f>
              <c:strCache>
                <c:ptCount val="1"/>
                <c:pt idx="0">
                  <c:v>América Latina </c:v>
                </c:pt>
              </c:strCache>
            </c:strRef>
          </c:tx>
          <c:spPr>
            <a:ln w="25400" cap="rnd">
              <a:noFill/>
              <a:round/>
            </a:ln>
            <a:effectLst/>
          </c:spPr>
          <c:marker>
            <c:symbol val="triangle"/>
            <c:size val="5"/>
            <c:spPr>
              <a:solidFill>
                <a:schemeClr val="accent3"/>
              </a:solidFill>
              <a:ln w="9525">
                <a:noFill/>
              </a:ln>
              <a:effectLst/>
            </c:spPr>
          </c:marker>
          <c:dLbls>
            <c:dLbl>
              <c:idx val="0"/>
              <c:tx>
                <c:strRef>
                  <c:f>IDH!$W$3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{D78D6D23-A968-41EE-A67B-41D72CAE37C9}</c15:txfldGUID>
                      <c15:f>IDH!$W$3</c15:f>
                      <c15:dlblFieldTableCache>
                        <c:ptCount val="1"/>
                      </c15:dlblFieldTableCache>
                    </c15:dlblFTEntry>
                  </c15:dlblFieldTable>
                  <c15:showDataLabelsRange val="0"/>
                </c:ext>
                <c:ext xmlns:c16="http://schemas.microsoft.com/office/drawing/2014/chart" uri="{C3380CC4-5D6E-409C-BE32-E72D297353CC}">
                  <c16:uniqueId val="{00000001-12C8-42C6-8AF0-FD0175A005D1}"/>
                </c:ext>
              </c:extLst>
            </c:dLbl>
            <c:dLbl>
              <c:idx val="1"/>
              <c:tx>
                <c:strRef>
                  <c:f>IDH!$W$4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{82391251-4977-427F-B204-4055F4B905FC}</c15:txfldGUID>
                      <c15:f>IDH!$W$4</c15:f>
                      <c15:dlblFieldTableCache>
                        <c:ptCount val="1"/>
                      </c15:dlblFieldTableCache>
                    </c15:dlblFTEntry>
                  </c15:dlblFieldTable>
                  <c15:showDataLabelsRange val="0"/>
                </c:ext>
                <c:ext xmlns:c16="http://schemas.microsoft.com/office/drawing/2014/chart" uri="{C3380CC4-5D6E-409C-BE32-E72D297353CC}">
                  <c16:uniqueId val="{00000002-12C8-42C6-8AF0-FD0175A005D1}"/>
                </c:ext>
              </c:extLst>
            </c:dLbl>
            <c:dLbl>
              <c:idx val="2"/>
              <c:tx>
                <c:strRef>
                  <c:f>IDH!$W$5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{3A95D40F-1E60-412C-BCDE-75764224F488}</c15:txfldGUID>
                      <c15:f>IDH!$W$5</c15:f>
                      <c15:dlblFieldTableCache>
                        <c:ptCount val="1"/>
                      </c15:dlblFieldTableCache>
                    </c15:dlblFTEntry>
                  </c15:dlblFieldTable>
                  <c15:showDataLabelsRange val="0"/>
                </c:ext>
                <c:ext xmlns:c16="http://schemas.microsoft.com/office/drawing/2014/chart" uri="{C3380CC4-5D6E-409C-BE32-E72D297353CC}">
                  <c16:uniqueId val="{00000003-12C8-42C6-8AF0-FD0175A005D1}"/>
                </c:ext>
              </c:extLst>
            </c:dLbl>
            <c:dLbl>
              <c:idx val="3"/>
              <c:tx>
                <c:strRef>
                  <c:f>IDH!$W$6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{60DCE01A-2C45-4C5D-AE01-501158F58547}</c15:txfldGUID>
                      <c15:f>IDH!$W$6</c15:f>
                      <c15:dlblFieldTableCache>
                        <c:ptCount val="1"/>
                      </c15:dlblFieldTableCache>
                    </c15:dlblFTEntry>
                  </c15:dlblFieldTable>
                  <c15:showDataLabelsRange val="0"/>
                </c:ext>
                <c:ext xmlns:c16="http://schemas.microsoft.com/office/drawing/2014/chart" uri="{C3380CC4-5D6E-409C-BE32-E72D297353CC}">
                  <c16:uniqueId val="{00000004-12C8-42C6-8AF0-FD0175A005D1}"/>
                </c:ext>
              </c:extLst>
            </c:dLbl>
            <c:dLbl>
              <c:idx val="4"/>
              <c:tx>
                <c:strRef>
                  <c:f>IDH!$W$7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{7FDEC3E5-087F-49E1-B14B-60DC44127E42}</c15:txfldGUID>
                      <c15:f>IDH!$W$7</c15:f>
                      <c15:dlblFieldTableCache>
                        <c:ptCount val="1"/>
                      </c15:dlblFieldTableCache>
                    </c15:dlblFTEntry>
                  </c15:dlblFieldTable>
                  <c15:showDataLabelsRange val="0"/>
                </c:ext>
                <c:ext xmlns:c16="http://schemas.microsoft.com/office/drawing/2014/chart" uri="{C3380CC4-5D6E-409C-BE32-E72D297353CC}">
                  <c16:uniqueId val="{00000005-12C8-42C6-8AF0-FD0175A005D1}"/>
                </c:ext>
              </c:extLst>
            </c:dLbl>
            <c:dLbl>
              <c:idx val="5"/>
              <c:tx>
                <c:strRef>
                  <c:f>IDH!$W$8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{AFE11C7C-0D97-41FC-9AE3-3580D98D3E48}</c15:txfldGUID>
                      <c15:f>IDH!$W$8</c15:f>
                      <c15:dlblFieldTableCache>
                        <c:ptCount val="1"/>
                      </c15:dlblFieldTableCache>
                    </c15:dlblFTEntry>
                  </c15:dlblFieldTable>
                  <c15:showDataLabelsRange val="0"/>
                </c:ext>
                <c:ext xmlns:c16="http://schemas.microsoft.com/office/drawing/2014/chart" uri="{C3380CC4-5D6E-409C-BE32-E72D297353CC}">
                  <c16:uniqueId val="{00000006-12C8-42C6-8AF0-FD0175A005D1}"/>
                </c:ext>
              </c:extLst>
            </c:dLbl>
            <c:dLbl>
              <c:idx val="6"/>
              <c:tx>
                <c:strRef>
                  <c:f>IDH!$W$9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{5126B9BC-C346-4CEA-A69A-C1805338BBA2}</c15:txfldGUID>
                      <c15:f>IDH!$W$9</c15:f>
                      <c15:dlblFieldTableCache>
                        <c:ptCount val="1"/>
                      </c15:dlblFieldTableCache>
                    </c15:dlblFTEntry>
                  </c15:dlblFieldTable>
                  <c15:showDataLabelsRange val="0"/>
                </c:ext>
                <c:ext xmlns:c16="http://schemas.microsoft.com/office/drawing/2014/chart" uri="{C3380CC4-5D6E-409C-BE32-E72D297353CC}">
                  <c16:uniqueId val="{00000007-12C8-42C6-8AF0-FD0175A005D1}"/>
                </c:ext>
              </c:extLst>
            </c:dLbl>
            <c:dLbl>
              <c:idx val="7"/>
              <c:tx>
                <c:strRef>
                  <c:f>IDH!$W$10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{6FC24DE9-C334-4ECB-BA97-B79E19C106DB}</c15:txfldGUID>
                      <c15:f>IDH!$W$10</c15:f>
                      <c15:dlblFieldTableCache>
                        <c:ptCount val="1"/>
                      </c15:dlblFieldTableCache>
                    </c15:dlblFTEntry>
                  </c15:dlblFieldTable>
                  <c15:showDataLabelsRange val="0"/>
                </c:ext>
                <c:ext xmlns:c16="http://schemas.microsoft.com/office/drawing/2014/chart" uri="{C3380CC4-5D6E-409C-BE32-E72D297353CC}">
                  <c16:uniqueId val="{00000008-12C8-42C6-8AF0-FD0175A005D1}"/>
                </c:ext>
              </c:extLst>
            </c:dLbl>
            <c:dLbl>
              <c:idx val="8"/>
              <c:tx>
                <c:strRef>
                  <c:f>IDH!$W$11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{98AEEC5D-4BDE-48F9-8947-33BB0FC90EDF}</c15:txfldGUID>
                      <c15:f>IDH!$W$11</c15:f>
                      <c15:dlblFieldTableCache>
                        <c:ptCount val="1"/>
                      </c15:dlblFieldTableCache>
                    </c15:dlblFTEntry>
                  </c15:dlblFieldTable>
                  <c15:showDataLabelsRange val="0"/>
                </c:ext>
                <c:ext xmlns:c16="http://schemas.microsoft.com/office/drawing/2014/chart" uri="{C3380CC4-5D6E-409C-BE32-E72D297353CC}">
                  <c16:uniqueId val="{00000009-12C8-42C6-8AF0-FD0175A005D1}"/>
                </c:ext>
              </c:extLst>
            </c:dLbl>
            <c:dLbl>
              <c:idx val="9"/>
              <c:tx>
                <c:strRef>
                  <c:f>IDH!$W$12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{3FFABEA5-DE67-4A8E-8D03-62B8BACB6495}</c15:txfldGUID>
                      <c15:f>IDH!$W$12</c15:f>
                      <c15:dlblFieldTableCache>
                        <c:ptCount val="1"/>
                      </c15:dlblFieldTableCache>
                    </c15:dlblFTEntry>
                  </c15:dlblFieldTable>
                  <c15:showDataLabelsRange val="0"/>
                </c:ext>
                <c:ext xmlns:c16="http://schemas.microsoft.com/office/drawing/2014/chart" uri="{C3380CC4-5D6E-409C-BE32-E72D297353CC}">
                  <c16:uniqueId val="{0000000A-12C8-42C6-8AF0-FD0175A005D1}"/>
                </c:ext>
              </c:extLst>
            </c:dLbl>
            <c:dLbl>
              <c:idx val="10"/>
              <c:tx>
                <c:strRef>
                  <c:f>IDH!$W$13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{5F954C93-82E1-41DA-BF36-87FA76898D9C}</c15:txfldGUID>
                      <c15:f>IDH!$W$13</c15:f>
                      <c15:dlblFieldTableCache>
                        <c:ptCount val="1"/>
                      </c15:dlblFieldTableCache>
                    </c15:dlblFTEntry>
                  </c15:dlblFieldTable>
                  <c15:showDataLabelsRange val="0"/>
                </c:ext>
                <c:ext xmlns:c16="http://schemas.microsoft.com/office/drawing/2014/chart" uri="{C3380CC4-5D6E-409C-BE32-E72D297353CC}">
                  <c16:uniqueId val="{0000000B-12C8-42C6-8AF0-FD0175A005D1}"/>
                </c:ext>
              </c:extLst>
            </c:dLbl>
            <c:dLbl>
              <c:idx val="11"/>
              <c:tx>
                <c:strRef>
                  <c:f>IDH!$W$14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{862F4AC9-65E3-4715-9482-89CF85E25CF2}</c15:txfldGUID>
                      <c15:f>IDH!$W$14</c15:f>
                      <c15:dlblFieldTableCache>
                        <c:ptCount val="1"/>
                      </c15:dlblFieldTableCache>
                    </c15:dlblFTEntry>
                  </c15:dlblFieldTable>
                  <c15:showDataLabelsRange val="0"/>
                </c:ext>
                <c:ext xmlns:c16="http://schemas.microsoft.com/office/drawing/2014/chart" uri="{C3380CC4-5D6E-409C-BE32-E72D297353CC}">
                  <c16:uniqueId val="{0000000C-12C8-42C6-8AF0-FD0175A005D1}"/>
                </c:ext>
              </c:extLst>
            </c:dLbl>
            <c:dLbl>
              <c:idx val="12"/>
              <c:tx>
                <c:strRef>
                  <c:f>IDH!$W$15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{90F0E5A0-AC6C-4A47-8790-5515F6581698}</c15:txfldGUID>
                      <c15:f>IDH!$W$15</c15:f>
                      <c15:dlblFieldTableCache>
                        <c:ptCount val="1"/>
                      </c15:dlblFieldTableCache>
                    </c15:dlblFTEntry>
                  </c15:dlblFieldTable>
                  <c15:showDataLabelsRange val="0"/>
                </c:ext>
                <c:ext xmlns:c16="http://schemas.microsoft.com/office/drawing/2014/chart" uri="{C3380CC4-5D6E-409C-BE32-E72D297353CC}">
                  <c16:uniqueId val="{0000000D-12C8-42C6-8AF0-FD0175A005D1}"/>
                </c:ext>
              </c:extLst>
            </c:dLbl>
            <c:dLbl>
              <c:idx val="13"/>
              <c:tx>
                <c:strRef>
                  <c:f>IDH!$W$16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{D6484082-157C-4BFB-B0AF-5756EB8EB6FA}</c15:txfldGUID>
                      <c15:f>IDH!$W$16</c15:f>
                      <c15:dlblFieldTableCache>
                        <c:ptCount val="1"/>
                      </c15:dlblFieldTableCache>
                    </c15:dlblFTEntry>
                  </c15:dlblFieldTable>
                  <c15:showDataLabelsRange val="0"/>
                </c:ext>
                <c:ext xmlns:c16="http://schemas.microsoft.com/office/drawing/2014/chart" uri="{C3380CC4-5D6E-409C-BE32-E72D297353CC}">
                  <c16:uniqueId val="{0000000E-12C8-42C6-8AF0-FD0175A005D1}"/>
                </c:ext>
              </c:extLst>
            </c:dLbl>
            <c:dLbl>
              <c:idx val="14"/>
              <c:tx>
                <c:strRef>
                  <c:f>IDH!$W$17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{9D19D4E7-EE04-44F8-B80A-2A6822F578B7}</c15:txfldGUID>
                      <c15:f>IDH!$W$17</c15:f>
                      <c15:dlblFieldTableCache>
                        <c:ptCount val="1"/>
                      </c15:dlblFieldTableCache>
                    </c15:dlblFTEntry>
                  </c15:dlblFieldTable>
                  <c15:showDataLabelsRange val="0"/>
                </c:ext>
                <c:ext xmlns:c16="http://schemas.microsoft.com/office/drawing/2014/chart" uri="{C3380CC4-5D6E-409C-BE32-E72D297353CC}">
                  <c16:uniqueId val="{0000000F-12C8-42C6-8AF0-FD0175A005D1}"/>
                </c:ext>
              </c:extLst>
            </c:dLbl>
            <c:dLbl>
              <c:idx val="15"/>
              <c:tx>
                <c:strRef>
                  <c:f>IDH!$W$18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{4C5E8695-6EB6-44EA-9E36-AFE936C19E5B}</c15:txfldGUID>
                      <c15:f>IDH!$W$18</c15:f>
                      <c15:dlblFieldTableCache>
                        <c:ptCount val="1"/>
                      </c15:dlblFieldTableCache>
                    </c15:dlblFTEntry>
                  </c15:dlblFieldTable>
                  <c15:showDataLabelsRange val="0"/>
                </c:ext>
                <c:ext xmlns:c16="http://schemas.microsoft.com/office/drawing/2014/chart" uri="{C3380CC4-5D6E-409C-BE32-E72D297353CC}">
                  <c16:uniqueId val="{00000010-12C8-42C6-8AF0-FD0175A005D1}"/>
                </c:ext>
              </c:extLst>
            </c:dLbl>
            <c:dLbl>
              <c:idx val="16"/>
              <c:tx>
                <c:strRef>
                  <c:f>IDH!$W$19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{C63F4EDD-7649-4912-85D2-6CB0A384CA61}</c15:txfldGUID>
                      <c15:f>IDH!$W$19</c15:f>
                      <c15:dlblFieldTableCache>
                        <c:ptCount val="1"/>
                      </c15:dlblFieldTableCache>
                    </c15:dlblFTEntry>
                  </c15:dlblFieldTable>
                  <c15:showDataLabelsRange val="0"/>
                </c:ext>
                <c:ext xmlns:c16="http://schemas.microsoft.com/office/drawing/2014/chart" uri="{C3380CC4-5D6E-409C-BE32-E72D297353CC}">
                  <c16:uniqueId val="{00000011-12C8-42C6-8AF0-FD0175A005D1}"/>
                </c:ext>
              </c:extLst>
            </c:dLbl>
            <c:dLbl>
              <c:idx val="17"/>
              <c:tx>
                <c:strRef>
                  <c:f>IDH!$W$20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{C7FECBD9-A7BE-4CCE-886F-FFE681AB78D4}</c15:txfldGUID>
                      <c15:f>IDH!$W$20</c15:f>
                      <c15:dlblFieldTableCache>
                        <c:ptCount val="1"/>
                      </c15:dlblFieldTableCache>
                    </c15:dlblFTEntry>
                  </c15:dlblFieldTable>
                  <c15:showDataLabelsRange val="0"/>
                </c:ext>
                <c:ext xmlns:c16="http://schemas.microsoft.com/office/drawing/2014/chart" uri="{C3380CC4-5D6E-409C-BE32-E72D297353CC}">
                  <c16:uniqueId val="{00000012-12C8-42C6-8AF0-FD0175A005D1}"/>
                </c:ext>
              </c:extLst>
            </c:dLbl>
            <c:dLbl>
              <c:idx val="18"/>
              <c:tx>
                <c:strRef>
                  <c:f>IDH!$W$21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{A5BC67FC-0939-4C68-AAAC-7CB169E09530}</c15:txfldGUID>
                      <c15:f>IDH!$W$21</c15:f>
                      <c15:dlblFieldTableCache>
                        <c:ptCount val="1"/>
                      </c15:dlblFieldTableCache>
                    </c15:dlblFTEntry>
                  </c15:dlblFieldTable>
                  <c15:showDataLabelsRange val="0"/>
                </c:ext>
                <c:ext xmlns:c16="http://schemas.microsoft.com/office/drawing/2014/chart" uri="{C3380CC4-5D6E-409C-BE32-E72D297353CC}">
                  <c16:uniqueId val="{00000013-12C8-42C6-8AF0-FD0175A005D1}"/>
                </c:ext>
              </c:extLst>
            </c:dLbl>
            <c:dLbl>
              <c:idx val="19"/>
              <c:tx>
                <c:strRef>
                  <c:f>IDH!$W$22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{3A2040C8-D407-48EB-9E72-A5BB592063E2}</c15:txfldGUID>
                      <c15:f>IDH!$W$22</c15:f>
                      <c15:dlblFieldTableCache>
                        <c:ptCount val="1"/>
                      </c15:dlblFieldTableCache>
                    </c15:dlblFTEntry>
                  </c15:dlblFieldTable>
                  <c15:showDataLabelsRange val="0"/>
                </c:ext>
                <c:ext xmlns:c16="http://schemas.microsoft.com/office/drawing/2014/chart" uri="{C3380CC4-5D6E-409C-BE32-E72D297353CC}">
                  <c16:uniqueId val="{00000014-12C8-42C6-8AF0-FD0175A005D1}"/>
                </c:ext>
              </c:extLst>
            </c:dLbl>
            <c:dLbl>
              <c:idx val="20"/>
              <c:tx>
                <c:strRef>
                  <c:f>IDH!$W$23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{FA911621-A879-433E-9C5E-54A9AE3541AA}</c15:txfldGUID>
                      <c15:f>IDH!$W$23</c15:f>
                      <c15:dlblFieldTableCache>
                        <c:ptCount val="1"/>
                      </c15:dlblFieldTableCache>
                    </c15:dlblFTEntry>
                  </c15:dlblFieldTable>
                  <c15:showDataLabelsRange val="0"/>
                </c:ext>
                <c:ext xmlns:c16="http://schemas.microsoft.com/office/drawing/2014/chart" uri="{C3380CC4-5D6E-409C-BE32-E72D297353CC}">
                  <c16:uniqueId val="{00000015-12C8-42C6-8AF0-FD0175A005D1}"/>
                </c:ext>
              </c:extLst>
            </c:dLbl>
            <c:dLbl>
              <c:idx val="21"/>
              <c:tx>
                <c:strRef>
                  <c:f>IDH!$W$24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{D042A01E-F82C-431E-A364-3E37BBD14639}</c15:txfldGUID>
                      <c15:f>IDH!$W$24</c15:f>
                      <c15:dlblFieldTableCache>
                        <c:ptCount val="1"/>
                      </c15:dlblFieldTableCache>
                    </c15:dlblFTEntry>
                  </c15:dlblFieldTable>
                  <c15:showDataLabelsRange val="0"/>
                </c:ext>
                <c:ext xmlns:c16="http://schemas.microsoft.com/office/drawing/2014/chart" uri="{C3380CC4-5D6E-409C-BE32-E72D297353CC}">
                  <c16:uniqueId val="{00000016-12C8-42C6-8AF0-FD0175A005D1}"/>
                </c:ext>
              </c:extLst>
            </c:dLbl>
            <c:dLbl>
              <c:idx val="22"/>
              <c:tx>
                <c:strRef>
                  <c:f>IDH!$W$25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{B0E56362-F078-47EE-A2B9-DEBFEAA7198C}</c15:txfldGUID>
                      <c15:f>IDH!$W$25</c15:f>
                      <c15:dlblFieldTableCache>
                        <c:ptCount val="1"/>
                      </c15:dlblFieldTableCache>
                    </c15:dlblFTEntry>
                  </c15:dlblFieldTable>
                  <c15:showDataLabelsRange val="0"/>
                </c:ext>
                <c:ext xmlns:c16="http://schemas.microsoft.com/office/drawing/2014/chart" uri="{C3380CC4-5D6E-409C-BE32-E72D297353CC}">
                  <c16:uniqueId val="{00000017-12C8-42C6-8AF0-FD0175A005D1}"/>
                </c:ext>
              </c:extLst>
            </c:dLbl>
            <c:dLbl>
              <c:idx val="23"/>
              <c:tx>
                <c:strRef>
                  <c:f>IDH!$W$26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{BCA12D4C-5CD4-4092-ACB5-EE343EC61A02}</c15:txfldGUID>
                      <c15:f>IDH!$W$26</c15:f>
                      <c15:dlblFieldTableCache>
                        <c:ptCount val="1"/>
                      </c15:dlblFieldTableCache>
                    </c15:dlblFTEntry>
                  </c15:dlblFieldTable>
                  <c15:showDataLabelsRange val="0"/>
                </c:ext>
                <c:ext xmlns:c16="http://schemas.microsoft.com/office/drawing/2014/chart" uri="{C3380CC4-5D6E-409C-BE32-E72D297353CC}">
                  <c16:uniqueId val="{00000018-12C8-42C6-8AF0-FD0175A005D1}"/>
                </c:ext>
              </c:extLst>
            </c:dLbl>
            <c:dLbl>
              <c:idx val="24"/>
              <c:tx>
                <c:strRef>
                  <c:f>IDH!$W$27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{83C3FAA5-3892-4B16-92F2-242F4EC80A45}</c15:txfldGUID>
                      <c15:f>IDH!$W$27</c15:f>
                      <c15:dlblFieldTableCache>
                        <c:ptCount val="1"/>
                      </c15:dlblFieldTableCache>
                    </c15:dlblFTEntry>
                  </c15:dlblFieldTable>
                  <c15:showDataLabelsRange val="0"/>
                </c:ext>
                <c:ext xmlns:c16="http://schemas.microsoft.com/office/drawing/2014/chart" uri="{C3380CC4-5D6E-409C-BE32-E72D297353CC}">
                  <c16:uniqueId val="{00000019-12C8-42C6-8AF0-FD0175A005D1}"/>
                </c:ext>
              </c:extLst>
            </c:dLbl>
            <c:dLbl>
              <c:idx val="25"/>
              <c:tx>
                <c:strRef>
                  <c:f>IDH!$W$28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{535C93A9-2909-43FB-B4E8-3D650E87C0BF}</c15:txfldGUID>
                      <c15:f>IDH!$W$28</c15:f>
                      <c15:dlblFieldTableCache>
                        <c:ptCount val="1"/>
                      </c15:dlblFieldTableCache>
                    </c15:dlblFTEntry>
                  </c15:dlblFieldTable>
                  <c15:showDataLabelsRange val="0"/>
                </c:ext>
                <c:ext xmlns:c16="http://schemas.microsoft.com/office/drawing/2014/chart" uri="{C3380CC4-5D6E-409C-BE32-E72D297353CC}">
                  <c16:uniqueId val="{0000001A-12C8-42C6-8AF0-FD0175A005D1}"/>
                </c:ext>
              </c:extLst>
            </c:dLbl>
            <c:dLbl>
              <c:idx val="26"/>
              <c:tx>
                <c:strRef>
                  <c:f>IDH!$W$29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{68AA4CAF-5A96-450B-AD9B-06F3485E3639}</c15:txfldGUID>
                      <c15:f>IDH!$W$29</c15:f>
                      <c15:dlblFieldTableCache>
                        <c:ptCount val="1"/>
                      </c15:dlblFieldTableCache>
                    </c15:dlblFTEntry>
                  </c15:dlblFieldTable>
                  <c15:showDataLabelsRange val="0"/>
                </c:ext>
                <c:ext xmlns:c16="http://schemas.microsoft.com/office/drawing/2014/chart" uri="{C3380CC4-5D6E-409C-BE32-E72D297353CC}">
                  <c16:uniqueId val="{0000001B-12C8-42C6-8AF0-FD0175A005D1}"/>
                </c:ext>
              </c:extLst>
            </c:dLbl>
            <c:dLbl>
              <c:idx val="27"/>
              <c:tx>
                <c:strRef>
                  <c:f>IDH!$W$30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{5E12596E-37E3-4D38-8521-F05A31616B53}</c15:txfldGUID>
                      <c15:f>IDH!$W$30</c15:f>
                      <c15:dlblFieldTableCache>
                        <c:ptCount val="1"/>
                      </c15:dlblFieldTableCache>
                    </c15:dlblFTEntry>
                  </c15:dlblFieldTable>
                  <c15:showDataLabelsRange val="0"/>
                </c:ext>
                <c:ext xmlns:c16="http://schemas.microsoft.com/office/drawing/2014/chart" uri="{C3380CC4-5D6E-409C-BE32-E72D297353CC}">
                  <c16:uniqueId val="{0000001C-12C8-42C6-8AF0-FD0175A005D1}"/>
                </c:ext>
              </c:extLst>
            </c:dLbl>
            <c:dLbl>
              <c:idx val="28"/>
              <c:tx>
                <c:strRef>
                  <c:f>IDH!$W$31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{B4A44B6E-F7F7-485F-BFB2-0B136F644E85}</c15:txfldGUID>
                      <c15:f>IDH!$W$31</c15:f>
                      <c15:dlblFieldTableCache>
                        <c:ptCount val="1"/>
                      </c15:dlblFieldTableCache>
                    </c15:dlblFTEntry>
                  </c15:dlblFieldTable>
                  <c15:showDataLabelsRange val="0"/>
                </c:ext>
                <c:ext xmlns:c16="http://schemas.microsoft.com/office/drawing/2014/chart" uri="{C3380CC4-5D6E-409C-BE32-E72D297353CC}">
                  <c16:uniqueId val="{0000001D-12C8-42C6-8AF0-FD0175A005D1}"/>
                </c:ext>
              </c:extLst>
            </c:dLbl>
            <c:dLbl>
              <c:idx val="29"/>
              <c:tx>
                <c:strRef>
                  <c:f>IDH!$W$32</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{50DCFE23-84B7-4858-9E28-5FABA0CA456B}</c15:txfldGUID>
                      <c15:f>IDH!$W$32</c15:f>
                      <c15:dlblFieldTableCache>
                        <c:ptCount val="1"/>
                      </c15:dlblFieldTableCache>
                    </c15:dlblFTEntry>
                  </c15:dlblFieldTable>
                  <c15:showDataLabelsRange val="0"/>
                </c:ext>
                <c:ext xmlns:c16="http://schemas.microsoft.com/office/drawing/2014/chart" uri="{C3380CC4-5D6E-409C-BE32-E72D297353CC}">
                  <c16:uniqueId val="{0000001E-12C8-42C6-8AF0-FD0175A005D1}"/>
                </c:ext>
              </c:extLst>
            </c:dLbl>
            <c:dLbl>
              <c:idx val="30"/>
              <c:tx>
                <c:strRef>
                  <c:f>IDH!$W$33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{A6D30662-30DF-44BE-8FFA-6ED3C91153C5}</c15:txfldGUID>
                      <c15:f>IDH!$W$33</c15:f>
                      <c15:dlblFieldTableCache>
                        <c:ptCount val="1"/>
                      </c15:dlblFieldTableCache>
                    </c15:dlblFTEntry>
                  </c15:dlblFieldTable>
                  <c15:showDataLabelsRange val="0"/>
                </c:ext>
                <c:ext xmlns:c16="http://schemas.microsoft.com/office/drawing/2014/chart" uri="{C3380CC4-5D6E-409C-BE32-E72D297353CC}">
                  <c16:uniqueId val="{0000001F-12C8-42C6-8AF0-FD0175A005D1}"/>
                </c:ext>
              </c:extLst>
            </c:dLbl>
            <c:dLbl>
              <c:idx val="31"/>
              <c:tx>
                <c:strRef>
                  <c:f>IDH!$W$34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{3F787D68-8C31-4602-BBB3-68DEC7B35963}</c15:txfldGUID>
                      <c15:f>IDH!$W$34</c15:f>
                      <c15:dlblFieldTableCache>
                        <c:ptCount val="1"/>
                      </c15:dlblFieldTableCache>
                    </c15:dlblFTEntry>
                  </c15:dlblFieldTable>
                  <c15:showDataLabelsRange val="0"/>
                </c:ext>
                <c:ext xmlns:c16="http://schemas.microsoft.com/office/drawing/2014/chart" uri="{C3380CC4-5D6E-409C-BE32-E72D297353CC}">
                  <c16:uniqueId val="{00000020-12C8-42C6-8AF0-FD0175A005D1}"/>
                </c:ext>
              </c:extLst>
            </c:dLbl>
            <c:dLbl>
              <c:idx val="32"/>
              <c:tx>
                <c:strRef>
                  <c:f>IDH!$W$35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{A35F581D-4821-43EF-AE55-395F08CD245F}</c15:txfldGUID>
                      <c15:f>IDH!$W$35</c15:f>
                      <c15:dlblFieldTableCache>
                        <c:ptCount val="1"/>
                      </c15:dlblFieldTableCache>
                    </c15:dlblFTEntry>
                  </c15:dlblFieldTable>
                  <c15:showDataLabelsRange val="0"/>
                </c:ext>
                <c:ext xmlns:c16="http://schemas.microsoft.com/office/drawing/2014/chart" uri="{C3380CC4-5D6E-409C-BE32-E72D297353CC}">
                  <c16:uniqueId val="{00000021-12C8-42C6-8AF0-FD0175A005D1}"/>
                </c:ext>
              </c:extLst>
            </c:dLbl>
            <c:dLbl>
              <c:idx val="33"/>
              <c:tx>
                <c:strRef>
                  <c:f>IDH!$W$36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{E58A6FBB-E3A8-4C13-BBC2-97F0233CDFAF}</c15:txfldGUID>
                      <c15:f>IDH!$W$36</c15:f>
                      <c15:dlblFieldTableCache>
                        <c:ptCount val="1"/>
                      </c15:dlblFieldTableCache>
                    </c15:dlblFTEntry>
                  </c15:dlblFieldTable>
                  <c15:showDataLabelsRange val="0"/>
                </c:ext>
                <c:ext xmlns:c16="http://schemas.microsoft.com/office/drawing/2014/chart" uri="{C3380CC4-5D6E-409C-BE32-E72D297353CC}">
                  <c16:uniqueId val="{00000022-12C8-42C6-8AF0-FD0175A005D1}"/>
                </c:ext>
              </c:extLst>
            </c:dLbl>
            <c:dLbl>
              <c:idx val="34"/>
              <c:tx>
                <c:strRef>
                  <c:f>IDH!$W$37</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{6F368BD4-1CF0-4419-9DA4-D03B9F899D12}</c15:txfldGUID>
                      <c15:f>IDH!$W$37</c15:f>
                      <c15:dlblFieldTableCache>
                        <c:ptCount val="1"/>
                      </c15:dlblFieldTableCache>
                    </c15:dlblFTEntry>
                  </c15:dlblFieldTable>
                  <c15:showDataLabelsRange val="0"/>
                </c:ext>
                <c:ext xmlns:c16="http://schemas.microsoft.com/office/drawing/2014/chart" uri="{C3380CC4-5D6E-409C-BE32-E72D297353CC}">
                  <c16:uniqueId val="{00000023-12C8-42C6-8AF0-FD0175A005D1}"/>
                </c:ext>
              </c:extLst>
            </c:dLbl>
            <c:dLbl>
              <c:idx val="35"/>
              <c:tx>
                <c:strRef>
                  <c:f>IDH!$W$38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{B4B6BD67-DC91-46D4-BB9E-7BA3CD508F39}</c15:txfldGUID>
                      <c15:f>IDH!$W$38</c15:f>
                      <c15:dlblFieldTableCache>
                        <c:ptCount val="1"/>
                      </c15:dlblFieldTableCache>
                    </c15:dlblFTEntry>
                  </c15:dlblFieldTable>
                  <c15:showDataLabelsRange val="0"/>
                </c:ext>
                <c:ext xmlns:c16="http://schemas.microsoft.com/office/drawing/2014/chart" uri="{C3380CC4-5D6E-409C-BE32-E72D297353CC}">
                  <c16:uniqueId val="{00000024-12C8-42C6-8AF0-FD0175A005D1}"/>
                </c:ext>
              </c:extLst>
            </c:dLbl>
            <c:dLbl>
              <c:idx val="36"/>
              <c:tx>
                <c:strRef>
                  <c:f>IDH!$W$39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{886EC954-7793-42F1-AE9C-17BF269882F1}</c15:txfldGUID>
                      <c15:f>IDH!$W$39</c15:f>
                      <c15:dlblFieldTableCache>
                        <c:ptCount val="1"/>
                      </c15:dlblFieldTableCache>
                    </c15:dlblFTEntry>
                  </c15:dlblFieldTable>
                  <c15:showDataLabelsRange val="0"/>
                </c:ext>
                <c:ext xmlns:c16="http://schemas.microsoft.com/office/drawing/2014/chart" uri="{C3380CC4-5D6E-409C-BE32-E72D297353CC}">
                  <c16:uniqueId val="{00000025-12C8-42C6-8AF0-FD0175A005D1}"/>
                </c:ext>
              </c:extLst>
            </c:dLbl>
            <c:dLbl>
              <c:idx val="37"/>
              <c:tx>
                <c:strRef>
                  <c:f>IDH!$W$40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{7E7422F9-56D3-4FAF-9DF2-EBEE0D227EF0}</c15:txfldGUID>
                      <c15:f>IDH!$W$40</c15:f>
                      <c15:dlblFieldTableCache>
                        <c:ptCount val="1"/>
                      </c15:dlblFieldTableCache>
                    </c15:dlblFTEntry>
                  </c15:dlblFieldTable>
                  <c15:showDataLabelsRange val="0"/>
                </c:ext>
                <c:ext xmlns:c16="http://schemas.microsoft.com/office/drawing/2014/chart" uri="{C3380CC4-5D6E-409C-BE32-E72D297353CC}">
                  <c16:uniqueId val="{00000026-12C8-42C6-8AF0-FD0175A005D1}"/>
                </c:ext>
              </c:extLst>
            </c:dLbl>
            <c:dLbl>
              <c:idx val="38"/>
              <c:tx>
                <c:strRef>
                  <c:f>IDH!$W$41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{65A7AFA9-CFF6-45A0-9192-BBEDA81FDF2D}</c15:txfldGUID>
                      <c15:f>IDH!$W$41</c15:f>
                      <c15:dlblFieldTableCache>
                        <c:ptCount val="1"/>
                      </c15:dlblFieldTableCache>
                    </c15:dlblFTEntry>
                  </c15:dlblFieldTable>
                  <c15:showDataLabelsRange val="0"/>
                </c:ext>
                <c:ext xmlns:c16="http://schemas.microsoft.com/office/drawing/2014/chart" uri="{C3380CC4-5D6E-409C-BE32-E72D297353CC}">
                  <c16:uniqueId val="{00000027-12C8-42C6-8AF0-FD0175A005D1}"/>
                </c:ext>
              </c:extLst>
            </c:dLbl>
            <c:dLbl>
              <c:idx val="39"/>
              <c:tx>
                <c:strRef>
                  <c:f>IDH!$W$42</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{8ED17B7C-012A-48F9-9C59-9C788B93A9E4}</c15:txfldGUID>
                      <c15:f>IDH!$W$42</c15:f>
                      <c15:dlblFieldTableCache>
                        <c:ptCount val="1"/>
                      </c15:dlblFieldTableCache>
                    </c15:dlblFTEntry>
                  </c15:dlblFieldTable>
                  <c15:showDataLabelsRange val="0"/>
                </c:ext>
                <c:ext xmlns:c16="http://schemas.microsoft.com/office/drawing/2014/chart" uri="{C3380CC4-5D6E-409C-BE32-E72D297353CC}">
                  <c16:uniqueId val="{00000028-12C8-42C6-8AF0-FD0175A005D1}"/>
                </c:ext>
              </c:extLst>
            </c:dLbl>
            <c:dLbl>
              <c:idx val="40"/>
              <c:tx>
                <c:strRef>
                  <c:f>IDH!$W$43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{D4504E20-C835-4681-A23E-DA6B4B37A797}</c15:txfldGUID>
                      <c15:f>IDH!$W$43</c15:f>
                      <c15:dlblFieldTableCache>
                        <c:ptCount val="1"/>
                      </c15:dlblFieldTableCache>
                    </c15:dlblFTEntry>
                  </c15:dlblFieldTable>
                  <c15:showDataLabelsRange val="0"/>
                </c:ext>
                <c:ext xmlns:c16="http://schemas.microsoft.com/office/drawing/2014/chart" uri="{C3380CC4-5D6E-409C-BE32-E72D297353CC}">
                  <c16:uniqueId val="{00000029-12C8-42C6-8AF0-FD0175A005D1}"/>
                </c:ext>
              </c:extLst>
            </c:dLbl>
            <c:dLbl>
              <c:idx val="41"/>
              <c:tx>
                <c:strRef>
                  <c:f>IDH!$W$44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{89F60818-0862-4DAF-8C72-09701BA52242}</c15:txfldGUID>
                      <c15:f>IDH!$W$44</c15:f>
                      <c15:dlblFieldTableCache>
                        <c:ptCount val="1"/>
                      </c15:dlblFieldTableCache>
                    </c15:dlblFTEntry>
                  </c15:dlblFieldTable>
                  <c15:showDataLabelsRange val="0"/>
                </c:ext>
                <c:ext xmlns:c16="http://schemas.microsoft.com/office/drawing/2014/chart" uri="{C3380CC4-5D6E-409C-BE32-E72D297353CC}">
                  <c16:uniqueId val="{0000002A-12C8-42C6-8AF0-FD0175A005D1}"/>
                </c:ext>
              </c:extLst>
            </c:dLbl>
            <c:dLbl>
              <c:idx val="42"/>
              <c:tx>
                <c:strRef>
                  <c:f>IDH!$W$45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{04708A5C-FEF0-49D0-9D5A-29B19DE9EC72}</c15:txfldGUID>
                      <c15:f>IDH!$W$45</c15:f>
                      <c15:dlblFieldTableCache>
                        <c:ptCount val="1"/>
                      </c15:dlblFieldTableCache>
                    </c15:dlblFTEntry>
                  </c15:dlblFieldTable>
                  <c15:showDataLabelsRange val="0"/>
                </c:ext>
                <c:ext xmlns:c16="http://schemas.microsoft.com/office/drawing/2014/chart" uri="{C3380CC4-5D6E-409C-BE32-E72D297353CC}">
                  <c16:uniqueId val="{0000002B-12C8-42C6-8AF0-FD0175A005D1}"/>
                </c:ext>
              </c:extLst>
            </c:dLbl>
            <c:dLbl>
              <c:idx val="43"/>
              <c:tx>
                <c:strRef>
                  <c:f>IDH!$W$46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{8A5BFF74-01B2-440E-ADBE-B602F92816CC}</c15:txfldGUID>
                      <c15:f>IDH!$W$46</c15:f>
                      <c15:dlblFieldTableCache>
                        <c:ptCount val="1"/>
                      </c15:dlblFieldTableCache>
                    </c15:dlblFTEntry>
                  </c15:dlblFieldTable>
                  <c15:showDataLabelsRange val="0"/>
                </c:ext>
                <c:ext xmlns:c16="http://schemas.microsoft.com/office/drawing/2014/chart" uri="{C3380CC4-5D6E-409C-BE32-E72D297353CC}">
                  <c16:uniqueId val="{0000002C-12C8-42C6-8AF0-FD0175A005D1}"/>
                </c:ext>
              </c:extLst>
            </c:dLbl>
            <c:dLbl>
              <c:idx val="44"/>
              <c:tx>
                <c:strRef>
                  <c:f>IDH!$W$47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{27E9CC60-F799-4AF4-B5E4-901B8EE5952A}</c15:txfldGUID>
                      <c15:f>IDH!$W$47</c15:f>
                      <c15:dlblFieldTableCache>
                        <c:ptCount val="1"/>
                      </c15:dlblFieldTableCache>
                    </c15:dlblFTEntry>
                  </c15:dlblFieldTable>
                  <c15:showDataLabelsRange val="0"/>
                </c:ext>
                <c:ext xmlns:c16="http://schemas.microsoft.com/office/drawing/2014/chart" uri="{C3380CC4-5D6E-409C-BE32-E72D297353CC}">
                  <c16:uniqueId val="{0000002D-12C8-42C6-8AF0-FD0175A005D1}"/>
                </c:ext>
              </c:extLst>
            </c:dLbl>
            <c:dLbl>
              <c:idx val="45"/>
              <c:tx>
                <c:strRef>
                  <c:f>IDH!$W$48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{60526652-E439-4DC4-995F-15D54179C83E}</c15:txfldGUID>
                      <c15:f>IDH!$W$48</c15:f>
                      <c15:dlblFieldTableCache>
                        <c:ptCount val="1"/>
                      </c15:dlblFieldTableCache>
                    </c15:dlblFTEntry>
                  </c15:dlblFieldTable>
                  <c15:showDataLabelsRange val="0"/>
                </c:ext>
                <c:ext xmlns:c16="http://schemas.microsoft.com/office/drawing/2014/chart" uri="{C3380CC4-5D6E-409C-BE32-E72D297353CC}">
                  <c16:uniqueId val="{0000002E-12C8-42C6-8AF0-FD0175A005D1}"/>
                </c:ext>
              </c:extLst>
            </c:dLbl>
            <c:dLbl>
              <c:idx val="46"/>
              <c:tx>
                <c:strRef>
                  <c:f>IDH!$W$49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{463BC219-46C5-4A63-B250-73F5DCC3B790}</c15:txfldGUID>
                      <c15:f>IDH!$W$49</c15:f>
                      <c15:dlblFieldTableCache>
                        <c:ptCount val="1"/>
                      </c15:dlblFieldTableCache>
                    </c15:dlblFTEntry>
                  </c15:dlblFieldTable>
                  <c15:showDataLabelsRange val="0"/>
                </c:ext>
                <c:ext xmlns:c16="http://schemas.microsoft.com/office/drawing/2014/chart" uri="{C3380CC4-5D6E-409C-BE32-E72D297353CC}">
                  <c16:uniqueId val="{0000002F-12C8-42C6-8AF0-FD0175A005D1}"/>
                </c:ext>
              </c:extLst>
            </c:dLbl>
            <c:dLbl>
              <c:idx val="47"/>
              <c:tx>
                <c:strRef>
                  <c:f>IDH!$W$50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{5E5B198B-764E-4D0F-AD30-1D4F00B67E2F}</c15:txfldGUID>
                      <c15:f>IDH!$W$50</c15:f>
                      <c15:dlblFieldTableCache>
                        <c:ptCount val="1"/>
                      </c15:dlblFieldTableCache>
                    </c15:dlblFTEntry>
                  </c15:dlblFieldTable>
                  <c15:showDataLabelsRange val="0"/>
                </c:ext>
                <c:ext xmlns:c16="http://schemas.microsoft.com/office/drawing/2014/chart" uri="{C3380CC4-5D6E-409C-BE32-E72D297353CC}">
                  <c16:uniqueId val="{00000030-12C8-42C6-8AF0-FD0175A005D1}"/>
                </c:ext>
              </c:extLst>
            </c:dLbl>
            <c:dLbl>
              <c:idx val="48"/>
              <c:tx>
                <c:strRef>
                  <c:f>IDH!$W$51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{7FE7AC5E-55EF-47E7-ACF6-83AD9E0FE604}</c15:txfldGUID>
                      <c15:f>IDH!$W$51</c15:f>
                      <c15:dlblFieldTableCache>
                        <c:ptCount val="1"/>
                      </c15:dlblFieldTableCache>
                    </c15:dlblFTEntry>
                  </c15:dlblFieldTable>
                  <c15:showDataLabelsRange val="0"/>
                </c:ext>
                <c:ext xmlns:c16="http://schemas.microsoft.com/office/drawing/2014/chart" uri="{C3380CC4-5D6E-409C-BE32-E72D297353CC}">
                  <c16:uniqueId val="{00000031-12C8-42C6-8AF0-FD0175A005D1}"/>
                </c:ext>
              </c:extLst>
            </c:dLbl>
            <c:dLbl>
              <c:idx val="49"/>
              <c:tx>
                <c:strRef>
                  <c:f>IDH!$W$52</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{310BEB41-3A25-4AFF-BE72-7E687A16E991}</c15:txfldGUID>
                      <c15:f>IDH!$W$52</c15:f>
                      <c15:dlblFieldTableCache>
                        <c:ptCount val="1"/>
                      </c15:dlblFieldTableCache>
                    </c15:dlblFTEntry>
                  </c15:dlblFieldTable>
                  <c15:showDataLabelsRange val="0"/>
                </c:ext>
                <c:ext xmlns:c16="http://schemas.microsoft.com/office/drawing/2014/chart" uri="{C3380CC4-5D6E-409C-BE32-E72D297353CC}">
                  <c16:uniqueId val="{00000032-12C8-42C6-8AF0-FD0175A005D1}"/>
                </c:ext>
              </c:extLst>
            </c:dLbl>
            <c:dLbl>
              <c:idx val="50"/>
              <c:tx>
                <c:strRef>
                  <c:f>IDH!$W$53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{B522EBFB-412E-40CB-B51B-A6A1A093ADCF}</c15:txfldGUID>
                      <c15:f>IDH!$W$53</c15:f>
                      <c15:dlblFieldTableCache>
                        <c:ptCount val="1"/>
                      </c15:dlblFieldTableCache>
                    </c15:dlblFTEntry>
                  </c15:dlblFieldTable>
                  <c15:showDataLabelsRange val="0"/>
                </c:ext>
                <c:ext xmlns:c16="http://schemas.microsoft.com/office/drawing/2014/chart" uri="{C3380CC4-5D6E-409C-BE32-E72D297353CC}">
                  <c16:uniqueId val="{00000033-12C8-42C6-8AF0-FD0175A005D1}"/>
                </c:ext>
              </c:extLst>
            </c:dLbl>
            <c:dLbl>
              <c:idx val="51"/>
              <c:tx>
                <c:strRef>
                  <c:f>IDH!$W$54</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{3BD39DFF-E75F-43DE-B842-7D8517DDAAE9}</c15:txfldGUID>
                      <c15:f>IDH!$W$54</c15:f>
                      <c15:dlblFieldTableCache>
                        <c:ptCount val="1"/>
                      </c15:dlblFieldTableCache>
                    </c15:dlblFTEntry>
                  </c15:dlblFieldTable>
                  <c15:showDataLabelsRange val="0"/>
                </c:ext>
                <c:ext xmlns:c16="http://schemas.microsoft.com/office/drawing/2014/chart" uri="{C3380CC4-5D6E-409C-BE32-E72D297353CC}">
                  <c16:uniqueId val="{00000034-12C8-42C6-8AF0-FD0175A005D1}"/>
                </c:ext>
              </c:extLst>
            </c:dLbl>
            <c:dLbl>
              <c:idx val="52"/>
              <c:layout>
                <c:manualLayout>
                  <c:x val="-1.7785321872158935E-2"/>
                  <c:y val="-4.7423096168064519E-2"/>
                </c:manualLayout>
              </c:layout>
              <c:tx>
                <c:strRef>
                  <c:f>IDH!$W$55</c:f>
                  <c:strCache>
                    <c:ptCount val="1"/>
                    <c:pt idx="0">
                      <c:v>COL</c:v>
                    </c:pt>
                  </c:strCache>
                </c:strRef>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s-CO"/>
                </a:p>
              </c:txPr>
              <c:dLblPos val="r"/>
              <c:showLegendKey val="0"/>
              <c:showVal val="1"/>
              <c:showCatName val="0"/>
              <c:showSerName val="0"/>
              <c:showPercent val="0"/>
              <c:showBubbleSize val="0"/>
              <c:extLst>
                <c:ext xmlns:c15="http://schemas.microsoft.com/office/drawing/2012/chart" uri="{CE6537A1-D6FC-4f65-9D91-7224C49458BB}">
                  <c15:dlblFieldTable>
                    <c15:dlblFTEntry>
                      <c15:txfldGUID>{C08FF6E9-91DC-44C2-A19F-8FA107809F00}</c15:txfldGUID>
                      <c15:f>IDH!$W$55</c15:f>
                      <c15:dlblFieldTableCache>
                        <c:ptCount val="1"/>
                        <c:pt idx="0">
                          <c:v>COL</c:v>
                        </c:pt>
                      </c15:dlblFieldTableCache>
                    </c15:dlblFTEntry>
                  </c15:dlblFieldTable>
                  <c15:showDataLabelsRange val="0"/>
                </c:ext>
                <c:ext xmlns:c16="http://schemas.microsoft.com/office/drawing/2014/chart" uri="{C3380CC4-5D6E-409C-BE32-E72D297353CC}">
                  <c16:uniqueId val="{00000035-12C8-42C6-8AF0-FD0175A005D1}"/>
                </c:ext>
              </c:extLst>
            </c:dLbl>
            <c:dLbl>
              <c:idx val="53"/>
              <c:tx>
                <c:strRef>
                  <c:f>IDH!$W$56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{A2F49B26-719D-41CD-864C-F01D27B73F70}</c15:txfldGUID>
                      <c15:f>IDH!$W$56</c15:f>
                      <c15:dlblFieldTableCache>
                        <c:ptCount val="1"/>
                      </c15:dlblFieldTableCache>
                    </c15:dlblFTEntry>
                  </c15:dlblFieldTable>
                  <c15:showDataLabelsRange val="0"/>
                </c:ext>
                <c:ext xmlns:c16="http://schemas.microsoft.com/office/drawing/2014/chart" uri="{C3380CC4-5D6E-409C-BE32-E72D297353CC}">
                  <c16:uniqueId val="{00000036-12C8-42C6-8AF0-FD0175A005D1}"/>
                </c:ext>
              </c:extLst>
            </c:dLbl>
            <c:dLbl>
              <c:idx val="54"/>
              <c:tx>
                <c:strRef>
                  <c:f>IDH!$W$57</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{16E8515F-7478-4B37-9D45-BD3E87AB6436}</c15:txfldGUID>
                      <c15:f>IDH!$W$57</c15:f>
                      <c15:dlblFieldTableCache>
                        <c:ptCount val="1"/>
                      </c15:dlblFieldTableCache>
                    </c15:dlblFTEntry>
                  </c15:dlblFieldTable>
                  <c15:showDataLabelsRange val="0"/>
                </c:ext>
                <c:ext xmlns:c16="http://schemas.microsoft.com/office/drawing/2014/chart" uri="{C3380CC4-5D6E-409C-BE32-E72D297353CC}">
                  <c16:uniqueId val="{00000037-12C8-42C6-8AF0-FD0175A005D1}"/>
                </c:ext>
              </c:extLst>
            </c:dLbl>
            <c:dLbl>
              <c:idx val="55"/>
              <c:tx>
                <c:strRef>
                  <c:f>IDH!$W$58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{49C715F3-CABB-4325-AF83-4BE3132D8E3E}</c15:txfldGUID>
                      <c15:f>IDH!$W$58</c15:f>
                      <c15:dlblFieldTableCache>
                        <c:ptCount val="1"/>
                      </c15:dlblFieldTableCache>
                    </c15:dlblFTEntry>
                  </c15:dlblFieldTable>
                  <c15:showDataLabelsRange val="0"/>
                </c:ext>
                <c:ext xmlns:c16="http://schemas.microsoft.com/office/drawing/2014/chart" uri="{C3380CC4-5D6E-409C-BE32-E72D297353CC}">
                  <c16:uniqueId val="{00000038-12C8-42C6-8AF0-FD0175A005D1}"/>
                </c:ext>
              </c:extLst>
            </c:dLbl>
            <c:dLbl>
              <c:idx val="56"/>
              <c:tx>
                <c:strRef>
                  <c:f>IDH!$W$59</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{E56D917E-93D4-413A-8286-4D75E79935FB}</c15:txfldGUID>
                      <c15:f>IDH!$W$59</c15:f>
                      <c15:dlblFieldTableCache>
                        <c:ptCount val="1"/>
                      </c15:dlblFieldTableCache>
                    </c15:dlblFTEntry>
                  </c15:dlblFieldTable>
                  <c15:showDataLabelsRange val="0"/>
                </c:ext>
                <c:ext xmlns:c16="http://schemas.microsoft.com/office/drawing/2014/chart" uri="{C3380CC4-5D6E-409C-BE32-E72D297353CC}">
                  <c16:uniqueId val="{00000039-12C8-42C6-8AF0-FD0175A005D1}"/>
                </c:ext>
              </c:extLst>
            </c:dLbl>
            <c:dLbl>
              <c:idx val="57"/>
              <c:tx>
                <c:strRef>
                  <c:f>IDH!$W$60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{11344097-011E-4CD9-920D-155F08A90C17}</c15:txfldGUID>
                      <c15:f>IDH!$W$60</c15:f>
                      <c15:dlblFieldTableCache>
                        <c:ptCount val="1"/>
                      </c15:dlblFieldTableCache>
                    </c15:dlblFTEntry>
                  </c15:dlblFieldTable>
                  <c15:showDataLabelsRange val="0"/>
                </c:ext>
                <c:ext xmlns:c16="http://schemas.microsoft.com/office/drawing/2014/chart" uri="{C3380CC4-5D6E-409C-BE32-E72D297353CC}">
                  <c16:uniqueId val="{0000003A-12C8-42C6-8AF0-FD0175A005D1}"/>
                </c:ext>
              </c:extLst>
            </c:dLbl>
            <c:dLbl>
              <c:idx val="58"/>
              <c:tx>
                <c:strRef>
                  <c:f>IDH!$W$61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{3E837493-CEAE-4B63-B106-B6569228DE86}</c15:txfldGUID>
                      <c15:f>IDH!$W$61</c15:f>
                      <c15:dlblFieldTableCache>
                        <c:ptCount val="1"/>
                      </c15:dlblFieldTableCache>
                    </c15:dlblFTEntry>
                  </c15:dlblFieldTable>
                  <c15:showDataLabelsRange val="0"/>
                </c:ext>
                <c:ext xmlns:c16="http://schemas.microsoft.com/office/drawing/2014/chart" uri="{C3380CC4-5D6E-409C-BE32-E72D297353CC}">
                  <c16:uniqueId val="{0000003B-12C8-42C6-8AF0-FD0175A005D1}"/>
                </c:ext>
              </c:extLst>
            </c:dLbl>
            <c:dLbl>
              <c:idx val="59"/>
              <c:tx>
                <c:strRef>
                  <c:f>IDH!$W$62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{B5D8304D-CC5C-4758-B3A1-7176DA9AAE31}</c15:txfldGUID>
                      <c15:f>IDH!$W$62</c15:f>
                      <c15:dlblFieldTableCache>
                        <c:ptCount val="1"/>
                      </c15:dlblFieldTableCache>
                    </c15:dlblFTEntry>
                  </c15:dlblFieldTable>
                  <c15:showDataLabelsRange val="0"/>
                </c:ext>
                <c:ext xmlns:c16="http://schemas.microsoft.com/office/drawing/2014/chart" uri="{C3380CC4-5D6E-409C-BE32-E72D297353CC}">
                  <c16:uniqueId val="{0000003C-12C8-42C6-8AF0-FD0175A005D1}"/>
                </c:ext>
              </c:extLst>
            </c:dLbl>
            <c:dLbl>
              <c:idx val="60"/>
              <c:tx>
                <c:strRef>
                  <c:f>IDH!$W$63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{FC7F39E5-7DD5-4F63-8712-20C1651E1834}</c15:txfldGUID>
                      <c15:f>IDH!$W$63</c15:f>
                      <c15:dlblFieldTableCache>
                        <c:ptCount val="1"/>
                      </c15:dlblFieldTableCache>
                    </c15:dlblFTEntry>
                  </c15:dlblFieldTable>
                  <c15:showDataLabelsRange val="0"/>
                </c:ext>
                <c:ext xmlns:c16="http://schemas.microsoft.com/office/drawing/2014/chart" uri="{C3380CC4-5D6E-409C-BE32-E72D297353CC}">
                  <c16:uniqueId val="{0000003D-12C8-42C6-8AF0-FD0175A005D1}"/>
                </c:ext>
              </c:extLst>
            </c:dLbl>
            <c:dLbl>
              <c:idx val="61"/>
              <c:tx>
                <c:strRef>
                  <c:f>IDH!$W$64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{6B621300-8ADA-45A4-A2BE-CECA18ABEE3C}</c15:txfldGUID>
                      <c15:f>IDH!$W$64</c15:f>
                      <c15:dlblFieldTableCache>
                        <c:ptCount val="1"/>
                      </c15:dlblFieldTableCache>
                    </c15:dlblFTEntry>
                  </c15:dlblFieldTable>
                  <c15:showDataLabelsRange val="0"/>
                </c:ext>
                <c:ext xmlns:c16="http://schemas.microsoft.com/office/drawing/2014/chart" uri="{C3380CC4-5D6E-409C-BE32-E72D297353CC}">
                  <c16:uniqueId val="{0000003E-12C8-42C6-8AF0-FD0175A005D1}"/>
                </c:ext>
              </c:extLst>
            </c:dLbl>
            <c:dLbl>
              <c:idx val="62"/>
              <c:tx>
                <c:strRef>
                  <c:f>IDH!$W$65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{AD80C20C-BFC8-4D04-9A70-1AAA5BCDE936}</c15:txfldGUID>
                      <c15:f>IDH!$W$65</c15:f>
                      <c15:dlblFieldTableCache>
                        <c:ptCount val="1"/>
                      </c15:dlblFieldTableCache>
                    </c15:dlblFTEntry>
                  </c15:dlblFieldTable>
                  <c15:showDataLabelsRange val="0"/>
                </c:ext>
                <c:ext xmlns:c16="http://schemas.microsoft.com/office/drawing/2014/chart" uri="{C3380CC4-5D6E-409C-BE32-E72D297353CC}">
                  <c16:uniqueId val="{0000003F-12C8-42C6-8AF0-FD0175A005D1}"/>
                </c:ext>
              </c:extLst>
            </c:dLbl>
            <c:dLbl>
              <c:idx val="63"/>
              <c:tx>
                <c:strRef>
                  <c:f>IDH!$W$66</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{C37FD38F-FC0C-4682-88E9-DD52191CCC3D}</c15:txfldGUID>
                      <c15:f>IDH!$W$66</c15:f>
                      <c15:dlblFieldTableCache>
                        <c:ptCount val="1"/>
                      </c15:dlblFieldTableCache>
                    </c15:dlblFTEntry>
                  </c15:dlblFieldTable>
                  <c15:showDataLabelsRange val="0"/>
                </c:ext>
                <c:ext xmlns:c16="http://schemas.microsoft.com/office/drawing/2014/chart" uri="{C3380CC4-5D6E-409C-BE32-E72D297353CC}">
                  <c16:uniqueId val="{00000040-12C8-42C6-8AF0-FD0175A005D1}"/>
                </c:ext>
              </c:extLst>
            </c:dLbl>
            <c:dLbl>
              <c:idx val="64"/>
              <c:tx>
                <c:strRef>
                  <c:f>IDH!$W$67</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{2F71597F-5EC1-461C-BCB7-DDB109F1639B}</c15:txfldGUID>
                      <c15:f>IDH!$W$67</c15:f>
                      <c15:dlblFieldTableCache>
                        <c:ptCount val="1"/>
                      </c15:dlblFieldTableCache>
                    </c15:dlblFTEntry>
                  </c15:dlblFieldTable>
                  <c15:showDataLabelsRange val="0"/>
                </c:ext>
                <c:ext xmlns:c16="http://schemas.microsoft.com/office/drawing/2014/chart" uri="{C3380CC4-5D6E-409C-BE32-E72D297353CC}">
                  <c16:uniqueId val="{00000041-12C8-42C6-8AF0-FD0175A005D1}"/>
                </c:ext>
              </c:extLst>
            </c:dLbl>
            <c:dLbl>
              <c:idx val="65"/>
              <c:tx>
                <c:strRef>
                  <c:f>IDH!$W$68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{2AE756ED-8D81-422A-B566-54E9BD807E3C}</c15:txfldGUID>
                      <c15:f>IDH!$W$68</c15:f>
                      <c15:dlblFieldTableCache>
                        <c:ptCount val="1"/>
                      </c15:dlblFieldTableCache>
                    </c15:dlblFTEntry>
                  </c15:dlblFieldTable>
                  <c15:showDataLabelsRange val="0"/>
                </c:ext>
                <c:ext xmlns:c16="http://schemas.microsoft.com/office/drawing/2014/chart" uri="{C3380CC4-5D6E-409C-BE32-E72D297353CC}">
                  <c16:uniqueId val="{00000042-12C8-42C6-8AF0-FD0175A005D1}"/>
                </c:ext>
              </c:extLst>
            </c:dLbl>
            <c:dLbl>
              <c:idx val="66"/>
              <c:tx>
                <c:strRef>
                  <c:f>IDH!$W$69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{08E7F263-F272-4B00-9AE4-4E90FEE2A2AD}</c15:txfldGUID>
                      <c15:f>IDH!$W$69</c15:f>
                      <c15:dlblFieldTableCache>
                        <c:ptCount val="1"/>
                      </c15:dlblFieldTableCache>
                    </c15:dlblFTEntry>
                  </c15:dlblFieldTable>
                  <c15:showDataLabelsRange val="0"/>
                </c:ext>
                <c:ext xmlns:c16="http://schemas.microsoft.com/office/drawing/2014/chart" uri="{C3380CC4-5D6E-409C-BE32-E72D297353CC}">
                  <c16:uniqueId val="{00000043-12C8-42C6-8AF0-FD0175A005D1}"/>
                </c:ext>
              </c:extLst>
            </c:dLbl>
            <c:dLbl>
              <c:idx val="67"/>
              <c:tx>
                <c:strRef>
                  <c:f>IDH!$W$70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{35860EDA-A62B-4C00-8605-AA4289F95D07}</c15:txfldGUID>
                      <c15:f>IDH!$W$70</c15:f>
                      <c15:dlblFieldTableCache>
                        <c:ptCount val="1"/>
                      </c15:dlblFieldTableCache>
                    </c15:dlblFTEntry>
                  </c15:dlblFieldTable>
                  <c15:showDataLabelsRange val="0"/>
                </c:ext>
                <c:ext xmlns:c16="http://schemas.microsoft.com/office/drawing/2014/chart" uri="{C3380CC4-5D6E-409C-BE32-E72D297353CC}">
                  <c16:uniqueId val="{00000044-12C8-42C6-8AF0-FD0175A005D1}"/>
                </c:ext>
              </c:extLst>
            </c:dLbl>
            <c:dLbl>
              <c:idx val="68"/>
              <c:tx>
                <c:strRef>
                  <c:f>IDH!$W$71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{ABB6B1D6-14A8-42DA-8EE9-4CE79954CF4F}</c15:txfldGUID>
                      <c15:f>IDH!$W$71</c15:f>
                      <c15:dlblFieldTableCache>
                        <c:ptCount val="1"/>
                      </c15:dlblFieldTableCache>
                    </c15:dlblFTEntry>
                  </c15:dlblFieldTable>
                  <c15:showDataLabelsRange val="0"/>
                </c:ext>
                <c:ext xmlns:c16="http://schemas.microsoft.com/office/drawing/2014/chart" uri="{C3380CC4-5D6E-409C-BE32-E72D297353CC}">
                  <c16:uniqueId val="{00000045-12C8-42C6-8AF0-FD0175A005D1}"/>
                </c:ext>
              </c:extLst>
            </c:dLbl>
            <c:dLbl>
              <c:idx val="69"/>
              <c:tx>
                <c:strRef>
                  <c:f>IDH!$W$72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{14447896-72D9-4253-94B1-AB5663E01E8E}</c15:txfldGUID>
                      <c15:f>IDH!$W$72</c15:f>
                      <c15:dlblFieldTableCache>
                        <c:ptCount val="1"/>
                      </c15:dlblFieldTableCache>
                    </c15:dlblFTEntry>
                  </c15:dlblFieldTable>
                  <c15:showDataLabelsRange val="0"/>
                </c:ext>
                <c:ext xmlns:c16="http://schemas.microsoft.com/office/drawing/2014/chart" uri="{C3380CC4-5D6E-409C-BE32-E72D297353CC}">
                  <c16:uniqueId val="{00000046-12C8-42C6-8AF0-FD0175A005D1}"/>
                </c:ext>
              </c:extLst>
            </c:dLbl>
            <c:dLbl>
              <c:idx val="70"/>
              <c:tx>
                <c:strRef>
                  <c:f>IDH!$W$73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{BD5BFA01-C60F-40C0-BC3F-72DCA54A4318}</c15:txfldGUID>
                      <c15:f>IDH!$W$73</c15:f>
                      <c15:dlblFieldTableCache>
                        <c:ptCount val="1"/>
                      </c15:dlblFieldTableCache>
                    </c15:dlblFTEntry>
                  </c15:dlblFieldTable>
                  <c15:showDataLabelsRange val="0"/>
                </c:ext>
                <c:ext xmlns:c16="http://schemas.microsoft.com/office/drawing/2014/chart" uri="{C3380CC4-5D6E-409C-BE32-E72D297353CC}">
                  <c16:uniqueId val="{00000047-12C8-42C6-8AF0-FD0175A005D1}"/>
                </c:ext>
              </c:extLst>
            </c:dLbl>
            <c:dLbl>
              <c:idx val="71"/>
              <c:tx>
                <c:strRef>
                  <c:f>IDH!$W$74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{F20BCB8C-A8FA-40DD-B8A5-5EC70778A6FD}</c15:txfldGUID>
                      <c15:f>IDH!$W$74</c15:f>
                      <c15:dlblFieldTableCache>
                        <c:ptCount val="1"/>
                      </c15:dlblFieldTableCache>
                    </c15:dlblFTEntry>
                  </c15:dlblFieldTable>
                  <c15:showDataLabelsRange val="0"/>
                </c:ext>
                <c:ext xmlns:c16="http://schemas.microsoft.com/office/drawing/2014/chart" uri="{C3380CC4-5D6E-409C-BE32-E72D297353CC}">
                  <c16:uniqueId val="{00000048-12C8-42C6-8AF0-FD0175A005D1}"/>
                </c:ext>
              </c:extLst>
            </c:dLbl>
            <c:dLbl>
              <c:idx val="72"/>
              <c:tx>
                <c:strRef>
                  <c:f>IDH!$W$75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{A9A17385-02AF-48E9-81B5-27C9FB60C7F9}</c15:txfldGUID>
                      <c15:f>IDH!$W$75</c15:f>
                      <c15:dlblFieldTableCache>
                        <c:ptCount val="1"/>
                      </c15:dlblFieldTableCache>
                    </c15:dlblFTEntry>
                  </c15:dlblFieldTable>
                  <c15:showDataLabelsRange val="0"/>
                </c:ext>
                <c:ext xmlns:c16="http://schemas.microsoft.com/office/drawing/2014/chart" uri="{C3380CC4-5D6E-409C-BE32-E72D297353CC}">
                  <c16:uniqueId val="{00000049-12C8-42C6-8AF0-FD0175A005D1}"/>
                </c:ext>
              </c:extLst>
            </c:dLbl>
            <c:dLbl>
              <c:idx val="73"/>
              <c:tx>
                <c:strRef>
                  <c:f>IDH!$W$76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{16510D17-C2BD-4014-AA16-8C25CFCC381C}</c15:txfldGUID>
                      <c15:f>IDH!$W$76</c15:f>
                      <c15:dlblFieldTableCache>
                        <c:ptCount val="1"/>
                      </c15:dlblFieldTableCache>
                    </c15:dlblFTEntry>
                  </c15:dlblFieldTable>
                  <c15:showDataLabelsRange val="0"/>
                </c:ext>
                <c:ext xmlns:c16="http://schemas.microsoft.com/office/drawing/2014/chart" uri="{C3380CC4-5D6E-409C-BE32-E72D297353CC}">
                  <c16:uniqueId val="{0000004A-12C8-42C6-8AF0-FD0175A005D1}"/>
                </c:ext>
              </c:extLst>
            </c:dLbl>
            <c:dLbl>
              <c:idx val="74"/>
              <c:tx>
                <c:strRef>
                  <c:f>IDH!$W$77</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{13B2DF9C-B53B-43AC-9127-DA5D617A5718}</c15:txfldGUID>
                      <c15:f>IDH!$W$77</c15:f>
                      <c15:dlblFieldTableCache>
                        <c:ptCount val="1"/>
                      </c15:dlblFieldTableCache>
                    </c15:dlblFTEntry>
                  </c15:dlblFieldTable>
                  <c15:showDataLabelsRange val="0"/>
                </c:ext>
                <c:ext xmlns:c16="http://schemas.microsoft.com/office/drawing/2014/chart" uri="{C3380CC4-5D6E-409C-BE32-E72D297353CC}">
                  <c16:uniqueId val="{0000004B-12C8-42C6-8AF0-FD0175A005D1}"/>
                </c:ext>
              </c:extLst>
            </c:dLbl>
            <c:dLbl>
              <c:idx val="75"/>
              <c:tx>
                <c:strRef>
                  <c:f>IDH!$W$78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{CA43BE84-DD95-4A51-A1AA-25F1417DA696}</c15:txfldGUID>
                      <c15:f>IDH!$W$78</c15:f>
                      <c15:dlblFieldTableCache>
                        <c:ptCount val="1"/>
                      </c15:dlblFieldTableCache>
                    </c15:dlblFTEntry>
                  </c15:dlblFieldTable>
                  <c15:showDataLabelsRange val="0"/>
                </c:ext>
                <c:ext xmlns:c16="http://schemas.microsoft.com/office/drawing/2014/chart" uri="{C3380CC4-5D6E-409C-BE32-E72D297353CC}">
                  <c16:uniqueId val="{0000004C-12C8-42C6-8AF0-FD0175A005D1}"/>
                </c:ext>
              </c:extLst>
            </c:dLbl>
            <c:dLbl>
              <c:idx val="76"/>
              <c:tx>
                <c:strRef>
                  <c:f>IDH!$W$79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{57F3803D-B49B-474F-8F5F-297E0A275174}</c15:txfldGUID>
                      <c15:f>IDH!$W$79</c15:f>
                      <c15:dlblFieldTableCache>
                        <c:ptCount val="1"/>
                      </c15:dlblFieldTableCache>
                    </c15:dlblFTEntry>
                  </c15:dlblFieldTable>
                  <c15:showDataLabelsRange val="0"/>
                </c:ext>
                <c:ext xmlns:c16="http://schemas.microsoft.com/office/drawing/2014/chart" uri="{C3380CC4-5D6E-409C-BE32-E72D297353CC}">
                  <c16:uniqueId val="{0000004D-12C8-42C6-8AF0-FD0175A005D1}"/>
                </c:ext>
              </c:extLst>
            </c:dLbl>
            <c:dLbl>
              <c:idx val="77"/>
              <c:tx>
                <c:strRef>
                  <c:f>IDH!$W$80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{BA593EDB-D59D-4043-AC1B-09CA74AA11F2}</c15:txfldGUID>
                      <c15:f>IDH!$W$80</c15:f>
                      <c15:dlblFieldTableCache>
                        <c:ptCount val="1"/>
                      </c15:dlblFieldTableCache>
                    </c15:dlblFTEntry>
                  </c15:dlblFieldTable>
                  <c15:showDataLabelsRange val="0"/>
                </c:ext>
                <c:ext xmlns:c16="http://schemas.microsoft.com/office/drawing/2014/chart" uri="{C3380CC4-5D6E-409C-BE32-E72D297353CC}">
                  <c16:uniqueId val="{0000004E-12C8-42C6-8AF0-FD0175A005D1}"/>
                </c:ext>
              </c:extLst>
            </c:dLbl>
            <c:dLbl>
              <c:idx val="78"/>
              <c:tx>
                <c:strRef>
                  <c:f>IDH!$W$81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{CB6A6FEF-E9D1-49E0-897D-B4BA9641C405}</c15:txfldGUID>
                      <c15:f>IDH!$W$81</c15:f>
                      <c15:dlblFieldTableCache>
                        <c:ptCount val="1"/>
                      </c15:dlblFieldTableCache>
                    </c15:dlblFTEntry>
                  </c15:dlblFieldTable>
                  <c15:showDataLabelsRange val="0"/>
                </c:ext>
                <c:ext xmlns:c16="http://schemas.microsoft.com/office/drawing/2014/chart" uri="{C3380CC4-5D6E-409C-BE32-E72D297353CC}">
                  <c16:uniqueId val="{0000004F-12C8-42C6-8AF0-FD0175A005D1}"/>
                </c:ext>
              </c:extLst>
            </c:dLbl>
            <c:dLbl>
              <c:idx val="79"/>
              <c:tx>
                <c:strRef>
                  <c:f>IDH!$W$82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{3AB0D5E1-0980-46F1-B773-6A8DA5A6AE5E}</c15:txfldGUID>
                      <c15:f>IDH!$W$82</c15:f>
                      <c15:dlblFieldTableCache>
                        <c:ptCount val="1"/>
                      </c15:dlblFieldTableCache>
                    </c15:dlblFTEntry>
                  </c15:dlblFieldTable>
                  <c15:showDataLabelsRange val="0"/>
                </c:ext>
                <c:ext xmlns:c16="http://schemas.microsoft.com/office/drawing/2014/chart" uri="{C3380CC4-5D6E-409C-BE32-E72D297353CC}">
                  <c16:uniqueId val="{00000050-12C8-42C6-8AF0-FD0175A005D1}"/>
                </c:ext>
              </c:extLst>
            </c:dLbl>
            <c:dLbl>
              <c:idx val="80"/>
              <c:tx>
                <c:strRef>
                  <c:f>IDH!$W$83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{F32EF7C9-32C9-4ABF-91EF-2B10A72F5B9F}</c15:txfldGUID>
                      <c15:f>IDH!$W$83</c15:f>
                      <c15:dlblFieldTableCache>
                        <c:ptCount val="1"/>
                      </c15:dlblFieldTableCache>
                    </c15:dlblFTEntry>
                  </c15:dlblFieldTable>
                  <c15:showDataLabelsRange val="0"/>
                </c:ext>
                <c:ext xmlns:c16="http://schemas.microsoft.com/office/drawing/2014/chart" uri="{C3380CC4-5D6E-409C-BE32-E72D297353CC}">
                  <c16:uniqueId val="{00000051-12C8-42C6-8AF0-FD0175A005D1}"/>
                </c:ext>
              </c:extLst>
            </c:dLbl>
            <c:dLbl>
              <c:idx val="81"/>
              <c:tx>
                <c:strRef>
                  <c:f>IDH!$W$84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{69E46196-CC34-4EDE-A124-5CE55D1536ED}</c15:txfldGUID>
                      <c15:f>IDH!$W$84</c15:f>
                      <c15:dlblFieldTableCache>
                        <c:ptCount val="1"/>
                      </c15:dlblFieldTableCache>
                    </c15:dlblFTEntry>
                  </c15:dlblFieldTable>
                  <c15:showDataLabelsRange val="0"/>
                </c:ext>
                <c:ext xmlns:c16="http://schemas.microsoft.com/office/drawing/2014/chart" uri="{C3380CC4-5D6E-409C-BE32-E72D297353CC}">
                  <c16:uniqueId val="{00000052-12C8-42C6-8AF0-FD0175A005D1}"/>
                </c:ext>
              </c:extLst>
            </c:dLbl>
            <c:dLbl>
              <c:idx val="82"/>
              <c:tx>
                <c:strRef>
                  <c:f>IDH!$W$85</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{0755FFFA-6735-4A75-AD9D-65F99DC34DFF}</c15:txfldGUID>
                      <c15:f>IDH!$W$85</c15:f>
                      <c15:dlblFieldTableCache>
                        <c:ptCount val="1"/>
                      </c15:dlblFieldTableCache>
                    </c15:dlblFTEntry>
                  </c15:dlblFieldTable>
                  <c15:showDataLabelsRange val="0"/>
                </c:ext>
                <c:ext xmlns:c16="http://schemas.microsoft.com/office/drawing/2014/chart" uri="{C3380CC4-5D6E-409C-BE32-E72D297353CC}">
                  <c16:uniqueId val="{00000053-12C8-42C6-8AF0-FD0175A005D1}"/>
                </c:ext>
              </c:extLst>
            </c:dLbl>
            <c:dLbl>
              <c:idx val="83"/>
              <c:tx>
                <c:strRef>
                  <c:f>IDH!$W$86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{F531A79F-596A-4EE5-A1FA-A6A5736AC6F1}</c15:txfldGUID>
                      <c15:f>IDH!$W$86</c15:f>
                      <c15:dlblFieldTableCache>
                        <c:ptCount val="1"/>
                      </c15:dlblFieldTableCache>
                    </c15:dlblFTEntry>
                  </c15:dlblFieldTable>
                  <c15:showDataLabelsRange val="0"/>
                </c:ext>
                <c:ext xmlns:c16="http://schemas.microsoft.com/office/drawing/2014/chart" uri="{C3380CC4-5D6E-409C-BE32-E72D297353CC}">
                  <c16:uniqueId val="{00000054-12C8-42C6-8AF0-FD0175A005D1}"/>
                </c:ext>
              </c:extLst>
            </c:dLbl>
            <c:dLbl>
              <c:idx val="84"/>
              <c:tx>
                <c:strRef>
                  <c:f>IDH!$W$87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{803107D9-5B7A-4CD1-9676-B61DABA73D9D}</c15:txfldGUID>
                      <c15:f>IDH!$W$87</c15:f>
                      <c15:dlblFieldTableCache>
                        <c:ptCount val="1"/>
                      </c15:dlblFieldTableCache>
                    </c15:dlblFTEntry>
                  </c15:dlblFieldTable>
                  <c15:showDataLabelsRange val="0"/>
                </c:ext>
                <c:ext xmlns:c16="http://schemas.microsoft.com/office/drawing/2014/chart" uri="{C3380CC4-5D6E-409C-BE32-E72D297353CC}">
                  <c16:uniqueId val="{00000055-12C8-42C6-8AF0-FD0175A005D1}"/>
                </c:ext>
              </c:extLst>
            </c:dLbl>
            <c:dLbl>
              <c:idx val="85"/>
              <c:tx>
                <c:strRef>
                  <c:f>IDH!$W$88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{56A86118-E15B-49FC-9C89-067CAA7A89B1}</c15:txfldGUID>
                      <c15:f>IDH!$W$88</c15:f>
                      <c15:dlblFieldTableCache>
                        <c:ptCount val="1"/>
                      </c15:dlblFieldTableCache>
                    </c15:dlblFTEntry>
                  </c15:dlblFieldTable>
                  <c15:showDataLabelsRange val="0"/>
                </c:ext>
                <c:ext xmlns:c16="http://schemas.microsoft.com/office/drawing/2014/chart" uri="{C3380CC4-5D6E-409C-BE32-E72D297353CC}">
                  <c16:uniqueId val="{00000056-12C8-42C6-8AF0-FD0175A005D1}"/>
                </c:ext>
              </c:extLst>
            </c:dLbl>
            <c:dLbl>
              <c:idx val="86"/>
              <c:tx>
                <c:strRef>
                  <c:f>IDH!$W$89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{60B3D873-2585-43C0-9694-21B47CE66DCF}</c15:txfldGUID>
                      <c15:f>IDH!$W$89</c15:f>
                      <c15:dlblFieldTableCache>
                        <c:ptCount val="1"/>
                      </c15:dlblFieldTableCache>
                    </c15:dlblFTEntry>
                  </c15:dlblFieldTable>
                  <c15:showDataLabelsRange val="0"/>
                </c:ext>
                <c:ext xmlns:c16="http://schemas.microsoft.com/office/drawing/2014/chart" uri="{C3380CC4-5D6E-409C-BE32-E72D297353CC}">
                  <c16:uniqueId val="{00000057-12C8-42C6-8AF0-FD0175A005D1}"/>
                </c:ext>
              </c:extLst>
            </c:dLbl>
            <c:dLbl>
              <c:idx val="87"/>
              <c:tx>
                <c:strRef>
                  <c:f>IDH!$W$90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{BDE8BED1-4F98-49BB-BC15-44CA97A0D0C1}</c15:txfldGUID>
                      <c15:f>IDH!$W$90</c15:f>
                      <c15:dlblFieldTableCache>
                        <c:ptCount val="1"/>
                      </c15:dlblFieldTableCache>
                    </c15:dlblFTEntry>
                  </c15:dlblFieldTable>
                  <c15:showDataLabelsRange val="0"/>
                </c:ext>
                <c:ext xmlns:c16="http://schemas.microsoft.com/office/drawing/2014/chart" uri="{C3380CC4-5D6E-409C-BE32-E72D297353CC}">
                  <c16:uniqueId val="{00000058-12C8-42C6-8AF0-FD0175A005D1}"/>
                </c:ext>
              </c:extLst>
            </c:dLbl>
            <c:dLbl>
              <c:idx val="88"/>
              <c:tx>
                <c:strRef>
                  <c:f>IDH!$W$91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{498932B7-18A2-4ACE-AE40-6ED5E50B768E}</c15:txfldGUID>
                      <c15:f>IDH!$W$91</c15:f>
                      <c15:dlblFieldTableCache>
                        <c:ptCount val="1"/>
                      </c15:dlblFieldTableCache>
                    </c15:dlblFTEntry>
                  </c15:dlblFieldTable>
                  <c15:showDataLabelsRange val="0"/>
                </c:ext>
                <c:ext xmlns:c16="http://schemas.microsoft.com/office/drawing/2014/chart" uri="{C3380CC4-5D6E-409C-BE32-E72D297353CC}">
                  <c16:uniqueId val="{00000059-12C8-42C6-8AF0-FD0175A005D1}"/>
                </c:ext>
              </c:extLst>
            </c:dLbl>
            <c:dLbl>
              <c:idx val="89"/>
              <c:tx>
                <c:strRef>
                  <c:f>IDH!$W$92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{8C818D42-F293-4A7E-B9A3-C1217AF9C545}</c15:txfldGUID>
                      <c15:f>IDH!$W$92</c15:f>
                      <c15:dlblFieldTableCache>
                        <c:ptCount val="1"/>
                      </c15:dlblFieldTableCache>
                    </c15:dlblFTEntry>
                  </c15:dlblFieldTable>
                  <c15:showDataLabelsRange val="0"/>
                </c:ext>
                <c:ext xmlns:c16="http://schemas.microsoft.com/office/drawing/2014/chart" uri="{C3380CC4-5D6E-409C-BE32-E72D297353CC}">
                  <c16:uniqueId val="{0000005A-12C8-42C6-8AF0-FD0175A005D1}"/>
                </c:ext>
              </c:extLst>
            </c:dLbl>
            <c:dLbl>
              <c:idx val="90"/>
              <c:tx>
                <c:strRef>
                  <c:f>IDH!$W$93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{5DBDD571-910F-46D3-AFC2-E705595608CB}</c15:txfldGUID>
                      <c15:f>IDH!$W$93</c15:f>
                      <c15:dlblFieldTableCache>
                        <c:ptCount val="1"/>
                      </c15:dlblFieldTableCache>
                    </c15:dlblFTEntry>
                  </c15:dlblFieldTable>
                  <c15:showDataLabelsRange val="0"/>
                </c:ext>
                <c:ext xmlns:c16="http://schemas.microsoft.com/office/drawing/2014/chart" uri="{C3380CC4-5D6E-409C-BE32-E72D297353CC}">
                  <c16:uniqueId val="{0000005B-12C8-42C6-8AF0-FD0175A005D1}"/>
                </c:ext>
              </c:extLst>
            </c:dLbl>
            <c:dLbl>
              <c:idx val="91"/>
              <c:tx>
                <c:strRef>
                  <c:f>IDH!$W$94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{3A9D3507-7A7E-4ED2-966B-6A27ECE2D738}</c15:txfldGUID>
                      <c15:f>IDH!$W$94</c15:f>
                      <c15:dlblFieldTableCache>
                        <c:ptCount val="1"/>
                      </c15:dlblFieldTableCache>
                    </c15:dlblFTEntry>
                  </c15:dlblFieldTable>
                  <c15:showDataLabelsRange val="0"/>
                </c:ext>
                <c:ext xmlns:c16="http://schemas.microsoft.com/office/drawing/2014/chart" uri="{C3380CC4-5D6E-409C-BE32-E72D297353CC}">
                  <c16:uniqueId val="{0000005C-12C8-42C6-8AF0-FD0175A005D1}"/>
                </c:ext>
              </c:extLst>
            </c:dLbl>
            <c:dLbl>
              <c:idx val="92"/>
              <c:tx>
                <c:strRef>
                  <c:f>IDH!$W$95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{043F3C22-4827-484A-AFEA-4025669FA72D}</c15:txfldGUID>
                      <c15:f>IDH!$W$95</c15:f>
                      <c15:dlblFieldTableCache>
                        <c:ptCount val="1"/>
                      </c15:dlblFieldTableCache>
                    </c15:dlblFTEntry>
                  </c15:dlblFieldTable>
                  <c15:showDataLabelsRange val="0"/>
                </c:ext>
                <c:ext xmlns:c16="http://schemas.microsoft.com/office/drawing/2014/chart" uri="{C3380CC4-5D6E-409C-BE32-E72D297353CC}">
                  <c16:uniqueId val="{0000005D-12C8-42C6-8AF0-FD0175A005D1}"/>
                </c:ext>
              </c:extLst>
            </c:dLbl>
            <c:dLbl>
              <c:idx val="93"/>
              <c:tx>
                <c:strRef>
                  <c:f>IDH!$W$96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{6F73719E-55D7-4583-B282-D0F65338FAD7}</c15:txfldGUID>
                      <c15:f>IDH!$W$96</c15:f>
                      <c15:dlblFieldTableCache>
                        <c:ptCount val="1"/>
                      </c15:dlblFieldTableCache>
                    </c15:dlblFTEntry>
                  </c15:dlblFieldTable>
                  <c15:showDataLabelsRange val="0"/>
                </c:ext>
                <c:ext xmlns:c16="http://schemas.microsoft.com/office/drawing/2014/chart" uri="{C3380CC4-5D6E-409C-BE32-E72D297353CC}">
                  <c16:uniqueId val="{0000005E-12C8-42C6-8AF0-FD0175A005D1}"/>
                </c:ext>
              </c:extLst>
            </c:dLbl>
            <c:dLbl>
              <c:idx val="94"/>
              <c:tx>
                <c:strRef>
                  <c:f>IDH!$W$97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{E72F8339-157E-496B-9182-B6592DAD1C82}</c15:txfldGUID>
                      <c15:f>IDH!$W$97</c15:f>
                      <c15:dlblFieldTableCache>
                        <c:ptCount val="1"/>
                      </c15:dlblFieldTableCache>
                    </c15:dlblFTEntry>
                  </c15:dlblFieldTable>
                  <c15:showDataLabelsRange val="0"/>
                </c:ext>
                <c:ext xmlns:c16="http://schemas.microsoft.com/office/drawing/2014/chart" uri="{C3380CC4-5D6E-409C-BE32-E72D297353CC}">
                  <c16:uniqueId val="{0000005F-12C8-42C6-8AF0-FD0175A005D1}"/>
                </c:ext>
              </c:extLst>
            </c:dLbl>
            <c:dLbl>
              <c:idx val="95"/>
              <c:tx>
                <c:strRef>
                  <c:f>IDH!$W$98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{25C3F651-90E6-4EF0-8038-B5A1F81B6ACF}</c15:txfldGUID>
                      <c15:f>IDH!$W$98</c15:f>
                      <c15:dlblFieldTableCache>
                        <c:ptCount val="1"/>
                      </c15:dlblFieldTableCache>
                    </c15:dlblFTEntry>
                  </c15:dlblFieldTable>
                  <c15:showDataLabelsRange val="0"/>
                </c:ext>
                <c:ext xmlns:c16="http://schemas.microsoft.com/office/drawing/2014/chart" uri="{C3380CC4-5D6E-409C-BE32-E72D297353CC}">
                  <c16:uniqueId val="{00000060-12C8-42C6-8AF0-FD0175A005D1}"/>
                </c:ext>
              </c:extLst>
            </c:dLbl>
            <c:dLbl>
              <c:idx val="96"/>
              <c:tx>
                <c:strRef>
                  <c:f>IDH!$W$99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{92C400CC-4918-4C02-8E61-B2662C94DCEE}</c15:txfldGUID>
                      <c15:f>IDH!$W$99</c15:f>
                      <c15:dlblFieldTableCache>
                        <c:ptCount val="1"/>
                      </c15:dlblFieldTableCache>
                    </c15:dlblFTEntry>
                  </c15:dlblFieldTable>
                  <c15:showDataLabelsRange val="0"/>
                </c:ext>
                <c:ext xmlns:c16="http://schemas.microsoft.com/office/drawing/2014/chart" uri="{C3380CC4-5D6E-409C-BE32-E72D297353CC}">
                  <c16:uniqueId val="{00000061-12C8-42C6-8AF0-FD0175A005D1}"/>
                </c:ext>
              </c:extLst>
            </c:dLbl>
            <c:dLbl>
              <c:idx val="97"/>
              <c:tx>
                <c:strRef>
                  <c:f>IDH!$W$100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{5E305217-640F-47CD-BFEA-638D2BC185A0}</c15:txfldGUID>
                      <c15:f>IDH!$W$100</c15:f>
                      <c15:dlblFieldTableCache>
                        <c:ptCount val="1"/>
                      </c15:dlblFieldTableCache>
                    </c15:dlblFTEntry>
                  </c15:dlblFieldTable>
                  <c15:showDataLabelsRange val="0"/>
                </c:ext>
                <c:ext xmlns:c16="http://schemas.microsoft.com/office/drawing/2014/chart" uri="{C3380CC4-5D6E-409C-BE32-E72D297353CC}">
                  <c16:uniqueId val="{00000062-12C8-42C6-8AF0-FD0175A005D1}"/>
                </c:ext>
              </c:extLst>
            </c:dLbl>
            <c:dLbl>
              <c:idx val="98"/>
              <c:tx>
                <c:strRef>
                  <c:f>IDH!$W$101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{749A2063-304F-4817-8553-F6E4228650D6}</c15:txfldGUID>
                      <c15:f>IDH!$W$101</c15:f>
                      <c15:dlblFieldTableCache>
                        <c:ptCount val="1"/>
                      </c15:dlblFieldTableCache>
                    </c15:dlblFTEntry>
                  </c15:dlblFieldTable>
                  <c15:showDataLabelsRange val="0"/>
                </c:ext>
                <c:ext xmlns:c16="http://schemas.microsoft.com/office/drawing/2014/chart" uri="{C3380CC4-5D6E-409C-BE32-E72D297353CC}">
                  <c16:uniqueId val="{00000063-12C8-42C6-8AF0-FD0175A005D1}"/>
                </c:ext>
              </c:extLst>
            </c:dLbl>
            <c:dLbl>
              <c:idx val="99"/>
              <c:tx>
                <c:strRef>
                  <c:f>IDH!$W$102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{5AA6B2A1-EC20-4FF9-B0B8-E48E6EEB224E}</c15:txfldGUID>
                      <c15:f>IDH!$W$102</c15:f>
                      <c15:dlblFieldTableCache>
                        <c:ptCount val="1"/>
                      </c15:dlblFieldTableCache>
                    </c15:dlblFTEntry>
                  </c15:dlblFieldTable>
                  <c15:showDataLabelsRange val="0"/>
                </c:ext>
                <c:ext xmlns:c16="http://schemas.microsoft.com/office/drawing/2014/chart" uri="{C3380CC4-5D6E-409C-BE32-E72D297353CC}">
                  <c16:uniqueId val="{00000064-12C8-42C6-8AF0-FD0175A005D1}"/>
                </c:ext>
              </c:extLst>
            </c:dLbl>
            <c:dLbl>
              <c:idx val="100"/>
              <c:tx>
                <c:strRef>
                  <c:f>IDH!$W$103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{86E40C59-6120-475E-AA0B-7FE3A1C3E5FB}</c15:txfldGUID>
                      <c15:f>IDH!$W$103</c15:f>
                      <c15:dlblFieldTableCache>
                        <c:ptCount val="1"/>
                      </c15:dlblFieldTableCache>
                    </c15:dlblFTEntry>
                  </c15:dlblFieldTable>
                  <c15:showDataLabelsRange val="0"/>
                </c:ext>
                <c:ext xmlns:c16="http://schemas.microsoft.com/office/drawing/2014/chart" uri="{C3380CC4-5D6E-409C-BE32-E72D297353CC}">
                  <c16:uniqueId val="{00000065-12C8-42C6-8AF0-FD0175A005D1}"/>
                </c:ext>
              </c:extLst>
            </c:dLbl>
            <c:dLbl>
              <c:idx val="101"/>
              <c:tx>
                <c:strRef>
                  <c:f>IDH!$W$104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{E587A2BF-6FAB-4B22-B5F7-AAC119C513D3}</c15:txfldGUID>
                      <c15:f>IDH!$W$104</c15:f>
                      <c15:dlblFieldTableCache>
                        <c:ptCount val="1"/>
                      </c15:dlblFieldTableCache>
                    </c15:dlblFTEntry>
                  </c15:dlblFieldTable>
                  <c15:showDataLabelsRange val="0"/>
                </c:ext>
                <c:ext xmlns:c16="http://schemas.microsoft.com/office/drawing/2014/chart" uri="{C3380CC4-5D6E-409C-BE32-E72D297353CC}">
                  <c16:uniqueId val="{00000066-12C8-42C6-8AF0-FD0175A005D1}"/>
                </c:ext>
              </c:extLst>
            </c:dLbl>
            <c:dLbl>
              <c:idx val="102"/>
              <c:tx>
                <c:strRef>
                  <c:f>IDH!$W$105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{A43430C0-75F9-4181-9809-C85D494DE856}</c15:txfldGUID>
                      <c15:f>IDH!$W$105</c15:f>
                      <c15:dlblFieldTableCache>
                        <c:ptCount val="1"/>
                      </c15:dlblFieldTableCache>
                    </c15:dlblFTEntry>
                  </c15:dlblFieldTable>
                  <c15:showDataLabelsRange val="0"/>
                </c:ext>
                <c:ext xmlns:c16="http://schemas.microsoft.com/office/drawing/2014/chart" uri="{C3380CC4-5D6E-409C-BE32-E72D297353CC}">
                  <c16:uniqueId val="{00000067-12C8-42C6-8AF0-FD0175A005D1}"/>
                </c:ext>
              </c:extLst>
            </c:dLbl>
            <c:dLbl>
              <c:idx val="103"/>
              <c:tx>
                <c:strRef>
                  <c:f>IDH!$W$106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{758D1DE7-C185-4F5B-9CA4-67D30B8D4E00}</c15:txfldGUID>
                      <c15:f>IDH!$W$106</c15:f>
                      <c15:dlblFieldTableCache>
                        <c:ptCount val="1"/>
                      </c15:dlblFieldTableCache>
                    </c15:dlblFTEntry>
                  </c15:dlblFieldTable>
                  <c15:showDataLabelsRange val="0"/>
                </c:ext>
                <c:ext xmlns:c16="http://schemas.microsoft.com/office/drawing/2014/chart" uri="{C3380CC4-5D6E-409C-BE32-E72D297353CC}">
                  <c16:uniqueId val="{00000068-12C8-42C6-8AF0-FD0175A005D1}"/>
                </c:ext>
              </c:extLst>
            </c:dLbl>
            <c:dLbl>
              <c:idx val="104"/>
              <c:tx>
                <c:strRef>
                  <c:f>IDH!$W$107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{C2D54A56-B630-4C03-B98B-6A22419A45A7}</c15:txfldGUID>
                      <c15:f>IDH!$W$107</c15:f>
                      <c15:dlblFieldTableCache>
                        <c:ptCount val="1"/>
                      </c15:dlblFieldTableCache>
                    </c15:dlblFTEntry>
                  </c15:dlblFieldTable>
                  <c15:showDataLabelsRange val="0"/>
                </c:ext>
                <c:ext xmlns:c16="http://schemas.microsoft.com/office/drawing/2014/chart" uri="{C3380CC4-5D6E-409C-BE32-E72D297353CC}">
                  <c16:uniqueId val="{00000069-12C8-42C6-8AF0-FD0175A005D1}"/>
                </c:ext>
              </c:extLst>
            </c:dLbl>
            <c:dLbl>
              <c:idx val="105"/>
              <c:tx>
                <c:strRef>
                  <c:f>IDH!$W$108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{EA617E64-5D27-40C1-B839-6F384E44368E}</c15:txfldGUID>
                      <c15:f>IDH!$W$108</c15:f>
                      <c15:dlblFieldTableCache>
                        <c:ptCount val="1"/>
                      </c15:dlblFieldTableCache>
                    </c15:dlblFTEntry>
                  </c15:dlblFieldTable>
                  <c15:showDataLabelsRange val="0"/>
                </c:ext>
                <c:ext xmlns:c16="http://schemas.microsoft.com/office/drawing/2014/chart" uri="{C3380CC4-5D6E-409C-BE32-E72D297353CC}">
                  <c16:uniqueId val="{0000006A-12C8-42C6-8AF0-FD0175A005D1}"/>
                </c:ext>
              </c:extLst>
            </c:dLbl>
            <c:dLbl>
              <c:idx val="106"/>
              <c:tx>
                <c:strRef>
                  <c:f>IDH!$W$109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{2BB943AD-D3F2-4581-BC25-21A7F4ABA95C}</c15:txfldGUID>
                      <c15:f>IDH!$W$109</c15:f>
                      <c15:dlblFieldTableCache>
                        <c:ptCount val="1"/>
                      </c15:dlblFieldTableCache>
                    </c15:dlblFTEntry>
                  </c15:dlblFieldTable>
                  <c15:showDataLabelsRange val="0"/>
                </c:ext>
                <c:ext xmlns:c16="http://schemas.microsoft.com/office/drawing/2014/chart" uri="{C3380CC4-5D6E-409C-BE32-E72D297353CC}">
                  <c16:uniqueId val="{0000006B-12C8-42C6-8AF0-FD0175A005D1}"/>
                </c:ext>
              </c:extLst>
            </c:dLbl>
            <c:dLbl>
              <c:idx val="107"/>
              <c:tx>
                <c:strRef>
                  <c:f>IDH!$W$110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{996A4D35-8D19-41BE-8A11-DBBAEFADD82B}</c15:txfldGUID>
                      <c15:f>IDH!$W$110</c15:f>
                      <c15:dlblFieldTableCache>
                        <c:ptCount val="1"/>
                      </c15:dlblFieldTableCache>
                    </c15:dlblFTEntry>
                  </c15:dlblFieldTable>
                  <c15:showDataLabelsRange val="0"/>
                </c:ext>
                <c:ext xmlns:c16="http://schemas.microsoft.com/office/drawing/2014/chart" uri="{C3380CC4-5D6E-409C-BE32-E72D297353CC}">
                  <c16:uniqueId val="{0000006C-12C8-42C6-8AF0-FD0175A005D1}"/>
                </c:ext>
              </c:extLst>
            </c:dLbl>
            <c:dLbl>
              <c:idx val="108"/>
              <c:tx>
                <c:strRef>
                  <c:f>IDH!$W$111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{44EA975F-6843-468A-895D-B2774727CED4}</c15:txfldGUID>
                      <c15:f>IDH!$W$111</c15:f>
                      <c15:dlblFieldTableCache>
                        <c:ptCount val="1"/>
                      </c15:dlblFieldTableCache>
                    </c15:dlblFTEntry>
                  </c15:dlblFieldTable>
                  <c15:showDataLabelsRange val="0"/>
                </c:ext>
                <c:ext xmlns:c16="http://schemas.microsoft.com/office/drawing/2014/chart" uri="{C3380CC4-5D6E-409C-BE32-E72D297353CC}">
                  <c16:uniqueId val="{0000006D-12C8-42C6-8AF0-FD0175A005D1}"/>
                </c:ext>
              </c:extLst>
            </c:dLbl>
            <c:dLbl>
              <c:idx val="109"/>
              <c:tx>
                <c:strRef>
                  <c:f>IDH!$W$112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{BBBA0F83-20B5-4E64-AC1B-3477E22C6B81}</c15:txfldGUID>
                      <c15:f>IDH!$W$112</c15:f>
                      <c15:dlblFieldTableCache>
                        <c:ptCount val="1"/>
                      </c15:dlblFieldTableCache>
                    </c15:dlblFTEntry>
                  </c15:dlblFieldTable>
                  <c15:showDataLabelsRange val="0"/>
                </c:ext>
                <c:ext xmlns:c16="http://schemas.microsoft.com/office/drawing/2014/chart" uri="{C3380CC4-5D6E-409C-BE32-E72D297353CC}">
                  <c16:uniqueId val="{0000006E-12C8-42C6-8AF0-FD0175A005D1}"/>
                </c:ext>
              </c:extLst>
            </c:dLbl>
            <c:dLbl>
              <c:idx val="110"/>
              <c:tx>
                <c:strRef>
                  <c:f>IDH!$W$113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{04E0D01C-6060-4F96-A2C6-A806EF463D2F}</c15:txfldGUID>
                      <c15:f>IDH!$W$113</c15:f>
                      <c15:dlblFieldTableCache>
                        <c:ptCount val="1"/>
                      </c15:dlblFieldTableCache>
                    </c15:dlblFTEntry>
                  </c15:dlblFieldTable>
                  <c15:showDataLabelsRange val="0"/>
                </c:ext>
                <c:ext xmlns:c16="http://schemas.microsoft.com/office/drawing/2014/chart" uri="{C3380CC4-5D6E-409C-BE32-E72D297353CC}">
                  <c16:uniqueId val="{0000006F-12C8-42C6-8AF0-FD0175A005D1}"/>
                </c:ext>
              </c:extLst>
            </c:dLbl>
            <c:dLbl>
              <c:idx val="111"/>
              <c:tx>
                <c:strRef>
                  <c:f>IDH!$W$114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{DB727693-BBB8-47EB-8C90-91F13EC9065F}</c15:txfldGUID>
                      <c15:f>IDH!$W$114</c15:f>
                      <c15:dlblFieldTableCache>
                        <c:ptCount val="1"/>
                      </c15:dlblFieldTableCache>
                    </c15:dlblFTEntry>
                  </c15:dlblFieldTable>
                  <c15:showDataLabelsRange val="0"/>
                </c:ext>
                <c:ext xmlns:c16="http://schemas.microsoft.com/office/drawing/2014/chart" uri="{C3380CC4-5D6E-409C-BE32-E72D297353CC}">
                  <c16:uniqueId val="{00000070-12C8-42C6-8AF0-FD0175A005D1}"/>
                </c:ext>
              </c:extLst>
            </c:dLbl>
            <c:dLbl>
              <c:idx val="112"/>
              <c:tx>
                <c:strRef>
                  <c:f>IDH!$W$115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{700D78CC-A91D-4D9C-A065-FED97C8C0618}</c15:txfldGUID>
                      <c15:f>IDH!$W$115</c15:f>
                      <c15:dlblFieldTableCache>
                        <c:ptCount val="1"/>
                      </c15:dlblFieldTableCache>
                    </c15:dlblFTEntry>
                  </c15:dlblFieldTable>
                  <c15:showDataLabelsRange val="0"/>
                </c:ext>
                <c:ext xmlns:c16="http://schemas.microsoft.com/office/drawing/2014/chart" uri="{C3380CC4-5D6E-409C-BE32-E72D297353CC}">
                  <c16:uniqueId val="{00000071-12C8-42C6-8AF0-FD0175A005D1}"/>
                </c:ext>
              </c:extLst>
            </c:dLbl>
            <c:dLbl>
              <c:idx val="113"/>
              <c:tx>
                <c:strRef>
                  <c:f>IDH!$W$116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{E8C2991A-C50A-463E-963E-B382F0274ED7}</c15:txfldGUID>
                      <c15:f>IDH!$W$116</c15:f>
                      <c15:dlblFieldTableCache>
                        <c:ptCount val="1"/>
                      </c15:dlblFieldTableCache>
                    </c15:dlblFTEntry>
                  </c15:dlblFieldTable>
                  <c15:showDataLabelsRange val="0"/>
                </c:ext>
                <c:ext xmlns:c16="http://schemas.microsoft.com/office/drawing/2014/chart" uri="{C3380CC4-5D6E-409C-BE32-E72D297353CC}">
                  <c16:uniqueId val="{00000072-12C8-42C6-8AF0-FD0175A005D1}"/>
                </c:ext>
              </c:extLst>
            </c:dLbl>
            <c:dLbl>
              <c:idx val="114"/>
              <c:tx>
                <c:strRef>
                  <c:f>IDH!$W$117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{D950A303-53B3-4852-9D0B-1D6E84BE6288}</c15:txfldGUID>
                      <c15:f>IDH!$W$117</c15:f>
                      <c15:dlblFieldTableCache>
                        <c:ptCount val="1"/>
                      </c15:dlblFieldTableCache>
                    </c15:dlblFTEntry>
                  </c15:dlblFieldTable>
                  <c15:showDataLabelsRange val="0"/>
                </c:ext>
                <c:ext xmlns:c16="http://schemas.microsoft.com/office/drawing/2014/chart" uri="{C3380CC4-5D6E-409C-BE32-E72D297353CC}">
                  <c16:uniqueId val="{00000073-12C8-42C6-8AF0-FD0175A005D1}"/>
                </c:ext>
              </c:extLst>
            </c:dLbl>
            <c:dLbl>
              <c:idx val="115"/>
              <c:tx>
                <c:strRef>
                  <c:f>IDH!$W$118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{4953A765-FDB9-4AC2-B7C6-870F692B869A}</c15:txfldGUID>
                      <c15:f>IDH!$W$118</c15:f>
                      <c15:dlblFieldTableCache>
                        <c:ptCount val="1"/>
                      </c15:dlblFieldTableCache>
                    </c15:dlblFTEntry>
                  </c15:dlblFieldTable>
                  <c15:showDataLabelsRange val="0"/>
                </c:ext>
                <c:ext xmlns:c16="http://schemas.microsoft.com/office/drawing/2014/chart" uri="{C3380CC4-5D6E-409C-BE32-E72D297353CC}">
                  <c16:uniqueId val="{00000074-12C8-42C6-8AF0-FD0175A005D1}"/>
                </c:ext>
              </c:extLst>
            </c:dLbl>
            <c:dLbl>
              <c:idx val="116"/>
              <c:tx>
                <c:strRef>
                  <c:f>IDH!$W$119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{A5FD65FA-D0CC-4737-9DFE-0DE86E4DDBD7}</c15:txfldGUID>
                      <c15:f>IDH!$W$119</c15:f>
                      <c15:dlblFieldTableCache>
                        <c:ptCount val="1"/>
                      </c15:dlblFieldTableCache>
                    </c15:dlblFTEntry>
                  </c15:dlblFieldTable>
                  <c15:showDataLabelsRange val="0"/>
                </c:ext>
                <c:ext xmlns:c16="http://schemas.microsoft.com/office/drawing/2014/chart" uri="{C3380CC4-5D6E-409C-BE32-E72D297353CC}">
                  <c16:uniqueId val="{00000075-12C8-42C6-8AF0-FD0175A005D1}"/>
                </c:ext>
              </c:extLst>
            </c:dLbl>
            <c:dLbl>
              <c:idx val="117"/>
              <c:tx>
                <c:strRef>
                  <c:f>IDH!$W$120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{338E4696-0B1C-4448-8493-1156323FE974}</c15:txfldGUID>
                      <c15:f>IDH!$W$120</c15:f>
                      <c15:dlblFieldTableCache>
                        <c:ptCount val="1"/>
                      </c15:dlblFieldTableCache>
                    </c15:dlblFTEntry>
                  </c15:dlblFieldTable>
                  <c15:showDataLabelsRange val="0"/>
                </c:ext>
                <c:ext xmlns:c16="http://schemas.microsoft.com/office/drawing/2014/chart" uri="{C3380CC4-5D6E-409C-BE32-E72D297353CC}">
                  <c16:uniqueId val="{00000076-12C8-42C6-8AF0-FD0175A005D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IDH!$Q$3:$Q$120</c:f>
              <c:numCache>
                <c:formatCode>General</c:formatCode>
                <c:ptCount val="118"/>
                <c:pt idx="0">
                  <c:v>3.6966230000000002</c:v>
                </c:pt>
                <c:pt idx="1">
                  <c:v>3.9013719999999998</c:v>
                </c:pt>
                <c:pt idx="2">
                  <c:v>3.5104129999999998</c:v>
                </c:pt>
                <c:pt idx="3">
                  <c:v>4.2014440000000004</c:v>
                </c:pt>
                <c:pt idx="4">
                  <c:v>3.7514310000000002</c:v>
                </c:pt>
                <c:pt idx="5">
                  <c:v>3.2250139999999998</c:v>
                </c:pt>
                <c:pt idx="6">
                  <c:v>4.052905</c:v>
                </c:pt>
                <c:pt idx="7">
                  <c:v>3.9961190000000002</c:v>
                </c:pt>
                <c:pt idx="8">
                  <c:v>3.9918589999999998</c:v>
                </c:pt>
                <c:pt idx="9">
                  <c:v>3.9691480000000001</c:v>
                </c:pt>
                <c:pt idx="10">
                  <c:v>3.726715</c:v>
                </c:pt>
                <c:pt idx="11">
                  <c:v>4.0390839999999999</c:v>
                </c:pt>
                <c:pt idx="12">
                  <c:v>4.0256499999999997</c:v>
                </c:pt>
                <c:pt idx="13">
                  <c:v>4.0260049999999996</c:v>
                </c:pt>
                <c:pt idx="14">
                  <c:v>3.6299980000000001</c:v>
                </c:pt>
                <c:pt idx="15">
                  <c:v>3.3077960000000002</c:v>
                </c:pt>
                <c:pt idx="16">
                  <c:v>3.3147799999999998</c:v>
                </c:pt>
                <c:pt idx="17">
                  <c:v>3.8313359999999999</c:v>
                </c:pt>
                <c:pt idx="18">
                  <c:v>3.8444750000000001</c:v>
                </c:pt>
                <c:pt idx="19">
                  <c:v>2.8137840000000001</c:v>
                </c:pt>
                <c:pt idx="20">
                  <c:v>3.7391519999999998</c:v>
                </c:pt>
                <c:pt idx="21">
                  <c:v>3.3116129999999999</c:v>
                </c:pt>
                <c:pt idx="22">
                  <c:v>3.1508370000000001</c:v>
                </c:pt>
                <c:pt idx="23">
                  <c:v>3.204561</c:v>
                </c:pt>
                <c:pt idx="24">
                  <c:v>3.539533</c:v>
                </c:pt>
                <c:pt idx="25">
                  <c:v>3.0175239999999999</c:v>
                </c:pt>
                <c:pt idx="26">
                  <c:v>3.0271300000000001</c:v>
                </c:pt>
                <c:pt idx="27">
                  <c:v>2.809949</c:v>
                </c:pt>
                <c:pt idx="28">
                  <c:v>3.6431840000000002</c:v>
                </c:pt>
                <c:pt idx="29">
                  <c:v>3.317145</c:v>
                </c:pt>
                <c:pt idx="30">
                  <c:v>2.7065570000000001</c:v>
                </c:pt>
                <c:pt idx="31">
                  <c:v>3.4187639999999999</c:v>
                </c:pt>
                <c:pt idx="32">
                  <c:v>3.1040899999999998</c:v>
                </c:pt>
                <c:pt idx="33">
                  <c:v>3.1968380000000001</c:v>
                </c:pt>
                <c:pt idx="34">
                  <c:v>2.886984</c:v>
                </c:pt>
                <c:pt idx="35">
                  <c:v>2.7568890000000001</c:v>
                </c:pt>
                <c:pt idx="36">
                  <c:v>3.0339649999999998</c:v>
                </c:pt>
                <c:pt idx="37">
                  <c:v>2.7456320000000001</c:v>
                </c:pt>
                <c:pt idx="38">
                  <c:v>2.8612120000000001</c:v>
                </c:pt>
                <c:pt idx="39">
                  <c:v>2.6850869999999998</c:v>
                </c:pt>
                <c:pt idx="40">
                  <c:v>3.1458089999999999</c:v>
                </c:pt>
                <c:pt idx="41">
                  <c:v>2.5254120000000002</c:v>
                </c:pt>
                <c:pt idx="42">
                  <c:v>3.2208860000000001</c:v>
                </c:pt>
                <c:pt idx="43">
                  <c:v>2.8527209999999998</c:v>
                </c:pt>
                <c:pt idx="44">
                  <c:v>2.732952</c:v>
                </c:pt>
                <c:pt idx="45">
                  <c:v>3.2759819999999999</c:v>
                </c:pt>
                <c:pt idx="46">
                  <c:v>2.6596030000000002</c:v>
                </c:pt>
                <c:pt idx="47">
                  <c:v>2.4428239999999999</c:v>
                </c:pt>
                <c:pt idx="48">
                  <c:v>2.1971590000000001</c:v>
                </c:pt>
                <c:pt idx="49">
                  <c:v>3.0513750000000002</c:v>
                </c:pt>
                <c:pt idx="50">
                  <c:v>3.4110580000000001</c:v>
                </c:pt>
                <c:pt idx="51">
                  <c:v>2.9857900000000002</c:v>
                </c:pt>
                <c:pt idx="52">
                  <c:v>2.9416000000000002</c:v>
                </c:pt>
                <c:pt idx="53">
                  <c:v>2.6076069999999998</c:v>
                </c:pt>
                <c:pt idx="54">
                  <c:v>2.6932489999999998</c:v>
                </c:pt>
                <c:pt idx="55">
                  <c:v>3.6051470000000001</c:v>
                </c:pt>
                <c:pt idx="56">
                  <c:v>2.8816489999999999</c:v>
                </c:pt>
                <c:pt idx="57">
                  <c:v>2.4483760000000001</c:v>
                </c:pt>
                <c:pt idx="58">
                  <c:v>2.8301780000000001</c:v>
                </c:pt>
                <c:pt idx="59">
                  <c:v>2.569547</c:v>
                </c:pt>
                <c:pt idx="60">
                  <c:v>2.3732739999999999</c:v>
                </c:pt>
                <c:pt idx="61">
                  <c:v>2.716853</c:v>
                </c:pt>
                <c:pt idx="62">
                  <c:v>3.045458</c:v>
                </c:pt>
                <c:pt idx="63">
                  <c:v>2.5186639999999998</c:v>
                </c:pt>
                <c:pt idx="64">
                  <c:v>2.2292160000000001</c:v>
                </c:pt>
                <c:pt idx="65">
                  <c:v>2.7822990000000001</c:v>
                </c:pt>
                <c:pt idx="66">
                  <c:v>2.6879729999999999</c:v>
                </c:pt>
                <c:pt idx="67">
                  <c:v>2.6654710000000001</c:v>
                </c:pt>
                <c:pt idx="68">
                  <c:v>2.9036569999999999</c:v>
                </c:pt>
                <c:pt idx="69">
                  <c:v>2.4098039999999998</c:v>
                </c:pt>
                <c:pt idx="70">
                  <c:v>2.5772560000000002</c:v>
                </c:pt>
                <c:pt idx="71">
                  <c:v>2.1064620000000001</c:v>
                </c:pt>
                <c:pt idx="72">
                  <c:v>3.150061</c:v>
                </c:pt>
                <c:pt idx="73">
                  <c:v>3.3761100000000002</c:v>
                </c:pt>
                <c:pt idx="74">
                  <c:v>2.3583759999999998</c:v>
                </c:pt>
                <c:pt idx="75">
                  <c:v>2.161902</c:v>
                </c:pt>
                <c:pt idx="76">
                  <c:v>2.8249019999999998</c:v>
                </c:pt>
                <c:pt idx="77">
                  <c:v>3.2739799999999999</c:v>
                </c:pt>
                <c:pt idx="78">
                  <c:v>2.1762709999999998</c:v>
                </c:pt>
                <c:pt idx="79">
                  <c:v>2.5396610000000002</c:v>
                </c:pt>
                <c:pt idx="80">
                  <c:v>2.54609</c:v>
                </c:pt>
                <c:pt idx="81">
                  <c:v>2.3395579999999998</c:v>
                </c:pt>
                <c:pt idx="82">
                  <c:v>2.4146169999999998</c:v>
                </c:pt>
                <c:pt idx="83">
                  <c:v>2.5310619999999999</c:v>
                </c:pt>
                <c:pt idx="84">
                  <c:v>3.1765690000000002</c:v>
                </c:pt>
                <c:pt idx="85">
                  <c:v>2.744745</c:v>
                </c:pt>
                <c:pt idx="86">
                  <c:v>2.6039180000000002</c:v>
                </c:pt>
                <c:pt idx="87">
                  <c:v>2.7002899999999999</c:v>
                </c:pt>
                <c:pt idx="88">
                  <c:v>2.5653480000000002</c:v>
                </c:pt>
                <c:pt idx="89">
                  <c:v>2.578608</c:v>
                </c:pt>
                <c:pt idx="90">
                  <c:v>2.8149350000000002</c:v>
                </c:pt>
                <c:pt idx="91">
                  <c:v>2.5130219999999999</c:v>
                </c:pt>
                <c:pt idx="92">
                  <c:v>2.0461580000000001</c:v>
                </c:pt>
                <c:pt idx="93">
                  <c:v>2.5955469999999998</c:v>
                </c:pt>
                <c:pt idx="94">
                  <c:v>2.419197</c:v>
                </c:pt>
                <c:pt idx="95">
                  <c:v>2.2955410000000001</c:v>
                </c:pt>
                <c:pt idx="96">
                  <c:v>2.9747569999999999</c:v>
                </c:pt>
                <c:pt idx="97">
                  <c:v>2.5320849999999999</c:v>
                </c:pt>
                <c:pt idx="98">
                  <c:v>2.9901849999999999</c:v>
                </c:pt>
                <c:pt idx="99">
                  <c:v>2.5754049999999999</c:v>
                </c:pt>
                <c:pt idx="100">
                  <c:v>2.3310710000000001</c:v>
                </c:pt>
                <c:pt idx="101">
                  <c:v>2.389411</c:v>
                </c:pt>
                <c:pt idx="102">
                  <c:v>2.2523780000000002</c:v>
                </c:pt>
                <c:pt idx="103">
                  <c:v>2.4474610000000001</c:v>
                </c:pt>
                <c:pt idx="104">
                  <c:v>2.4275739999999999</c:v>
                </c:pt>
                <c:pt idx="105">
                  <c:v>2.1123409999999998</c:v>
                </c:pt>
                <c:pt idx="106">
                  <c:v>1.9485650000000001</c:v>
                </c:pt>
                <c:pt idx="107">
                  <c:v>2.6346210000000001</c:v>
                </c:pt>
                <c:pt idx="108">
                  <c:v>2.3767670000000001</c:v>
                </c:pt>
                <c:pt idx="109">
                  <c:v>2.401189</c:v>
                </c:pt>
                <c:pt idx="110">
                  <c:v>2.2008580000000002</c:v>
                </c:pt>
                <c:pt idx="111">
                  <c:v>2.2291979999999998</c:v>
                </c:pt>
                <c:pt idx="112">
                  <c:v>2.2652549999999998</c:v>
                </c:pt>
                <c:pt idx="113">
                  <c:v>2.6841050000000002</c:v>
                </c:pt>
                <c:pt idx="114">
                  <c:v>2.0871420000000001</c:v>
                </c:pt>
                <c:pt idx="115">
                  <c:v>2.063609</c:v>
                </c:pt>
                <c:pt idx="116">
                  <c:v>2.4174370000000001</c:v>
                </c:pt>
                <c:pt idx="117">
                  <c:v>2.06995</c:v>
                </c:pt>
              </c:numCache>
            </c:numRef>
          </c:xVal>
          <c:yVal>
            <c:numRef>
              <c:f>IDH!$T$3:$T$120</c:f>
              <c:numCache>
                <c:formatCode>General</c:formatCode>
                <c:ptCount val="118"/>
                <c:pt idx="29">
                  <c:v>0.84699999999999998</c:v>
                </c:pt>
                <c:pt idx="34">
                  <c:v>0.83</c:v>
                </c:pt>
                <c:pt idx="39">
                  <c:v>0.80800000000000005</c:v>
                </c:pt>
                <c:pt idx="49">
                  <c:v>0.76700000000000002</c:v>
                </c:pt>
                <c:pt idx="51">
                  <c:v>0.76100000000000001</c:v>
                </c:pt>
                <c:pt idx="52">
                  <c:v>0.76100000000000001</c:v>
                </c:pt>
                <c:pt idx="54">
                  <c:v>0.75900000000000001</c:v>
                </c:pt>
                <c:pt idx="56">
                  <c:v>0.75800000000000001</c:v>
                </c:pt>
                <c:pt idx="63">
                  <c:v>0.72599999999999998</c:v>
                </c:pt>
                <c:pt idx="64">
                  <c:v>0.72599999999999998</c:v>
                </c:pt>
                <c:pt idx="74">
                  <c:v>0.70299999999999996</c:v>
                </c:pt>
                <c:pt idx="82">
                  <c:v>0.65100000000000002</c:v>
                </c:pt>
              </c:numCache>
            </c:numRef>
          </c:yVal>
          <c:smooth val="0"/>
          <c:extLst>
            <c:ext xmlns:c16="http://schemas.microsoft.com/office/drawing/2014/chart" uri="{C3380CC4-5D6E-409C-BE32-E72D297353CC}">
              <c16:uniqueId val="{00000077-12C8-42C6-8AF0-FD0175A005D1}"/>
            </c:ext>
          </c:extLst>
        </c:ser>
        <c:ser>
          <c:idx val="2"/>
          <c:order val="2"/>
          <c:tx>
            <c:strRef>
              <c:f>IDH!$R$2</c:f>
              <c:strCache>
                <c:ptCount val="1"/>
                <c:pt idx="0">
                  <c:v>Otros países</c:v>
                </c:pt>
              </c:strCache>
            </c:strRef>
          </c:tx>
          <c:spPr>
            <a:ln w="25400" cap="rnd">
              <a:noFill/>
              <a:round/>
            </a:ln>
            <a:effectLst/>
          </c:spPr>
          <c:marker>
            <c:symbol val="circle"/>
            <c:size val="5"/>
            <c:spPr>
              <a:solidFill>
                <a:srgbClr val="046D4F"/>
              </a:solidFill>
              <a:ln w="9525">
                <a:noFill/>
              </a:ln>
              <a:effectLst/>
            </c:spPr>
          </c:marker>
          <c:xVal>
            <c:numRef>
              <c:f>IDH!$Q$3:$Q$120</c:f>
              <c:numCache>
                <c:formatCode>General</c:formatCode>
                <c:ptCount val="118"/>
                <c:pt idx="0">
                  <c:v>3.6966230000000002</c:v>
                </c:pt>
                <c:pt idx="1">
                  <c:v>3.9013719999999998</c:v>
                </c:pt>
                <c:pt idx="2">
                  <c:v>3.5104129999999998</c:v>
                </c:pt>
                <c:pt idx="3">
                  <c:v>4.2014440000000004</c:v>
                </c:pt>
                <c:pt idx="4">
                  <c:v>3.7514310000000002</c:v>
                </c:pt>
                <c:pt idx="5">
                  <c:v>3.2250139999999998</c:v>
                </c:pt>
                <c:pt idx="6">
                  <c:v>4.052905</c:v>
                </c:pt>
                <c:pt idx="7">
                  <c:v>3.9961190000000002</c:v>
                </c:pt>
                <c:pt idx="8">
                  <c:v>3.9918589999999998</c:v>
                </c:pt>
                <c:pt idx="9">
                  <c:v>3.9691480000000001</c:v>
                </c:pt>
                <c:pt idx="10">
                  <c:v>3.726715</c:v>
                </c:pt>
                <c:pt idx="11">
                  <c:v>4.0390839999999999</c:v>
                </c:pt>
                <c:pt idx="12">
                  <c:v>4.0256499999999997</c:v>
                </c:pt>
                <c:pt idx="13">
                  <c:v>4.0260049999999996</c:v>
                </c:pt>
                <c:pt idx="14">
                  <c:v>3.6299980000000001</c:v>
                </c:pt>
                <c:pt idx="15">
                  <c:v>3.3077960000000002</c:v>
                </c:pt>
                <c:pt idx="16">
                  <c:v>3.3147799999999998</c:v>
                </c:pt>
                <c:pt idx="17">
                  <c:v>3.8313359999999999</c:v>
                </c:pt>
                <c:pt idx="18">
                  <c:v>3.8444750000000001</c:v>
                </c:pt>
                <c:pt idx="19">
                  <c:v>2.8137840000000001</c:v>
                </c:pt>
                <c:pt idx="20">
                  <c:v>3.7391519999999998</c:v>
                </c:pt>
                <c:pt idx="21">
                  <c:v>3.3116129999999999</c:v>
                </c:pt>
                <c:pt idx="22">
                  <c:v>3.1508370000000001</c:v>
                </c:pt>
                <c:pt idx="23">
                  <c:v>3.204561</c:v>
                </c:pt>
                <c:pt idx="24">
                  <c:v>3.539533</c:v>
                </c:pt>
                <c:pt idx="25">
                  <c:v>3.0175239999999999</c:v>
                </c:pt>
                <c:pt idx="26">
                  <c:v>3.0271300000000001</c:v>
                </c:pt>
                <c:pt idx="27">
                  <c:v>2.809949</c:v>
                </c:pt>
                <c:pt idx="28">
                  <c:v>3.6431840000000002</c:v>
                </c:pt>
                <c:pt idx="29">
                  <c:v>3.317145</c:v>
                </c:pt>
                <c:pt idx="30">
                  <c:v>2.7065570000000001</c:v>
                </c:pt>
                <c:pt idx="31">
                  <c:v>3.4187639999999999</c:v>
                </c:pt>
                <c:pt idx="32">
                  <c:v>3.1040899999999998</c:v>
                </c:pt>
                <c:pt idx="33">
                  <c:v>3.1968380000000001</c:v>
                </c:pt>
                <c:pt idx="34">
                  <c:v>2.886984</c:v>
                </c:pt>
                <c:pt idx="35">
                  <c:v>2.7568890000000001</c:v>
                </c:pt>
                <c:pt idx="36">
                  <c:v>3.0339649999999998</c:v>
                </c:pt>
                <c:pt idx="37">
                  <c:v>2.7456320000000001</c:v>
                </c:pt>
                <c:pt idx="38">
                  <c:v>2.8612120000000001</c:v>
                </c:pt>
                <c:pt idx="39">
                  <c:v>2.6850869999999998</c:v>
                </c:pt>
                <c:pt idx="40">
                  <c:v>3.1458089999999999</c:v>
                </c:pt>
                <c:pt idx="41">
                  <c:v>2.5254120000000002</c:v>
                </c:pt>
                <c:pt idx="42">
                  <c:v>3.2208860000000001</c:v>
                </c:pt>
                <c:pt idx="43">
                  <c:v>2.8527209999999998</c:v>
                </c:pt>
                <c:pt idx="44">
                  <c:v>2.732952</c:v>
                </c:pt>
                <c:pt idx="45">
                  <c:v>3.2759819999999999</c:v>
                </c:pt>
                <c:pt idx="46">
                  <c:v>2.6596030000000002</c:v>
                </c:pt>
                <c:pt idx="47">
                  <c:v>2.4428239999999999</c:v>
                </c:pt>
                <c:pt idx="48">
                  <c:v>2.1971590000000001</c:v>
                </c:pt>
                <c:pt idx="49">
                  <c:v>3.0513750000000002</c:v>
                </c:pt>
                <c:pt idx="50">
                  <c:v>3.4110580000000001</c:v>
                </c:pt>
                <c:pt idx="51">
                  <c:v>2.9857900000000002</c:v>
                </c:pt>
                <c:pt idx="52">
                  <c:v>2.9416000000000002</c:v>
                </c:pt>
                <c:pt idx="53">
                  <c:v>2.6076069999999998</c:v>
                </c:pt>
                <c:pt idx="54">
                  <c:v>2.6932489999999998</c:v>
                </c:pt>
                <c:pt idx="55">
                  <c:v>3.6051470000000001</c:v>
                </c:pt>
                <c:pt idx="56">
                  <c:v>2.8816489999999999</c:v>
                </c:pt>
                <c:pt idx="57">
                  <c:v>2.4483760000000001</c:v>
                </c:pt>
                <c:pt idx="58">
                  <c:v>2.8301780000000001</c:v>
                </c:pt>
                <c:pt idx="59">
                  <c:v>2.569547</c:v>
                </c:pt>
                <c:pt idx="60">
                  <c:v>2.3732739999999999</c:v>
                </c:pt>
                <c:pt idx="61">
                  <c:v>2.716853</c:v>
                </c:pt>
                <c:pt idx="62">
                  <c:v>3.045458</c:v>
                </c:pt>
                <c:pt idx="63">
                  <c:v>2.5186639999999998</c:v>
                </c:pt>
                <c:pt idx="64">
                  <c:v>2.2292160000000001</c:v>
                </c:pt>
                <c:pt idx="65">
                  <c:v>2.7822990000000001</c:v>
                </c:pt>
                <c:pt idx="66">
                  <c:v>2.6879729999999999</c:v>
                </c:pt>
                <c:pt idx="67">
                  <c:v>2.6654710000000001</c:v>
                </c:pt>
                <c:pt idx="68">
                  <c:v>2.9036569999999999</c:v>
                </c:pt>
                <c:pt idx="69">
                  <c:v>2.4098039999999998</c:v>
                </c:pt>
                <c:pt idx="70">
                  <c:v>2.5772560000000002</c:v>
                </c:pt>
                <c:pt idx="71">
                  <c:v>2.1064620000000001</c:v>
                </c:pt>
                <c:pt idx="72">
                  <c:v>3.150061</c:v>
                </c:pt>
                <c:pt idx="73">
                  <c:v>3.3761100000000002</c:v>
                </c:pt>
                <c:pt idx="74">
                  <c:v>2.3583759999999998</c:v>
                </c:pt>
                <c:pt idx="75">
                  <c:v>2.161902</c:v>
                </c:pt>
                <c:pt idx="76">
                  <c:v>2.8249019999999998</c:v>
                </c:pt>
                <c:pt idx="77">
                  <c:v>3.2739799999999999</c:v>
                </c:pt>
                <c:pt idx="78">
                  <c:v>2.1762709999999998</c:v>
                </c:pt>
                <c:pt idx="79">
                  <c:v>2.5396610000000002</c:v>
                </c:pt>
                <c:pt idx="80">
                  <c:v>2.54609</c:v>
                </c:pt>
                <c:pt idx="81">
                  <c:v>2.3395579999999998</c:v>
                </c:pt>
                <c:pt idx="82">
                  <c:v>2.4146169999999998</c:v>
                </c:pt>
                <c:pt idx="83">
                  <c:v>2.5310619999999999</c:v>
                </c:pt>
                <c:pt idx="84">
                  <c:v>3.1765690000000002</c:v>
                </c:pt>
                <c:pt idx="85">
                  <c:v>2.744745</c:v>
                </c:pt>
                <c:pt idx="86">
                  <c:v>2.6039180000000002</c:v>
                </c:pt>
                <c:pt idx="87">
                  <c:v>2.7002899999999999</c:v>
                </c:pt>
                <c:pt idx="88">
                  <c:v>2.5653480000000002</c:v>
                </c:pt>
                <c:pt idx="89">
                  <c:v>2.578608</c:v>
                </c:pt>
                <c:pt idx="90">
                  <c:v>2.8149350000000002</c:v>
                </c:pt>
                <c:pt idx="91">
                  <c:v>2.5130219999999999</c:v>
                </c:pt>
                <c:pt idx="92">
                  <c:v>2.0461580000000001</c:v>
                </c:pt>
                <c:pt idx="93">
                  <c:v>2.5955469999999998</c:v>
                </c:pt>
                <c:pt idx="94">
                  <c:v>2.419197</c:v>
                </c:pt>
                <c:pt idx="95">
                  <c:v>2.2955410000000001</c:v>
                </c:pt>
                <c:pt idx="96">
                  <c:v>2.9747569999999999</c:v>
                </c:pt>
                <c:pt idx="97">
                  <c:v>2.5320849999999999</c:v>
                </c:pt>
                <c:pt idx="98">
                  <c:v>2.9901849999999999</c:v>
                </c:pt>
                <c:pt idx="99">
                  <c:v>2.5754049999999999</c:v>
                </c:pt>
                <c:pt idx="100">
                  <c:v>2.3310710000000001</c:v>
                </c:pt>
                <c:pt idx="101">
                  <c:v>2.389411</c:v>
                </c:pt>
                <c:pt idx="102">
                  <c:v>2.2523780000000002</c:v>
                </c:pt>
                <c:pt idx="103">
                  <c:v>2.4474610000000001</c:v>
                </c:pt>
                <c:pt idx="104">
                  <c:v>2.4275739999999999</c:v>
                </c:pt>
                <c:pt idx="105">
                  <c:v>2.1123409999999998</c:v>
                </c:pt>
                <c:pt idx="106">
                  <c:v>1.9485650000000001</c:v>
                </c:pt>
                <c:pt idx="107">
                  <c:v>2.6346210000000001</c:v>
                </c:pt>
                <c:pt idx="108">
                  <c:v>2.3767670000000001</c:v>
                </c:pt>
                <c:pt idx="109">
                  <c:v>2.401189</c:v>
                </c:pt>
                <c:pt idx="110">
                  <c:v>2.2008580000000002</c:v>
                </c:pt>
                <c:pt idx="111">
                  <c:v>2.2291979999999998</c:v>
                </c:pt>
                <c:pt idx="112">
                  <c:v>2.2652549999999998</c:v>
                </c:pt>
                <c:pt idx="113">
                  <c:v>2.6841050000000002</c:v>
                </c:pt>
                <c:pt idx="114">
                  <c:v>2.0871420000000001</c:v>
                </c:pt>
                <c:pt idx="115">
                  <c:v>2.063609</c:v>
                </c:pt>
                <c:pt idx="116">
                  <c:v>2.4174370000000001</c:v>
                </c:pt>
                <c:pt idx="117">
                  <c:v>2.06995</c:v>
                </c:pt>
              </c:numCache>
            </c:numRef>
          </c:xVal>
          <c:yVal>
            <c:numRef>
              <c:f>IDH!$R$3:$R$120</c:f>
              <c:numCache>
                <c:formatCode>General</c:formatCode>
                <c:ptCount val="118"/>
                <c:pt idx="0">
                  <c:v>0.95399999999999996</c:v>
                </c:pt>
                <c:pt idx="2">
                  <c:v>0.94199999999999995</c:v>
                </c:pt>
                <c:pt idx="5">
                  <c:v>0.93799999999999994</c:v>
                </c:pt>
                <c:pt idx="7">
                  <c:v>0.93500000000000005</c:v>
                </c:pt>
                <c:pt idx="11">
                  <c:v>0.91900000000000004</c:v>
                </c:pt>
                <c:pt idx="14">
                  <c:v>0.90900000000000003</c:v>
                </c:pt>
                <c:pt idx="15">
                  <c:v>0.90600000000000003</c:v>
                </c:pt>
                <c:pt idx="19">
                  <c:v>0.88500000000000001</c:v>
                </c:pt>
                <c:pt idx="22">
                  <c:v>0.873</c:v>
                </c:pt>
                <c:pt idx="25">
                  <c:v>0.86899999999999999</c:v>
                </c:pt>
                <c:pt idx="26">
                  <c:v>0.85699999999999998</c:v>
                </c:pt>
                <c:pt idx="27">
                  <c:v>0.85399999999999998</c:v>
                </c:pt>
                <c:pt idx="30">
                  <c:v>0.84499999999999997</c:v>
                </c:pt>
                <c:pt idx="32">
                  <c:v>0.83699999999999997</c:v>
                </c:pt>
                <c:pt idx="33">
                  <c:v>0.83399999999999996</c:v>
                </c:pt>
                <c:pt idx="35">
                  <c:v>0.82399999999999995</c:v>
                </c:pt>
                <c:pt idx="36">
                  <c:v>0.81599999999999995</c:v>
                </c:pt>
                <c:pt idx="37">
                  <c:v>0.81599999999999995</c:v>
                </c:pt>
                <c:pt idx="38">
                  <c:v>0.80800000000000005</c:v>
                </c:pt>
                <c:pt idx="40">
                  <c:v>0.80600000000000005</c:v>
                </c:pt>
                <c:pt idx="41">
                  <c:v>0.80500000000000005</c:v>
                </c:pt>
                <c:pt idx="42">
                  <c:v>0.80400000000000005</c:v>
                </c:pt>
                <c:pt idx="43">
                  <c:v>0.79700000000000004</c:v>
                </c:pt>
                <c:pt idx="44">
                  <c:v>0.79600000000000004</c:v>
                </c:pt>
                <c:pt idx="45">
                  <c:v>0.79500000000000004</c:v>
                </c:pt>
                <c:pt idx="46">
                  <c:v>0.79100000000000004</c:v>
                </c:pt>
                <c:pt idx="47">
                  <c:v>0.78600000000000003</c:v>
                </c:pt>
                <c:pt idx="48">
                  <c:v>0.77800000000000002</c:v>
                </c:pt>
                <c:pt idx="50">
                  <c:v>0.76500000000000001</c:v>
                </c:pt>
                <c:pt idx="53">
                  <c:v>0.76</c:v>
                </c:pt>
                <c:pt idx="55">
                  <c:v>0.75800000000000001</c:v>
                </c:pt>
                <c:pt idx="57">
                  <c:v>0.754</c:v>
                </c:pt>
                <c:pt idx="58">
                  <c:v>0.75</c:v>
                </c:pt>
                <c:pt idx="59">
                  <c:v>0.73899999999999999</c:v>
                </c:pt>
                <c:pt idx="60">
                  <c:v>0.73499999999999999</c:v>
                </c:pt>
                <c:pt idx="61">
                  <c:v>0.73</c:v>
                </c:pt>
                <c:pt idx="62">
                  <c:v>0.72799999999999998</c:v>
                </c:pt>
                <c:pt idx="65">
                  <c:v>0.72399999999999998</c:v>
                </c:pt>
                <c:pt idx="66">
                  <c:v>0.72299999999999998</c:v>
                </c:pt>
                <c:pt idx="67">
                  <c:v>0.71899999999999997</c:v>
                </c:pt>
                <c:pt idx="68">
                  <c:v>0.71199999999999997</c:v>
                </c:pt>
                <c:pt idx="69">
                  <c:v>0.71</c:v>
                </c:pt>
                <c:pt idx="70">
                  <c:v>0.71</c:v>
                </c:pt>
                <c:pt idx="71">
                  <c:v>0.70799999999999996</c:v>
                </c:pt>
                <c:pt idx="72">
                  <c:v>0.70699999999999996</c:v>
                </c:pt>
                <c:pt idx="73">
                  <c:v>0.70499999999999996</c:v>
                </c:pt>
                <c:pt idx="75">
                  <c:v>0.70199999999999996</c:v>
                </c:pt>
                <c:pt idx="76">
                  <c:v>0.7</c:v>
                </c:pt>
                <c:pt idx="77">
                  <c:v>0.69299999999999995</c:v>
                </c:pt>
                <c:pt idx="78">
                  <c:v>0.68899999999999995</c:v>
                </c:pt>
                <c:pt idx="79">
                  <c:v>0.67600000000000005</c:v>
                </c:pt>
                <c:pt idx="80">
                  <c:v>0.67400000000000004</c:v>
                </c:pt>
                <c:pt idx="81">
                  <c:v>0.65600000000000003</c:v>
                </c:pt>
                <c:pt idx="83">
                  <c:v>0.65100000000000002</c:v>
                </c:pt>
                <c:pt idx="84">
                  <c:v>0.64700000000000002</c:v>
                </c:pt>
                <c:pt idx="85">
                  <c:v>0.64500000000000002</c:v>
                </c:pt>
                <c:pt idx="86">
                  <c:v>0.623</c:v>
                </c:pt>
                <c:pt idx="87">
                  <c:v>0.60399999999999998</c:v>
                </c:pt>
                <c:pt idx="88">
                  <c:v>0.59599999999999997</c:v>
                </c:pt>
                <c:pt idx="89">
                  <c:v>0.58099999999999996</c:v>
                </c:pt>
                <c:pt idx="90">
                  <c:v>0.57899999999999996</c:v>
                </c:pt>
                <c:pt idx="91">
                  <c:v>0.57899999999999996</c:v>
                </c:pt>
                <c:pt idx="92">
                  <c:v>0.57399999999999995</c:v>
                </c:pt>
                <c:pt idx="93">
                  <c:v>0.56299999999999994</c:v>
                </c:pt>
                <c:pt idx="94">
                  <c:v>0.56000000000000005</c:v>
                </c:pt>
                <c:pt idx="95">
                  <c:v>0.54900000000000004</c:v>
                </c:pt>
                <c:pt idx="96">
                  <c:v>0.53600000000000003</c:v>
                </c:pt>
                <c:pt idx="97">
                  <c:v>0.53400000000000003</c:v>
                </c:pt>
                <c:pt idx="98">
                  <c:v>0.52800000000000002</c:v>
                </c:pt>
                <c:pt idx="99">
                  <c:v>0.52800000000000002</c:v>
                </c:pt>
                <c:pt idx="100">
                  <c:v>0.52700000000000002</c:v>
                </c:pt>
                <c:pt idx="101">
                  <c:v>0.52100000000000002</c:v>
                </c:pt>
                <c:pt idx="102">
                  <c:v>0.51400000000000001</c:v>
                </c:pt>
                <c:pt idx="103">
                  <c:v>0.51300000000000001</c:v>
                </c:pt>
                <c:pt idx="104">
                  <c:v>0.50700000000000001</c:v>
                </c:pt>
                <c:pt idx="105">
                  <c:v>0.503</c:v>
                </c:pt>
                <c:pt idx="106">
                  <c:v>0.496</c:v>
                </c:pt>
                <c:pt idx="107">
                  <c:v>0.495</c:v>
                </c:pt>
                <c:pt idx="108">
                  <c:v>0.47</c:v>
                </c:pt>
                <c:pt idx="109">
                  <c:v>0.46600000000000003</c:v>
                </c:pt>
                <c:pt idx="110">
                  <c:v>0.46600000000000003</c:v>
                </c:pt>
                <c:pt idx="111">
                  <c:v>0.46500000000000002</c:v>
                </c:pt>
                <c:pt idx="112">
                  <c:v>0.46300000000000002</c:v>
                </c:pt>
                <c:pt idx="113">
                  <c:v>0.44600000000000001</c:v>
                </c:pt>
                <c:pt idx="114">
                  <c:v>0.434</c:v>
                </c:pt>
                <c:pt idx="115">
                  <c:v>0.42299999999999999</c:v>
                </c:pt>
                <c:pt idx="116">
                  <c:v>0.40100000000000002</c:v>
                </c:pt>
                <c:pt idx="117">
                  <c:v>0.377</c:v>
                </c:pt>
              </c:numCache>
            </c:numRef>
          </c:yVal>
          <c:smooth val="0"/>
          <c:extLst>
            <c:ext xmlns:c16="http://schemas.microsoft.com/office/drawing/2014/chart" uri="{C3380CC4-5D6E-409C-BE32-E72D297353CC}">
              <c16:uniqueId val="{00000078-12C8-42C6-8AF0-FD0175A005D1}"/>
            </c:ext>
          </c:extLst>
        </c:ser>
        <c:dLbls>
          <c:showLegendKey val="0"/>
          <c:showVal val="0"/>
          <c:showCatName val="0"/>
          <c:showSerName val="0"/>
          <c:showPercent val="0"/>
          <c:showBubbleSize val="0"/>
        </c:dLbls>
        <c:axId val="1844516751"/>
        <c:axId val="1790008399"/>
        <c:extLst/>
      </c:scatterChart>
      <c:valAx>
        <c:axId val="1844516751"/>
        <c:scaling>
          <c:orientation val="minMax"/>
          <c:min val="1.5"/>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es-CO" sz="1100" b="0" i="0" u="none" strike="noStrike" baseline="0">
                    <a:solidFill>
                      <a:schemeClr val="tx1"/>
                    </a:solidFill>
                  </a:rPr>
                  <a:t>Índice del desempeño logístico (LPI) [1-5]</a:t>
                </a:r>
                <a:endParaRPr lang="es-CO" sz="1100">
                  <a:solidFill>
                    <a:schemeClr val="tx1"/>
                  </a:solidFill>
                </a:endParaRPr>
              </a:p>
            </c:rich>
          </c:tx>
          <c:layout>
            <c:manualLayout>
              <c:xMode val="edge"/>
              <c:yMode val="edge"/>
              <c:x val="0.39980966679603236"/>
              <c:y val="0.9444853380482595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CO"/>
            </a:p>
          </c:txPr>
        </c:title>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s-CO"/>
          </a:p>
        </c:txPr>
        <c:crossAx val="1790008399"/>
        <c:crosses val="autoZero"/>
        <c:crossBetween val="midCat"/>
      </c:valAx>
      <c:valAx>
        <c:axId val="1790008399"/>
        <c:scaling>
          <c:orientation val="minMax"/>
          <c:min val="0.30000000000000004"/>
        </c:scaling>
        <c:delete val="0"/>
        <c:axPos val="l"/>
        <c:title>
          <c:tx>
            <c:rich>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es-CO" sz="1100" b="0" i="0" u="none" strike="noStrike" baseline="0">
                    <a:solidFill>
                      <a:schemeClr val="tx1"/>
                    </a:solidFill>
                  </a:rPr>
                  <a:t>Índice del desarrollo humano (IDH)[0-1]</a:t>
                </a:r>
                <a:endParaRPr lang="es-CO" sz="1100">
                  <a:solidFill>
                    <a:schemeClr val="tx1"/>
                  </a:solidFill>
                </a:endParaRPr>
              </a:p>
            </c:rich>
          </c:tx>
          <c:layout>
            <c:manualLayout>
              <c:xMode val="edge"/>
              <c:yMode val="edge"/>
              <c:x val="2.2739714867252439E-3"/>
              <c:y val="0.22372919171626801"/>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s-CO"/>
          </a:p>
        </c:txPr>
        <c:crossAx val="1844516751"/>
        <c:crosses val="autoZero"/>
        <c:crossBetween val="midCat"/>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accent5">
                    <a:lumMod val="50000"/>
                  </a:schemeClr>
                </a:solidFill>
                <a:latin typeface="+mn-lt"/>
                <a:ea typeface="+mn-ea"/>
                <a:cs typeface="+mn-cs"/>
              </a:defRPr>
            </a:pPr>
            <a:r>
              <a:rPr lang="es-CO" sz="1600" b="0" i="0" baseline="0" dirty="0">
                <a:solidFill>
                  <a:schemeClr val="tx1"/>
                </a:solidFill>
                <a:effectLst/>
              </a:rPr>
              <a:t>Relación entre índice de desempeño logístico y PIB per cápita</a:t>
            </a:r>
            <a:endParaRPr lang="es-CO" sz="1600" b="0" dirty="0">
              <a:solidFill>
                <a:schemeClr val="tx1"/>
              </a:solidFill>
              <a:effectLst/>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accent5">
                  <a:lumMod val="50000"/>
                </a:schemeClr>
              </a:solidFill>
              <a:latin typeface="+mn-lt"/>
              <a:ea typeface="+mn-ea"/>
              <a:cs typeface="+mn-cs"/>
            </a:defRPr>
          </a:pPr>
          <a:endParaRPr lang="es-CO"/>
        </a:p>
      </c:txPr>
    </c:title>
    <c:autoTitleDeleted val="0"/>
    <c:plotArea>
      <c:layout/>
      <c:scatterChart>
        <c:scatterStyle val="lineMarker"/>
        <c:varyColors val="0"/>
        <c:ser>
          <c:idx val="0"/>
          <c:order val="0"/>
          <c:tx>
            <c:strRef>
              <c:f>Hoja1!$AN$2</c:f>
              <c:strCache>
                <c:ptCount val="1"/>
                <c:pt idx="0">
                  <c:v>Otros países</c:v>
                </c:pt>
              </c:strCache>
            </c:strRef>
          </c:tx>
          <c:spPr>
            <a:ln w="25400" cap="rnd">
              <a:noFill/>
              <a:round/>
            </a:ln>
            <a:effectLst/>
          </c:spPr>
          <c:marker>
            <c:symbol val="circle"/>
            <c:size val="5"/>
            <c:spPr>
              <a:solidFill>
                <a:schemeClr val="accent6">
                  <a:lumMod val="75000"/>
                </a:schemeClr>
              </a:solidFill>
              <a:ln w="9525">
                <a:noFill/>
              </a:ln>
              <a:effectLst/>
            </c:spPr>
          </c:marker>
          <c:dLbls>
            <c:dLbl>
              <c:idx val="0"/>
              <c:tx>
                <c:strRef>
                  <c:f>Hoja1!$D$3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{62E5DAAE-D001-4C55-BC3D-ED72E94FFED8}</c15:txfldGUID>
                      <c15:f>Hoja1!$D$3</c15:f>
                      <c15:dlblFieldTableCache>
                        <c:ptCount val="1"/>
                      </c15:dlblFieldTableCache>
                    </c15:dlblFTEntry>
                  </c15:dlblFieldTable>
                  <c15:showDataLabelsRange val="0"/>
                </c:ext>
                <c:ext xmlns:c16="http://schemas.microsoft.com/office/drawing/2014/chart" uri="{C3380CC4-5D6E-409C-BE32-E72D297353CC}">
                  <c16:uniqueId val="{00000000-417F-4B1D-997F-2277816F7EFE}"/>
                </c:ext>
              </c:extLst>
            </c:dLbl>
            <c:dLbl>
              <c:idx val="1"/>
              <c:tx>
                <c:strRef>
                  <c:f>Hoja1!$D$4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{9BF6E905-975F-455F-9C52-265154C600DC}</c15:txfldGUID>
                      <c15:f>Hoja1!$D$4</c15:f>
                      <c15:dlblFieldTableCache>
                        <c:ptCount val="1"/>
                      </c15:dlblFieldTableCache>
                    </c15:dlblFTEntry>
                  </c15:dlblFieldTable>
                  <c15:showDataLabelsRange val="0"/>
                </c:ext>
                <c:ext xmlns:c16="http://schemas.microsoft.com/office/drawing/2014/chart" uri="{C3380CC4-5D6E-409C-BE32-E72D297353CC}">
                  <c16:uniqueId val="{00000001-417F-4B1D-997F-2277816F7EFE}"/>
                </c:ext>
              </c:extLst>
            </c:dLbl>
            <c:dLbl>
              <c:idx val="2"/>
              <c:tx>
                <c:strRef>
                  <c:f>Hoja1!$D$5</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{B1B92FE3-5AE1-4F97-9548-BB234DBD3C46}</c15:txfldGUID>
                      <c15:f>Hoja1!$D$5</c15:f>
                      <c15:dlblFieldTableCache>
                        <c:ptCount val="1"/>
                      </c15:dlblFieldTableCache>
                    </c15:dlblFTEntry>
                  </c15:dlblFieldTable>
                  <c15:showDataLabelsRange val="0"/>
                </c:ext>
                <c:ext xmlns:c16="http://schemas.microsoft.com/office/drawing/2014/chart" uri="{C3380CC4-5D6E-409C-BE32-E72D297353CC}">
                  <c16:uniqueId val="{00000002-417F-4B1D-997F-2277816F7EFE}"/>
                </c:ext>
              </c:extLst>
            </c:dLbl>
            <c:dLbl>
              <c:idx val="3"/>
              <c:tx>
                <c:strRef>
                  <c:f>Hoja1!$D$6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{56BCBA4C-05D2-4257-8ADE-E03BF1D2158B}</c15:txfldGUID>
                      <c15:f>Hoja1!$D$6</c15:f>
                      <c15:dlblFieldTableCache>
                        <c:ptCount val="1"/>
                      </c15:dlblFieldTableCache>
                    </c15:dlblFTEntry>
                  </c15:dlblFieldTable>
                  <c15:showDataLabelsRange val="0"/>
                </c:ext>
                <c:ext xmlns:c16="http://schemas.microsoft.com/office/drawing/2014/chart" uri="{C3380CC4-5D6E-409C-BE32-E72D297353CC}">
                  <c16:uniqueId val="{00000003-417F-4B1D-997F-2277816F7EFE}"/>
                </c:ext>
              </c:extLst>
            </c:dLbl>
            <c:dLbl>
              <c:idx val="4"/>
              <c:tx>
                <c:strRef>
                  <c:f>Hoja1!$D$7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{5188AE50-DBED-4F22-9E62-78E84D869AD8}</c15:txfldGUID>
                      <c15:f>Hoja1!$D$7</c15:f>
                      <c15:dlblFieldTableCache>
                        <c:ptCount val="1"/>
                      </c15:dlblFieldTableCache>
                    </c15:dlblFTEntry>
                  </c15:dlblFieldTable>
                  <c15:showDataLabelsRange val="0"/>
                </c:ext>
                <c:ext xmlns:c16="http://schemas.microsoft.com/office/drawing/2014/chart" uri="{C3380CC4-5D6E-409C-BE32-E72D297353CC}">
                  <c16:uniqueId val="{00000004-417F-4B1D-997F-2277816F7EFE}"/>
                </c:ext>
              </c:extLst>
            </c:dLbl>
            <c:dLbl>
              <c:idx val="5"/>
              <c:tx>
                <c:strRef>
                  <c:f>Hoja1!$D$8</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{AB2580AF-4ACF-48AF-9AA7-FC6B720B60DE}</c15:txfldGUID>
                      <c15:f>Hoja1!$D$8</c15:f>
                      <c15:dlblFieldTableCache>
                        <c:ptCount val="1"/>
                      </c15:dlblFieldTableCache>
                    </c15:dlblFTEntry>
                  </c15:dlblFieldTable>
                  <c15:showDataLabelsRange val="0"/>
                </c:ext>
                <c:ext xmlns:c16="http://schemas.microsoft.com/office/drawing/2014/chart" uri="{C3380CC4-5D6E-409C-BE32-E72D297353CC}">
                  <c16:uniqueId val="{00000005-417F-4B1D-997F-2277816F7EFE}"/>
                </c:ext>
              </c:extLst>
            </c:dLbl>
            <c:dLbl>
              <c:idx val="6"/>
              <c:tx>
                <c:strRef>
                  <c:f>Hoja1!$D$9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{222EF925-F476-4F36-928A-83E18729D98C}</c15:txfldGUID>
                      <c15:f>Hoja1!$D$9</c15:f>
                      <c15:dlblFieldTableCache>
                        <c:ptCount val="1"/>
                      </c15:dlblFieldTableCache>
                    </c15:dlblFTEntry>
                  </c15:dlblFieldTable>
                  <c15:showDataLabelsRange val="0"/>
                </c:ext>
                <c:ext xmlns:c16="http://schemas.microsoft.com/office/drawing/2014/chart" uri="{C3380CC4-5D6E-409C-BE32-E72D297353CC}">
                  <c16:uniqueId val="{00000006-417F-4B1D-997F-2277816F7EFE}"/>
                </c:ext>
              </c:extLst>
            </c:dLbl>
            <c:dLbl>
              <c:idx val="7"/>
              <c:tx>
                <c:strRef>
                  <c:f>Hoja1!$D$10</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{45131886-1496-46EE-B337-557B82907DCE}</c15:txfldGUID>
                      <c15:f>Hoja1!$D$10</c15:f>
                      <c15:dlblFieldTableCache>
                        <c:ptCount val="1"/>
                      </c15:dlblFieldTableCache>
                    </c15:dlblFTEntry>
                  </c15:dlblFieldTable>
                  <c15:showDataLabelsRange val="0"/>
                </c:ext>
                <c:ext xmlns:c16="http://schemas.microsoft.com/office/drawing/2014/chart" uri="{C3380CC4-5D6E-409C-BE32-E72D297353CC}">
                  <c16:uniqueId val="{00000007-417F-4B1D-997F-2277816F7EFE}"/>
                </c:ext>
              </c:extLst>
            </c:dLbl>
            <c:dLbl>
              <c:idx val="8"/>
              <c:tx>
                <c:strRef>
                  <c:f>Hoja1!$D$11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{5EE336AB-7308-43C5-82A3-60057B15144A}</c15:txfldGUID>
                      <c15:f>Hoja1!$D$11</c15:f>
                      <c15:dlblFieldTableCache>
                        <c:ptCount val="1"/>
                      </c15:dlblFieldTableCache>
                    </c15:dlblFTEntry>
                  </c15:dlblFieldTable>
                  <c15:showDataLabelsRange val="0"/>
                </c:ext>
                <c:ext xmlns:c16="http://schemas.microsoft.com/office/drawing/2014/chart" uri="{C3380CC4-5D6E-409C-BE32-E72D297353CC}">
                  <c16:uniqueId val="{00000008-417F-4B1D-997F-2277816F7EFE}"/>
                </c:ext>
              </c:extLst>
            </c:dLbl>
            <c:dLbl>
              <c:idx val="9"/>
              <c:tx>
                <c:strRef>
                  <c:f>Hoja1!$D$12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{98D6320E-7C91-41D7-9C91-E426003F7165}</c15:txfldGUID>
                      <c15:f>Hoja1!$D$12</c15:f>
                      <c15:dlblFieldTableCache>
                        <c:ptCount val="1"/>
                      </c15:dlblFieldTableCache>
                    </c15:dlblFTEntry>
                  </c15:dlblFieldTable>
                  <c15:showDataLabelsRange val="0"/>
                </c:ext>
                <c:ext xmlns:c16="http://schemas.microsoft.com/office/drawing/2014/chart" uri="{C3380CC4-5D6E-409C-BE32-E72D297353CC}">
                  <c16:uniqueId val="{00000009-417F-4B1D-997F-2277816F7EFE}"/>
                </c:ext>
              </c:extLst>
            </c:dLbl>
            <c:dLbl>
              <c:idx val="10"/>
              <c:tx>
                <c:strRef>
                  <c:f>Hoja1!$D$13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{769843C5-2101-48E8-AFD5-84561AF69C6A}</c15:txfldGUID>
                      <c15:f>Hoja1!$D$13</c15:f>
                      <c15:dlblFieldTableCache>
                        <c:ptCount val="1"/>
                      </c15:dlblFieldTableCache>
                    </c15:dlblFTEntry>
                  </c15:dlblFieldTable>
                  <c15:showDataLabelsRange val="0"/>
                </c:ext>
                <c:ext xmlns:c16="http://schemas.microsoft.com/office/drawing/2014/chart" uri="{C3380CC4-5D6E-409C-BE32-E72D297353CC}">
                  <c16:uniqueId val="{0000000A-417F-4B1D-997F-2277816F7EFE}"/>
                </c:ext>
              </c:extLst>
            </c:dLbl>
            <c:dLbl>
              <c:idx val="11"/>
              <c:tx>
                <c:strRef>
                  <c:f>Hoja1!$D$14</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{D7333316-4820-44AB-9A4B-09DDBF63A4AA}</c15:txfldGUID>
                      <c15:f>Hoja1!$D$14</c15:f>
                      <c15:dlblFieldTableCache>
                        <c:ptCount val="1"/>
                      </c15:dlblFieldTableCache>
                    </c15:dlblFTEntry>
                  </c15:dlblFieldTable>
                  <c15:showDataLabelsRange val="0"/>
                </c:ext>
                <c:ext xmlns:c16="http://schemas.microsoft.com/office/drawing/2014/chart" uri="{C3380CC4-5D6E-409C-BE32-E72D297353CC}">
                  <c16:uniqueId val="{0000000B-417F-4B1D-997F-2277816F7EFE}"/>
                </c:ext>
              </c:extLst>
            </c:dLbl>
            <c:dLbl>
              <c:idx val="12"/>
              <c:tx>
                <c:strRef>
                  <c:f>Hoja1!$D$15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{05B7C84D-B7AA-4750-8F59-546B2298BF3B}</c15:txfldGUID>
                      <c15:f>Hoja1!$D$15</c15:f>
                      <c15:dlblFieldTableCache>
                        <c:ptCount val="1"/>
                      </c15:dlblFieldTableCache>
                    </c15:dlblFTEntry>
                  </c15:dlblFieldTable>
                  <c15:showDataLabelsRange val="0"/>
                </c:ext>
                <c:ext xmlns:c16="http://schemas.microsoft.com/office/drawing/2014/chart" uri="{C3380CC4-5D6E-409C-BE32-E72D297353CC}">
                  <c16:uniqueId val="{0000000C-417F-4B1D-997F-2277816F7EFE}"/>
                </c:ext>
              </c:extLst>
            </c:dLbl>
            <c:dLbl>
              <c:idx val="13"/>
              <c:tx>
                <c:strRef>
                  <c:f>Hoja1!$D$16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{FCE0582A-3237-4015-9587-518CB4748627}</c15:txfldGUID>
                      <c15:f>Hoja1!$D$16</c15:f>
                      <c15:dlblFieldTableCache>
                        <c:ptCount val="1"/>
                      </c15:dlblFieldTableCache>
                    </c15:dlblFTEntry>
                  </c15:dlblFieldTable>
                  <c15:showDataLabelsRange val="0"/>
                </c:ext>
                <c:ext xmlns:c16="http://schemas.microsoft.com/office/drawing/2014/chart" uri="{C3380CC4-5D6E-409C-BE32-E72D297353CC}">
                  <c16:uniqueId val="{0000000D-417F-4B1D-997F-2277816F7EFE}"/>
                </c:ext>
              </c:extLst>
            </c:dLbl>
            <c:dLbl>
              <c:idx val="14"/>
              <c:tx>
                <c:strRef>
                  <c:f>Hoja1!$D$17</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{B9D82795-E276-4650-B125-9B51D7479F14}</c15:txfldGUID>
                      <c15:f>Hoja1!$D$17</c15:f>
                      <c15:dlblFieldTableCache>
                        <c:ptCount val="1"/>
                      </c15:dlblFieldTableCache>
                    </c15:dlblFTEntry>
                  </c15:dlblFieldTable>
                  <c15:showDataLabelsRange val="0"/>
                </c:ext>
                <c:ext xmlns:c16="http://schemas.microsoft.com/office/drawing/2014/chart" uri="{C3380CC4-5D6E-409C-BE32-E72D297353CC}">
                  <c16:uniqueId val="{0000000E-417F-4B1D-997F-2277816F7EFE}"/>
                </c:ext>
              </c:extLst>
            </c:dLbl>
            <c:dLbl>
              <c:idx val="15"/>
              <c:tx>
                <c:strRef>
                  <c:f>Hoja1!$D$18</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{96314BD1-119E-4E32-82E0-289F3AD6DF5D}</c15:txfldGUID>
                      <c15:f>Hoja1!$D$18</c15:f>
                      <c15:dlblFieldTableCache>
                        <c:ptCount val="1"/>
                      </c15:dlblFieldTableCache>
                    </c15:dlblFTEntry>
                  </c15:dlblFieldTable>
                  <c15:showDataLabelsRange val="0"/>
                </c:ext>
                <c:ext xmlns:c16="http://schemas.microsoft.com/office/drawing/2014/chart" uri="{C3380CC4-5D6E-409C-BE32-E72D297353CC}">
                  <c16:uniqueId val="{0000000F-417F-4B1D-997F-2277816F7EFE}"/>
                </c:ext>
              </c:extLst>
            </c:dLbl>
            <c:dLbl>
              <c:idx val="16"/>
              <c:tx>
                <c:strRef>
                  <c:f>Hoja1!$D$19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{14DBF685-D69F-4BA8-810D-D1E398D8F707}</c15:txfldGUID>
                      <c15:f>Hoja1!$D$19</c15:f>
                      <c15:dlblFieldTableCache>
                        <c:ptCount val="1"/>
                      </c15:dlblFieldTableCache>
                    </c15:dlblFTEntry>
                  </c15:dlblFieldTable>
                  <c15:showDataLabelsRange val="0"/>
                </c:ext>
                <c:ext xmlns:c16="http://schemas.microsoft.com/office/drawing/2014/chart" uri="{C3380CC4-5D6E-409C-BE32-E72D297353CC}">
                  <c16:uniqueId val="{00000010-417F-4B1D-997F-2277816F7EFE}"/>
                </c:ext>
              </c:extLst>
            </c:dLbl>
            <c:dLbl>
              <c:idx val="17"/>
              <c:tx>
                <c:strRef>
                  <c:f>Hoja1!$D$20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{83B07660-BDAA-4A8E-9CA6-FE733A0B05CB}</c15:txfldGUID>
                      <c15:f>Hoja1!$D$20</c15:f>
                      <c15:dlblFieldTableCache>
                        <c:ptCount val="1"/>
                      </c15:dlblFieldTableCache>
                    </c15:dlblFTEntry>
                  </c15:dlblFieldTable>
                  <c15:showDataLabelsRange val="0"/>
                </c:ext>
                <c:ext xmlns:c16="http://schemas.microsoft.com/office/drawing/2014/chart" uri="{C3380CC4-5D6E-409C-BE32-E72D297353CC}">
                  <c16:uniqueId val="{00000011-417F-4B1D-997F-2277816F7EFE}"/>
                </c:ext>
              </c:extLst>
            </c:dLbl>
            <c:dLbl>
              <c:idx val="18"/>
              <c:tx>
                <c:strRef>
                  <c:f>Hoja1!$D$21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{3745DA4B-A35B-408A-9F1F-40C88218E892}</c15:txfldGUID>
                      <c15:f>Hoja1!$D$21</c15:f>
                      <c15:dlblFieldTableCache>
                        <c:ptCount val="1"/>
                      </c15:dlblFieldTableCache>
                    </c15:dlblFTEntry>
                  </c15:dlblFieldTable>
                  <c15:showDataLabelsRange val="0"/>
                </c:ext>
                <c:ext xmlns:c16="http://schemas.microsoft.com/office/drawing/2014/chart" uri="{C3380CC4-5D6E-409C-BE32-E72D297353CC}">
                  <c16:uniqueId val="{00000012-417F-4B1D-997F-2277816F7EFE}"/>
                </c:ext>
              </c:extLst>
            </c:dLbl>
            <c:dLbl>
              <c:idx val="19"/>
              <c:tx>
                <c:strRef>
                  <c:f>Hoja1!$D$22</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{CCA92420-84BE-472C-B2C6-745AE11D96BA}</c15:txfldGUID>
                      <c15:f>Hoja1!$D$22</c15:f>
                      <c15:dlblFieldTableCache>
                        <c:ptCount val="1"/>
                      </c15:dlblFieldTableCache>
                    </c15:dlblFTEntry>
                  </c15:dlblFieldTable>
                  <c15:showDataLabelsRange val="0"/>
                </c:ext>
                <c:ext xmlns:c16="http://schemas.microsoft.com/office/drawing/2014/chart" uri="{C3380CC4-5D6E-409C-BE32-E72D297353CC}">
                  <c16:uniqueId val="{00000013-417F-4B1D-997F-2277816F7EFE}"/>
                </c:ext>
              </c:extLst>
            </c:dLbl>
            <c:dLbl>
              <c:idx val="20"/>
              <c:tx>
                <c:strRef>
                  <c:f>Hoja1!$D$23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{3077FF5D-8C00-48F0-A006-5ECCFF4ED6B8}</c15:txfldGUID>
                      <c15:f>Hoja1!$D$23</c15:f>
                      <c15:dlblFieldTableCache>
                        <c:ptCount val="1"/>
                      </c15:dlblFieldTableCache>
                    </c15:dlblFTEntry>
                  </c15:dlblFieldTable>
                  <c15:showDataLabelsRange val="0"/>
                </c:ext>
                <c:ext xmlns:c16="http://schemas.microsoft.com/office/drawing/2014/chart" uri="{C3380CC4-5D6E-409C-BE32-E72D297353CC}">
                  <c16:uniqueId val="{00000014-417F-4B1D-997F-2277816F7EFE}"/>
                </c:ext>
              </c:extLst>
            </c:dLbl>
            <c:dLbl>
              <c:idx val="21"/>
              <c:tx>
                <c:strRef>
                  <c:f>Hoja1!$D$24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{C64543AF-A0E2-4061-A27F-4DE8EBC0AA98}</c15:txfldGUID>
                      <c15:f>Hoja1!$D$24</c15:f>
                      <c15:dlblFieldTableCache>
                        <c:ptCount val="1"/>
                      </c15:dlblFieldTableCache>
                    </c15:dlblFTEntry>
                  </c15:dlblFieldTable>
                  <c15:showDataLabelsRange val="0"/>
                </c:ext>
                <c:ext xmlns:c16="http://schemas.microsoft.com/office/drawing/2014/chart" uri="{C3380CC4-5D6E-409C-BE32-E72D297353CC}">
                  <c16:uniqueId val="{00000015-417F-4B1D-997F-2277816F7EFE}"/>
                </c:ext>
              </c:extLst>
            </c:dLbl>
            <c:dLbl>
              <c:idx val="22"/>
              <c:tx>
                <c:strRef>
                  <c:f>Hoja1!$D$25</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{22356BE1-1E90-4BB3-8A7A-97EC978F077D}</c15:txfldGUID>
                      <c15:f>Hoja1!$D$25</c15:f>
                      <c15:dlblFieldTableCache>
                        <c:ptCount val="1"/>
                      </c15:dlblFieldTableCache>
                    </c15:dlblFTEntry>
                  </c15:dlblFieldTable>
                  <c15:showDataLabelsRange val="0"/>
                </c:ext>
                <c:ext xmlns:c16="http://schemas.microsoft.com/office/drawing/2014/chart" uri="{C3380CC4-5D6E-409C-BE32-E72D297353CC}">
                  <c16:uniqueId val="{00000016-417F-4B1D-997F-2277816F7EFE}"/>
                </c:ext>
              </c:extLst>
            </c:dLbl>
            <c:dLbl>
              <c:idx val="23"/>
              <c:tx>
                <c:strRef>
                  <c:f>Hoja1!$D$26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{8E886235-A471-4515-B18F-514D54AB58B0}</c15:txfldGUID>
                      <c15:f>Hoja1!$D$26</c15:f>
                      <c15:dlblFieldTableCache>
                        <c:ptCount val="1"/>
                      </c15:dlblFieldTableCache>
                    </c15:dlblFTEntry>
                  </c15:dlblFieldTable>
                  <c15:showDataLabelsRange val="0"/>
                </c:ext>
                <c:ext xmlns:c16="http://schemas.microsoft.com/office/drawing/2014/chart" uri="{C3380CC4-5D6E-409C-BE32-E72D297353CC}">
                  <c16:uniqueId val="{00000017-417F-4B1D-997F-2277816F7EFE}"/>
                </c:ext>
              </c:extLst>
            </c:dLbl>
            <c:dLbl>
              <c:idx val="24"/>
              <c:tx>
                <c:strRef>
                  <c:f>Hoja1!$D$27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{64DA2AB8-1277-460E-BA63-45929508FDEC}</c15:txfldGUID>
                      <c15:f>Hoja1!$D$27</c15:f>
                      <c15:dlblFieldTableCache>
                        <c:ptCount val="1"/>
                      </c15:dlblFieldTableCache>
                    </c15:dlblFTEntry>
                  </c15:dlblFieldTable>
                  <c15:showDataLabelsRange val="0"/>
                </c:ext>
                <c:ext xmlns:c16="http://schemas.microsoft.com/office/drawing/2014/chart" uri="{C3380CC4-5D6E-409C-BE32-E72D297353CC}">
                  <c16:uniqueId val="{00000018-417F-4B1D-997F-2277816F7EFE}"/>
                </c:ext>
              </c:extLst>
            </c:dLbl>
            <c:dLbl>
              <c:idx val="25"/>
              <c:tx>
                <c:strRef>
                  <c:f>Hoja1!$D$28</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{E3CAB9CF-1068-4F8D-BF4A-C64FC0A07EBB}</c15:txfldGUID>
                      <c15:f>Hoja1!$D$28</c15:f>
                      <c15:dlblFieldTableCache>
                        <c:ptCount val="1"/>
                      </c15:dlblFieldTableCache>
                    </c15:dlblFTEntry>
                  </c15:dlblFieldTable>
                  <c15:showDataLabelsRange val="0"/>
                </c:ext>
                <c:ext xmlns:c16="http://schemas.microsoft.com/office/drawing/2014/chart" uri="{C3380CC4-5D6E-409C-BE32-E72D297353CC}">
                  <c16:uniqueId val="{00000019-417F-4B1D-997F-2277816F7EFE}"/>
                </c:ext>
              </c:extLst>
            </c:dLbl>
            <c:dLbl>
              <c:idx val="26"/>
              <c:tx>
                <c:strRef>
                  <c:f>Hoja1!$D$29</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{88431801-0B5E-4438-97F7-ABD2FBE13FCD}</c15:txfldGUID>
                      <c15:f>Hoja1!$D$29</c15:f>
                      <c15:dlblFieldTableCache>
                        <c:ptCount val="1"/>
                      </c15:dlblFieldTableCache>
                    </c15:dlblFTEntry>
                  </c15:dlblFieldTable>
                  <c15:showDataLabelsRange val="0"/>
                </c:ext>
                <c:ext xmlns:c16="http://schemas.microsoft.com/office/drawing/2014/chart" uri="{C3380CC4-5D6E-409C-BE32-E72D297353CC}">
                  <c16:uniqueId val="{0000001A-417F-4B1D-997F-2277816F7EFE}"/>
                </c:ext>
              </c:extLst>
            </c:dLbl>
            <c:dLbl>
              <c:idx val="27"/>
              <c:tx>
                <c:strRef>
                  <c:f>Hoja1!$D$30</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{2FB0FED1-E96E-4046-AFFD-6C1B1AB8C747}</c15:txfldGUID>
                      <c15:f>Hoja1!$D$30</c15:f>
                      <c15:dlblFieldTableCache>
                        <c:ptCount val="1"/>
                      </c15:dlblFieldTableCache>
                    </c15:dlblFTEntry>
                  </c15:dlblFieldTable>
                  <c15:showDataLabelsRange val="0"/>
                </c:ext>
                <c:ext xmlns:c16="http://schemas.microsoft.com/office/drawing/2014/chart" uri="{C3380CC4-5D6E-409C-BE32-E72D297353CC}">
                  <c16:uniqueId val="{0000001B-417F-4B1D-997F-2277816F7EFE}"/>
                </c:ext>
              </c:extLst>
            </c:dLbl>
            <c:dLbl>
              <c:idx val="28"/>
              <c:tx>
                <c:strRef>
                  <c:f>Hoja1!$D$31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{84361128-684D-4C9D-9571-31366906F581}</c15:txfldGUID>
                      <c15:f>Hoja1!$D$31</c15:f>
                      <c15:dlblFieldTableCache>
                        <c:ptCount val="1"/>
                      </c15:dlblFieldTableCache>
                    </c15:dlblFTEntry>
                  </c15:dlblFieldTable>
                  <c15:showDataLabelsRange val="0"/>
                </c:ext>
                <c:ext xmlns:c16="http://schemas.microsoft.com/office/drawing/2014/chart" uri="{C3380CC4-5D6E-409C-BE32-E72D297353CC}">
                  <c16:uniqueId val="{0000001C-417F-4B1D-997F-2277816F7EFE}"/>
                </c:ext>
              </c:extLst>
            </c:dLbl>
            <c:dLbl>
              <c:idx val="29"/>
              <c:tx>
                <c:strRef>
                  <c:f>Hoja1!$D$32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{1D4BA5EE-73F1-46FE-8CF7-9006F8AF3C3E}</c15:txfldGUID>
                      <c15:f>Hoja1!$D$32</c15:f>
                      <c15:dlblFieldTableCache>
                        <c:ptCount val="1"/>
                      </c15:dlblFieldTableCache>
                    </c15:dlblFTEntry>
                  </c15:dlblFieldTable>
                  <c15:showDataLabelsRange val="0"/>
                </c:ext>
                <c:ext xmlns:c16="http://schemas.microsoft.com/office/drawing/2014/chart" uri="{C3380CC4-5D6E-409C-BE32-E72D297353CC}">
                  <c16:uniqueId val="{0000001D-417F-4B1D-997F-2277816F7EFE}"/>
                </c:ext>
              </c:extLst>
            </c:dLbl>
            <c:dLbl>
              <c:idx val="30"/>
              <c:tx>
                <c:strRef>
                  <c:f>Hoja1!$D$33</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{105623D4-1761-43B1-A070-AF2F0F16B124}</c15:txfldGUID>
                      <c15:f>Hoja1!$D$33</c15:f>
                      <c15:dlblFieldTableCache>
                        <c:ptCount val="1"/>
                      </c15:dlblFieldTableCache>
                    </c15:dlblFTEntry>
                  </c15:dlblFieldTable>
                  <c15:showDataLabelsRange val="0"/>
                </c:ext>
                <c:ext xmlns:c16="http://schemas.microsoft.com/office/drawing/2014/chart" uri="{C3380CC4-5D6E-409C-BE32-E72D297353CC}">
                  <c16:uniqueId val="{0000001E-417F-4B1D-997F-2277816F7EFE}"/>
                </c:ext>
              </c:extLst>
            </c:dLbl>
            <c:dLbl>
              <c:idx val="31"/>
              <c:tx>
                <c:strRef>
                  <c:f>Hoja1!$D$34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{4943951B-D5DC-43E2-A219-CEDEF0F79DE8}</c15:txfldGUID>
                      <c15:f>Hoja1!$D$34</c15:f>
                      <c15:dlblFieldTableCache>
                        <c:ptCount val="1"/>
                      </c15:dlblFieldTableCache>
                    </c15:dlblFTEntry>
                  </c15:dlblFieldTable>
                  <c15:showDataLabelsRange val="0"/>
                </c:ext>
                <c:ext xmlns:c16="http://schemas.microsoft.com/office/drawing/2014/chart" uri="{C3380CC4-5D6E-409C-BE32-E72D297353CC}">
                  <c16:uniqueId val="{0000001F-417F-4B1D-997F-2277816F7EFE}"/>
                </c:ext>
              </c:extLst>
            </c:dLbl>
            <c:dLbl>
              <c:idx val="32"/>
              <c:tx>
                <c:strRef>
                  <c:f>Hoja1!$D$35</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{B0A4658D-3C0F-4984-A209-C0E96647C4F9}</c15:txfldGUID>
                      <c15:f>Hoja1!$D$35</c15:f>
                      <c15:dlblFieldTableCache>
                        <c:ptCount val="1"/>
                      </c15:dlblFieldTableCache>
                    </c15:dlblFTEntry>
                  </c15:dlblFieldTable>
                  <c15:showDataLabelsRange val="0"/>
                </c:ext>
                <c:ext xmlns:c16="http://schemas.microsoft.com/office/drawing/2014/chart" uri="{C3380CC4-5D6E-409C-BE32-E72D297353CC}">
                  <c16:uniqueId val="{00000020-417F-4B1D-997F-2277816F7EFE}"/>
                </c:ext>
              </c:extLst>
            </c:dLbl>
            <c:dLbl>
              <c:idx val="33"/>
              <c:tx>
                <c:strRef>
                  <c:f>Hoja1!$D$36</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{CCA32205-5DC9-4D53-B777-3B7B3F757CEF}</c15:txfldGUID>
                      <c15:f>Hoja1!$D$36</c15:f>
                      <c15:dlblFieldTableCache>
                        <c:ptCount val="1"/>
                      </c15:dlblFieldTableCache>
                    </c15:dlblFTEntry>
                  </c15:dlblFieldTable>
                  <c15:showDataLabelsRange val="0"/>
                </c:ext>
                <c:ext xmlns:c16="http://schemas.microsoft.com/office/drawing/2014/chart" uri="{C3380CC4-5D6E-409C-BE32-E72D297353CC}">
                  <c16:uniqueId val="{00000021-417F-4B1D-997F-2277816F7EFE}"/>
                </c:ext>
              </c:extLst>
            </c:dLbl>
            <c:dLbl>
              <c:idx val="34"/>
              <c:tx>
                <c:strRef>
                  <c:f>Hoja1!$D$37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{133D48FA-BFDA-47AF-B0C5-9DBB7168DF3E}</c15:txfldGUID>
                      <c15:f>Hoja1!$D$37</c15:f>
                      <c15:dlblFieldTableCache>
                        <c:ptCount val="1"/>
                      </c15:dlblFieldTableCache>
                    </c15:dlblFTEntry>
                  </c15:dlblFieldTable>
                  <c15:showDataLabelsRange val="0"/>
                </c:ext>
                <c:ext xmlns:c16="http://schemas.microsoft.com/office/drawing/2014/chart" uri="{C3380CC4-5D6E-409C-BE32-E72D297353CC}">
                  <c16:uniqueId val="{00000022-417F-4B1D-997F-2277816F7EFE}"/>
                </c:ext>
              </c:extLst>
            </c:dLbl>
            <c:dLbl>
              <c:idx val="35"/>
              <c:tx>
                <c:strRef>
                  <c:f>Hoja1!$D$38</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{63374744-421B-4E46-92DE-571D69D19165}</c15:txfldGUID>
                      <c15:f>Hoja1!$D$38</c15:f>
                      <c15:dlblFieldTableCache>
                        <c:ptCount val="1"/>
                      </c15:dlblFieldTableCache>
                    </c15:dlblFTEntry>
                  </c15:dlblFieldTable>
                  <c15:showDataLabelsRange val="0"/>
                </c:ext>
                <c:ext xmlns:c16="http://schemas.microsoft.com/office/drawing/2014/chart" uri="{C3380CC4-5D6E-409C-BE32-E72D297353CC}">
                  <c16:uniqueId val="{00000023-417F-4B1D-997F-2277816F7EFE}"/>
                </c:ext>
              </c:extLst>
            </c:dLbl>
            <c:dLbl>
              <c:idx val="36"/>
              <c:tx>
                <c:strRef>
                  <c:f>Hoja1!$D$39</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{E2F7272D-EBB1-4151-B0AE-D69EA630C985}</c15:txfldGUID>
                      <c15:f>Hoja1!$D$39</c15:f>
                      <c15:dlblFieldTableCache>
                        <c:ptCount val="1"/>
                      </c15:dlblFieldTableCache>
                    </c15:dlblFTEntry>
                  </c15:dlblFieldTable>
                  <c15:showDataLabelsRange val="0"/>
                </c:ext>
                <c:ext xmlns:c16="http://schemas.microsoft.com/office/drawing/2014/chart" uri="{C3380CC4-5D6E-409C-BE32-E72D297353CC}">
                  <c16:uniqueId val="{00000024-417F-4B1D-997F-2277816F7EFE}"/>
                </c:ext>
              </c:extLst>
            </c:dLbl>
            <c:dLbl>
              <c:idx val="37"/>
              <c:tx>
                <c:strRef>
                  <c:f>Hoja1!$D$40</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{966B58C3-54C2-42C3-88AF-F682C6BBBF0A}</c15:txfldGUID>
                      <c15:f>Hoja1!$D$40</c15:f>
                      <c15:dlblFieldTableCache>
                        <c:ptCount val="1"/>
                      </c15:dlblFieldTableCache>
                    </c15:dlblFTEntry>
                  </c15:dlblFieldTable>
                  <c15:showDataLabelsRange val="0"/>
                </c:ext>
                <c:ext xmlns:c16="http://schemas.microsoft.com/office/drawing/2014/chart" uri="{C3380CC4-5D6E-409C-BE32-E72D297353CC}">
                  <c16:uniqueId val="{00000025-417F-4B1D-997F-2277816F7EFE}"/>
                </c:ext>
              </c:extLst>
            </c:dLbl>
            <c:dLbl>
              <c:idx val="38"/>
              <c:tx>
                <c:strRef>
                  <c:f>Hoja1!$D$41</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{548B55A9-B4EE-47E4-88E6-C655D299F99F}</c15:txfldGUID>
                      <c15:f>Hoja1!$D$41</c15:f>
                      <c15:dlblFieldTableCache>
                        <c:ptCount val="1"/>
                      </c15:dlblFieldTableCache>
                    </c15:dlblFTEntry>
                  </c15:dlblFieldTable>
                  <c15:showDataLabelsRange val="0"/>
                </c:ext>
                <c:ext xmlns:c16="http://schemas.microsoft.com/office/drawing/2014/chart" uri="{C3380CC4-5D6E-409C-BE32-E72D297353CC}">
                  <c16:uniqueId val="{00000026-417F-4B1D-997F-2277816F7EFE}"/>
                </c:ext>
              </c:extLst>
            </c:dLbl>
            <c:dLbl>
              <c:idx val="39"/>
              <c:tx>
                <c:strRef>
                  <c:f>Hoja1!$D$42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{41B2AB33-3207-44E7-A923-AB633309FF04}</c15:txfldGUID>
                      <c15:f>Hoja1!$D$42</c15:f>
                      <c15:dlblFieldTableCache>
                        <c:ptCount val="1"/>
                      </c15:dlblFieldTableCache>
                    </c15:dlblFTEntry>
                  </c15:dlblFieldTable>
                  <c15:showDataLabelsRange val="0"/>
                </c:ext>
                <c:ext xmlns:c16="http://schemas.microsoft.com/office/drawing/2014/chart" uri="{C3380CC4-5D6E-409C-BE32-E72D297353CC}">
                  <c16:uniqueId val="{00000027-417F-4B1D-997F-2277816F7EFE}"/>
                </c:ext>
              </c:extLst>
            </c:dLbl>
            <c:dLbl>
              <c:idx val="40"/>
              <c:tx>
                <c:strRef>
                  <c:f>Hoja1!$D$43</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{D9A39DD4-6F55-4F62-934C-978409F9E700}</c15:txfldGUID>
                      <c15:f>Hoja1!$D$43</c15:f>
                      <c15:dlblFieldTableCache>
                        <c:ptCount val="1"/>
                      </c15:dlblFieldTableCache>
                    </c15:dlblFTEntry>
                  </c15:dlblFieldTable>
                  <c15:showDataLabelsRange val="0"/>
                </c:ext>
                <c:ext xmlns:c16="http://schemas.microsoft.com/office/drawing/2014/chart" uri="{C3380CC4-5D6E-409C-BE32-E72D297353CC}">
                  <c16:uniqueId val="{00000028-417F-4B1D-997F-2277816F7EFE}"/>
                </c:ext>
              </c:extLst>
            </c:dLbl>
            <c:dLbl>
              <c:idx val="41"/>
              <c:tx>
                <c:strRef>
                  <c:f>Hoja1!$D$44</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{FE2FFC12-3FD6-410E-8253-809F877278AD}</c15:txfldGUID>
                      <c15:f>Hoja1!$D$44</c15:f>
                      <c15:dlblFieldTableCache>
                        <c:ptCount val="1"/>
                      </c15:dlblFieldTableCache>
                    </c15:dlblFTEntry>
                  </c15:dlblFieldTable>
                  <c15:showDataLabelsRange val="0"/>
                </c:ext>
                <c:ext xmlns:c16="http://schemas.microsoft.com/office/drawing/2014/chart" uri="{C3380CC4-5D6E-409C-BE32-E72D297353CC}">
                  <c16:uniqueId val="{00000029-417F-4B1D-997F-2277816F7EFE}"/>
                </c:ext>
              </c:extLst>
            </c:dLbl>
            <c:dLbl>
              <c:idx val="42"/>
              <c:tx>
                <c:strRef>
                  <c:f>Hoja1!$D$45</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{8C75CF51-7DF2-4C22-B6D7-8D25F83A4FDB}</c15:txfldGUID>
                      <c15:f>Hoja1!$D$45</c15:f>
                      <c15:dlblFieldTableCache>
                        <c:ptCount val="1"/>
                      </c15:dlblFieldTableCache>
                    </c15:dlblFTEntry>
                  </c15:dlblFieldTable>
                  <c15:showDataLabelsRange val="0"/>
                </c:ext>
                <c:ext xmlns:c16="http://schemas.microsoft.com/office/drawing/2014/chart" uri="{C3380CC4-5D6E-409C-BE32-E72D297353CC}">
                  <c16:uniqueId val="{0000002A-417F-4B1D-997F-2277816F7EFE}"/>
                </c:ext>
              </c:extLst>
            </c:dLbl>
            <c:dLbl>
              <c:idx val="43"/>
              <c:tx>
                <c:strRef>
                  <c:f>Hoja1!$D$46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{C7205E95-5B3D-467A-9BE3-B415C7895960}</c15:txfldGUID>
                      <c15:f>Hoja1!$D$46</c15:f>
                      <c15:dlblFieldTableCache>
                        <c:ptCount val="1"/>
                      </c15:dlblFieldTableCache>
                    </c15:dlblFTEntry>
                  </c15:dlblFieldTable>
                  <c15:showDataLabelsRange val="0"/>
                </c:ext>
                <c:ext xmlns:c16="http://schemas.microsoft.com/office/drawing/2014/chart" uri="{C3380CC4-5D6E-409C-BE32-E72D297353CC}">
                  <c16:uniqueId val="{0000002B-417F-4B1D-997F-2277816F7EFE}"/>
                </c:ext>
              </c:extLst>
            </c:dLbl>
            <c:dLbl>
              <c:idx val="44"/>
              <c:tx>
                <c:strRef>
                  <c:f>Hoja1!$D$47</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{D357C76B-EB7A-41E6-A269-75F678C4E6F7}</c15:txfldGUID>
                      <c15:f>Hoja1!$D$47</c15:f>
                      <c15:dlblFieldTableCache>
                        <c:ptCount val="1"/>
                      </c15:dlblFieldTableCache>
                    </c15:dlblFTEntry>
                  </c15:dlblFieldTable>
                  <c15:showDataLabelsRange val="0"/>
                </c:ext>
                <c:ext xmlns:c16="http://schemas.microsoft.com/office/drawing/2014/chart" uri="{C3380CC4-5D6E-409C-BE32-E72D297353CC}">
                  <c16:uniqueId val="{0000002C-417F-4B1D-997F-2277816F7EFE}"/>
                </c:ext>
              </c:extLst>
            </c:dLbl>
            <c:dLbl>
              <c:idx val="45"/>
              <c:tx>
                <c:strRef>
                  <c:f>Hoja1!$D$48</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{A0030694-09CD-40FC-B6A6-DC0DC344FA6C}</c15:txfldGUID>
                      <c15:f>Hoja1!$D$48</c15:f>
                      <c15:dlblFieldTableCache>
                        <c:ptCount val="1"/>
                      </c15:dlblFieldTableCache>
                    </c15:dlblFTEntry>
                  </c15:dlblFieldTable>
                  <c15:showDataLabelsRange val="0"/>
                </c:ext>
                <c:ext xmlns:c16="http://schemas.microsoft.com/office/drawing/2014/chart" uri="{C3380CC4-5D6E-409C-BE32-E72D297353CC}">
                  <c16:uniqueId val="{0000002D-417F-4B1D-997F-2277816F7EFE}"/>
                </c:ext>
              </c:extLst>
            </c:dLbl>
            <c:dLbl>
              <c:idx val="46"/>
              <c:tx>
                <c:strRef>
                  <c:f>Hoja1!$D$49</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{3E58B023-1E85-4C46-9C23-2BBFC19744A9}</c15:txfldGUID>
                      <c15:f>Hoja1!$D$49</c15:f>
                      <c15:dlblFieldTableCache>
                        <c:ptCount val="1"/>
                      </c15:dlblFieldTableCache>
                    </c15:dlblFTEntry>
                  </c15:dlblFieldTable>
                  <c15:showDataLabelsRange val="0"/>
                </c:ext>
                <c:ext xmlns:c16="http://schemas.microsoft.com/office/drawing/2014/chart" uri="{C3380CC4-5D6E-409C-BE32-E72D297353CC}">
                  <c16:uniqueId val="{0000002E-417F-4B1D-997F-2277816F7EFE}"/>
                </c:ext>
              </c:extLst>
            </c:dLbl>
            <c:dLbl>
              <c:idx val="47"/>
              <c:tx>
                <c:strRef>
                  <c:f>Hoja1!$D$50</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{0D8EC2EC-41AD-448A-873D-80EFEE9E3555}</c15:txfldGUID>
                      <c15:f>Hoja1!$D$50</c15:f>
                      <c15:dlblFieldTableCache>
                        <c:ptCount val="1"/>
                      </c15:dlblFieldTableCache>
                    </c15:dlblFTEntry>
                  </c15:dlblFieldTable>
                  <c15:showDataLabelsRange val="0"/>
                </c:ext>
                <c:ext xmlns:c16="http://schemas.microsoft.com/office/drawing/2014/chart" uri="{C3380CC4-5D6E-409C-BE32-E72D297353CC}">
                  <c16:uniqueId val="{0000002F-417F-4B1D-997F-2277816F7EFE}"/>
                </c:ext>
              </c:extLst>
            </c:dLbl>
            <c:dLbl>
              <c:idx val="48"/>
              <c:tx>
                <c:strRef>
                  <c:f>Hoja1!$D$51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{41E82E1A-F7F8-49FA-8B4D-4B60A8F19FCF}</c15:txfldGUID>
                      <c15:f>Hoja1!$D$51</c15:f>
                      <c15:dlblFieldTableCache>
                        <c:ptCount val="1"/>
                      </c15:dlblFieldTableCache>
                    </c15:dlblFTEntry>
                  </c15:dlblFieldTable>
                  <c15:showDataLabelsRange val="0"/>
                </c:ext>
                <c:ext xmlns:c16="http://schemas.microsoft.com/office/drawing/2014/chart" uri="{C3380CC4-5D6E-409C-BE32-E72D297353CC}">
                  <c16:uniqueId val="{00000030-417F-4B1D-997F-2277816F7EFE}"/>
                </c:ext>
              </c:extLst>
            </c:dLbl>
            <c:dLbl>
              <c:idx val="49"/>
              <c:tx>
                <c:strRef>
                  <c:f>Hoja1!$D$52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{85E30A3A-5970-47F8-B4A0-CEB2571FA3C2}</c15:txfldGUID>
                      <c15:f>Hoja1!$D$52</c15:f>
                      <c15:dlblFieldTableCache>
                        <c:ptCount val="1"/>
                      </c15:dlblFieldTableCache>
                    </c15:dlblFTEntry>
                  </c15:dlblFieldTable>
                  <c15:showDataLabelsRange val="0"/>
                </c:ext>
                <c:ext xmlns:c16="http://schemas.microsoft.com/office/drawing/2014/chart" uri="{C3380CC4-5D6E-409C-BE32-E72D297353CC}">
                  <c16:uniqueId val="{00000031-417F-4B1D-997F-2277816F7EFE}"/>
                </c:ext>
              </c:extLst>
            </c:dLbl>
            <c:dLbl>
              <c:idx val="50"/>
              <c:tx>
                <c:strRef>
                  <c:f>Hoja1!$D$53</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{14F49788-0787-4911-A2B2-7F426FC46CCA}</c15:txfldGUID>
                      <c15:f>Hoja1!$D$53</c15:f>
                      <c15:dlblFieldTableCache>
                        <c:ptCount val="1"/>
                      </c15:dlblFieldTableCache>
                    </c15:dlblFTEntry>
                  </c15:dlblFieldTable>
                  <c15:showDataLabelsRange val="0"/>
                </c:ext>
                <c:ext xmlns:c16="http://schemas.microsoft.com/office/drawing/2014/chart" uri="{C3380CC4-5D6E-409C-BE32-E72D297353CC}">
                  <c16:uniqueId val="{00000032-417F-4B1D-997F-2277816F7EFE}"/>
                </c:ext>
              </c:extLst>
            </c:dLbl>
            <c:dLbl>
              <c:idx val="51"/>
              <c:tx>
                <c:strRef>
                  <c:f>Hoja1!$D$54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{5CABDE6A-CD90-40E1-8614-E57CDF7D3884}</c15:txfldGUID>
                      <c15:f>Hoja1!$D$54</c15:f>
                      <c15:dlblFieldTableCache>
                        <c:ptCount val="1"/>
                      </c15:dlblFieldTableCache>
                    </c15:dlblFTEntry>
                  </c15:dlblFieldTable>
                  <c15:showDataLabelsRange val="0"/>
                </c:ext>
                <c:ext xmlns:c16="http://schemas.microsoft.com/office/drawing/2014/chart" uri="{C3380CC4-5D6E-409C-BE32-E72D297353CC}">
                  <c16:uniqueId val="{00000033-417F-4B1D-997F-2277816F7EFE}"/>
                </c:ext>
              </c:extLst>
            </c:dLbl>
            <c:dLbl>
              <c:idx val="52"/>
              <c:tx>
                <c:strRef>
                  <c:f>Hoja1!$D$55</c:f>
                  <c:strCache>
                    <c:ptCount val="1"/>
                    <c:pt idx="0">
                      <c:v>COL</c:v>
                    </c:pt>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{94C84D67-1272-4491-BE15-B2AEC8AA6460}</c15:txfldGUID>
                      <c15:f>Hoja1!$D$55</c15:f>
                      <c15:dlblFieldTableCache>
                        <c:ptCount val="1"/>
                        <c:pt idx="0">
                          <c:v>COL</c:v>
                        </c:pt>
                      </c15:dlblFieldTableCache>
                    </c15:dlblFTEntry>
                  </c15:dlblFieldTable>
                  <c15:showDataLabelsRange val="0"/>
                </c:ext>
                <c:ext xmlns:c16="http://schemas.microsoft.com/office/drawing/2014/chart" uri="{C3380CC4-5D6E-409C-BE32-E72D297353CC}">
                  <c16:uniqueId val="{00000034-417F-4B1D-997F-2277816F7EFE}"/>
                </c:ext>
              </c:extLst>
            </c:dLbl>
            <c:dLbl>
              <c:idx val="53"/>
              <c:tx>
                <c:strRef>
                  <c:f>Hoja1!$D$56</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{D953F64E-EFAD-48AD-BBCA-4D0F990620C5}</c15:txfldGUID>
                      <c15:f>Hoja1!$D$56</c15:f>
                      <c15:dlblFieldTableCache>
                        <c:ptCount val="1"/>
                      </c15:dlblFieldTableCache>
                    </c15:dlblFTEntry>
                  </c15:dlblFieldTable>
                  <c15:showDataLabelsRange val="0"/>
                </c:ext>
                <c:ext xmlns:c16="http://schemas.microsoft.com/office/drawing/2014/chart" uri="{C3380CC4-5D6E-409C-BE32-E72D297353CC}">
                  <c16:uniqueId val="{00000035-417F-4B1D-997F-2277816F7EFE}"/>
                </c:ext>
              </c:extLst>
            </c:dLbl>
            <c:dLbl>
              <c:idx val="54"/>
              <c:tx>
                <c:strRef>
                  <c:f>Hoja1!$D$57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{002DDA94-BC32-4FF0-A853-A756098B8CCF}</c15:txfldGUID>
                      <c15:f>Hoja1!$D$57</c15:f>
                      <c15:dlblFieldTableCache>
                        <c:ptCount val="1"/>
                      </c15:dlblFieldTableCache>
                    </c15:dlblFTEntry>
                  </c15:dlblFieldTable>
                  <c15:showDataLabelsRange val="0"/>
                </c:ext>
                <c:ext xmlns:c16="http://schemas.microsoft.com/office/drawing/2014/chart" uri="{C3380CC4-5D6E-409C-BE32-E72D297353CC}">
                  <c16:uniqueId val="{00000036-417F-4B1D-997F-2277816F7EFE}"/>
                </c:ext>
              </c:extLst>
            </c:dLbl>
            <c:dLbl>
              <c:idx val="55"/>
              <c:tx>
                <c:strRef>
                  <c:f>Hoja1!$D$58</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{7E2FC1A3-8307-4A84-B329-36B75F114583}</c15:txfldGUID>
                      <c15:f>Hoja1!$D$58</c15:f>
                      <c15:dlblFieldTableCache>
                        <c:ptCount val="1"/>
                      </c15:dlblFieldTableCache>
                    </c15:dlblFTEntry>
                  </c15:dlblFieldTable>
                  <c15:showDataLabelsRange val="0"/>
                </c:ext>
                <c:ext xmlns:c16="http://schemas.microsoft.com/office/drawing/2014/chart" uri="{C3380CC4-5D6E-409C-BE32-E72D297353CC}">
                  <c16:uniqueId val="{00000037-417F-4B1D-997F-2277816F7EFE}"/>
                </c:ext>
              </c:extLst>
            </c:dLbl>
            <c:dLbl>
              <c:idx val="56"/>
              <c:tx>
                <c:strRef>
                  <c:f>Hoja1!$D$59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{27B1BA06-791F-4E79-8CE4-1197B60B9878}</c15:txfldGUID>
                      <c15:f>Hoja1!$D$59</c15:f>
                      <c15:dlblFieldTableCache>
                        <c:ptCount val="1"/>
                      </c15:dlblFieldTableCache>
                    </c15:dlblFTEntry>
                  </c15:dlblFieldTable>
                  <c15:showDataLabelsRange val="0"/>
                </c:ext>
                <c:ext xmlns:c16="http://schemas.microsoft.com/office/drawing/2014/chart" uri="{C3380CC4-5D6E-409C-BE32-E72D297353CC}">
                  <c16:uniqueId val="{00000038-417F-4B1D-997F-2277816F7EFE}"/>
                </c:ext>
              </c:extLst>
            </c:dLbl>
            <c:dLbl>
              <c:idx val="57"/>
              <c:tx>
                <c:strRef>
                  <c:f>Hoja1!$D$60</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{2C200FC5-6402-4278-9963-CE5984735D2D}</c15:txfldGUID>
                      <c15:f>Hoja1!$D$60</c15:f>
                      <c15:dlblFieldTableCache>
                        <c:ptCount val="1"/>
                      </c15:dlblFieldTableCache>
                    </c15:dlblFTEntry>
                  </c15:dlblFieldTable>
                  <c15:showDataLabelsRange val="0"/>
                </c:ext>
                <c:ext xmlns:c16="http://schemas.microsoft.com/office/drawing/2014/chart" uri="{C3380CC4-5D6E-409C-BE32-E72D297353CC}">
                  <c16:uniqueId val="{00000039-417F-4B1D-997F-2277816F7EFE}"/>
                </c:ext>
              </c:extLst>
            </c:dLbl>
            <c:dLbl>
              <c:idx val="58"/>
              <c:tx>
                <c:strRef>
                  <c:f>Hoja1!$D$61</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{315068BE-980E-4899-B994-EA8D465C2507}</c15:txfldGUID>
                      <c15:f>Hoja1!$D$61</c15:f>
                      <c15:dlblFieldTableCache>
                        <c:ptCount val="1"/>
                      </c15:dlblFieldTableCache>
                    </c15:dlblFTEntry>
                  </c15:dlblFieldTable>
                  <c15:showDataLabelsRange val="0"/>
                </c:ext>
                <c:ext xmlns:c16="http://schemas.microsoft.com/office/drawing/2014/chart" uri="{C3380CC4-5D6E-409C-BE32-E72D297353CC}">
                  <c16:uniqueId val="{0000003A-417F-4B1D-997F-2277816F7EFE}"/>
                </c:ext>
              </c:extLst>
            </c:dLbl>
            <c:dLbl>
              <c:idx val="59"/>
              <c:tx>
                <c:strRef>
                  <c:f>Hoja1!$D$62</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{816D97F2-F4EA-4FE4-9D32-67DD8850BE79}</c15:txfldGUID>
                      <c15:f>Hoja1!$D$62</c15:f>
                      <c15:dlblFieldTableCache>
                        <c:ptCount val="1"/>
                      </c15:dlblFieldTableCache>
                    </c15:dlblFTEntry>
                  </c15:dlblFieldTable>
                  <c15:showDataLabelsRange val="0"/>
                </c:ext>
                <c:ext xmlns:c16="http://schemas.microsoft.com/office/drawing/2014/chart" uri="{C3380CC4-5D6E-409C-BE32-E72D297353CC}">
                  <c16:uniqueId val="{0000003B-417F-4B1D-997F-2277816F7EFE}"/>
                </c:ext>
              </c:extLst>
            </c:dLbl>
            <c:dLbl>
              <c:idx val="60"/>
              <c:tx>
                <c:strRef>
                  <c:f>Hoja1!$D$63</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{31931769-181F-4D0C-8C9E-14A0987CD745}</c15:txfldGUID>
                      <c15:f>Hoja1!$D$63</c15:f>
                      <c15:dlblFieldTableCache>
                        <c:ptCount val="1"/>
                      </c15:dlblFieldTableCache>
                    </c15:dlblFTEntry>
                  </c15:dlblFieldTable>
                  <c15:showDataLabelsRange val="0"/>
                </c:ext>
                <c:ext xmlns:c16="http://schemas.microsoft.com/office/drawing/2014/chart" uri="{C3380CC4-5D6E-409C-BE32-E72D297353CC}">
                  <c16:uniqueId val="{0000003C-417F-4B1D-997F-2277816F7EFE}"/>
                </c:ext>
              </c:extLst>
            </c:dLbl>
            <c:dLbl>
              <c:idx val="61"/>
              <c:tx>
                <c:strRef>
                  <c:f>Hoja1!$D$64</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{0CB1753F-16EF-453B-8227-1C4012FC6108}</c15:txfldGUID>
                      <c15:f>Hoja1!$D$64</c15:f>
                      <c15:dlblFieldTableCache>
                        <c:ptCount val="1"/>
                      </c15:dlblFieldTableCache>
                    </c15:dlblFTEntry>
                  </c15:dlblFieldTable>
                  <c15:showDataLabelsRange val="0"/>
                </c:ext>
                <c:ext xmlns:c16="http://schemas.microsoft.com/office/drawing/2014/chart" uri="{C3380CC4-5D6E-409C-BE32-E72D297353CC}">
                  <c16:uniqueId val="{0000003D-417F-4B1D-997F-2277816F7EFE}"/>
                </c:ext>
              </c:extLst>
            </c:dLbl>
            <c:dLbl>
              <c:idx val="62"/>
              <c:tx>
                <c:strRef>
                  <c:f>Hoja1!$D$65</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{C10CF026-AB06-42A6-86AB-49DDBF8CDFFD}</c15:txfldGUID>
                      <c15:f>Hoja1!$D$65</c15:f>
                      <c15:dlblFieldTableCache>
                        <c:ptCount val="1"/>
                      </c15:dlblFieldTableCache>
                    </c15:dlblFTEntry>
                  </c15:dlblFieldTable>
                  <c15:showDataLabelsRange val="0"/>
                </c:ext>
                <c:ext xmlns:c16="http://schemas.microsoft.com/office/drawing/2014/chart" uri="{C3380CC4-5D6E-409C-BE32-E72D297353CC}">
                  <c16:uniqueId val="{0000003E-417F-4B1D-997F-2277816F7EFE}"/>
                </c:ext>
              </c:extLst>
            </c:dLbl>
            <c:dLbl>
              <c:idx val="63"/>
              <c:tx>
                <c:strRef>
                  <c:f>Hoja1!$D$66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{779DCF11-DA79-498D-9237-8A114EC44A1F}</c15:txfldGUID>
                      <c15:f>Hoja1!$D$66</c15:f>
                      <c15:dlblFieldTableCache>
                        <c:ptCount val="1"/>
                      </c15:dlblFieldTableCache>
                    </c15:dlblFTEntry>
                  </c15:dlblFieldTable>
                  <c15:showDataLabelsRange val="0"/>
                </c:ext>
                <c:ext xmlns:c16="http://schemas.microsoft.com/office/drawing/2014/chart" uri="{C3380CC4-5D6E-409C-BE32-E72D297353CC}">
                  <c16:uniqueId val="{0000003F-417F-4B1D-997F-2277816F7EFE}"/>
                </c:ext>
              </c:extLst>
            </c:dLbl>
            <c:dLbl>
              <c:idx val="64"/>
              <c:tx>
                <c:strRef>
                  <c:f>Hoja1!$D$67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{01CA5775-E1E0-4ED8-A7EF-1A811FFA1656}</c15:txfldGUID>
                      <c15:f>Hoja1!$D$67</c15:f>
                      <c15:dlblFieldTableCache>
                        <c:ptCount val="1"/>
                      </c15:dlblFieldTableCache>
                    </c15:dlblFTEntry>
                  </c15:dlblFieldTable>
                  <c15:showDataLabelsRange val="0"/>
                </c:ext>
                <c:ext xmlns:c16="http://schemas.microsoft.com/office/drawing/2014/chart" uri="{C3380CC4-5D6E-409C-BE32-E72D297353CC}">
                  <c16:uniqueId val="{00000040-417F-4B1D-997F-2277816F7EFE}"/>
                </c:ext>
              </c:extLst>
            </c:dLbl>
            <c:dLbl>
              <c:idx val="65"/>
              <c:tx>
                <c:strRef>
                  <c:f>Hoja1!$D$68</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{C0F1C4BF-2946-40DA-80D6-E63242C3D347}</c15:txfldGUID>
                      <c15:f>Hoja1!$D$68</c15:f>
                      <c15:dlblFieldTableCache>
                        <c:ptCount val="1"/>
                      </c15:dlblFieldTableCache>
                    </c15:dlblFTEntry>
                  </c15:dlblFieldTable>
                  <c15:showDataLabelsRange val="0"/>
                </c:ext>
                <c:ext xmlns:c16="http://schemas.microsoft.com/office/drawing/2014/chart" uri="{C3380CC4-5D6E-409C-BE32-E72D297353CC}">
                  <c16:uniqueId val="{00000041-417F-4B1D-997F-2277816F7EFE}"/>
                </c:ext>
              </c:extLst>
            </c:dLbl>
            <c:dLbl>
              <c:idx val="66"/>
              <c:tx>
                <c:strRef>
                  <c:f>Hoja1!$D$69</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{26C9C70B-EE53-4C69-944E-42E50D8022AB}</c15:txfldGUID>
                      <c15:f>Hoja1!$D$69</c15:f>
                      <c15:dlblFieldTableCache>
                        <c:ptCount val="1"/>
                      </c15:dlblFieldTableCache>
                    </c15:dlblFTEntry>
                  </c15:dlblFieldTable>
                  <c15:showDataLabelsRange val="0"/>
                </c:ext>
                <c:ext xmlns:c16="http://schemas.microsoft.com/office/drawing/2014/chart" uri="{C3380CC4-5D6E-409C-BE32-E72D297353CC}">
                  <c16:uniqueId val="{00000042-417F-4B1D-997F-2277816F7EFE}"/>
                </c:ext>
              </c:extLst>
            </c:dLbl>
            <c:dLbl>
              <c:idx val="67"/>
              <c:tx>
                <c:strRef>
                  <c:f>Hoja1!$D$70</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{E64897B0-A022-4B06-8FC9-752FD26E1E54}</c15:txfldGUID>
                      <c15:f>Hoja1!$D$70</c15:f>
                      <c15:dlblFieldTableCache>
                        <c:ptCount val="1"/>
                      </c15:dlblFieldTableCache>
                    </c15:dlblFTEntry>
                  </c15:dlblFieldTable>
                  <c15:showDataLabelsRange val="0"/>
                </c:ext>
                <c:ext xmlns:c16="http://schemas.microsoft.com/office/drawing/2014/chart" uri="{C3380CC4-5D6E-409C-BE32-E72D297353CC}">
                  <c16:uniqueId val="{00000043-417F-4B1D-997F-2277816F7EFE}"/>
                </c:ext>
              </c:extLst>
            </c:dLbl>
            <c:dLbl>
              <c:idx val="68"/>
              <c:tx>
                <c:strRef>
                  <c:f>Hoja1!$D$71</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{0577410B-D6BF-4F04-9174-5C6D0B947781}</c15:txfldGUID>
                      <c15:f>Hoja1!$D$71</c15:f>
                      <c15:dlblFieldTableCache>
                        <c:ptCount val="1"/>
                      </c15:dlblFieldTableCache>
                    </c15:dlblFTEntry>
                  </c15:dlblFieldTable>
                  <c15:showDataLabelsRange val="0"/>
                </c:ext>
                <c:ext xmlns:c16="http://schemas.microsoft.com/office/drawing/2014/chart" uri="{C3380CC4-5D6E-409C-BE32-E72D297353CC}">
                  <c16:uniqueId val="{00000044-417F-4B1D-997F-2277816F7EFE}"/>
                </c:ext>
              </c:extLst>
            </c:dLbl>
            <c:dLbl>
              <c:idx val="69"/>
              <c:tx>
                <c:strRef>
                  <c:f>Hoja1!$D$72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{D243E4B3-7A17-4E83-BC92-B0A4F3F1F736}</c15:txfldGUID>
                      <c15:f>Hoja1!$D$72</c15:f>
                      <c15:dlblFieldTableCache>
                        <c:ptCount val="1"/>
                      </c15:dlblFieldTableCache>
                    </c15:dlblFTEntry>
                  </c15:dlblFieldTable>
                  <c15:showDataLabelsRange val="0"/>
                </c:ext>
                <c:ext xmlns:c16="http://schemas.microsoft.com/office/drawing/2014/chart" uri="{C3380CC4-5D6E-409C-BE32-E72D297353CC}">
                  <c16:uniqueId val="{00000045-417F-4B1D-997F-2277816F7EFE}"/>
                </c:ext>
              </c:extLst>
            </c:dLbl>
            <c:dLbl>
              <c:idx val="70"/>
              <c:tx>
                <c:strRef>
                  <c:f>Hoja1!$D$73</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{AC5ECEF9-7F53-41B9-A0BA-1DEF4AEC72C5}</c15:txfldGUID>
                      <c15:f>Hoja1!$D$73</c15:f>
                      <c15:dlblFieldTableCache>
                        <c:ptCount val="1"/>
                      </c15:dlblFieldTableCache>
                    </c15:dlblFTEntry>
                  </c15:dlblFieldTable>
                  <c15:showDataLabelsRange val="0"/>
                </c:ext>
                <c:ext xmlns:c16="http://schemas.microsoft.com/office/drawing/2014/chart" uri="{C3380CC4-5D6E-409C-BE32-E72D297353CC}">
                  <c16:uniqueId val="{00000046-417F-4B1D-997F-2277816F7EFE}"/>
                </c:ext>
              </c:extLst>
            </c:dLbl>
            <c:dLbl>
              <c:idx val="71"/>
              <c:tx>
                <c:strRef>
                  <c:f>Hoja1!$D$74</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{D14197BD-82BE-42BC-A9AA-AC3FAB20F580}</c15:txfldGUID>
                      <c15:f>Hoja1!$D$74</c15:f>
                      <c15:dlblFieldTableCache>
                        <c:ptCount val="1"/>
                      </c15:dlblFieldTableCache>
                    </c15:dlblFTEntry>
                  </c15:dlblFieldTable>
                  <c15:showDataLabelsRange val="0"/>
                </c:ext>
                <c:ext xmlns:c16="http://schemas.microsoft.com/office/drawing/2014/chart" uri="{C3380CC4-5D6E-409C-BE32-E72D297353CC}">
                  <c16:uniqueId val="{00000047-417F-4B1D-997F-2277816F7EFE}"/>
                </c:ext>
              </c:extLst>
            </c:dLbl>
            <c:dLbl>
              <c:idx val="72"/>
              <c:tx>
                <c:strRef>
                  <c:f>Hoja1!$D$75</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{335166B6-0162-411D-B817-500137E6FA2C}</c15:txfldGUID>
                      <c15:f>Hoja1!$D$75</c15:f>
                      <c15:dlblFieldTableCache>
                        <c:ptCount val="1"/>
                      </c15:dlblFieldTableCache>
                    </c15:dlblFTEntry>
                  </c15:dlblFieldTable>
                  <c15:showDataLabelsRange val="0"/>
                </c:ext>
                <c:ext xmlns:c16="http://schemas.microsoft.com/office/drawing/2014/chart" uri="{C3380CC4-5D6E-409C-BE32-E72D297353CC}">
                  <c16:uniqueId val="{00000048-417F-4B1D-997F-2277816F7EFE}"/>
                </c:ext>
              </c:extLst>
            </c:dLbl>
            <c:dLbl>
              <c:idx val="73"/>
              <c:tx>
                <c:strRef>
                  <c:f>Hoja1!$D$76</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{B1CFC29A-4DD7-4A4E-BA4C-DA7B9DC44E30}</c15:txfldGUID>
                      <c15:f>Hoja1!$D$76</c15:f>
                      <c15:dlblFieldTableCache>
                        <c:ptCount val="1"/>
                      </c15:dlblFieldTableCache>
                    </c15:dlblFTEntry>
                  </c15:dlblFieldTable>
                  <c15:showDataLabelsRange val="0"/>
                </c:ext>
                <c:ext xmlns:c16="http://schemas.microsoft.com/office/drawing/2014/chart" uri="{C3380CC4-5D6E-409C-BE32-E72D297353CC}">
                  <c16:uniqueId val="{00000049-417F-4B1D-997F-2277816F7EFE}"/>
                </c:ext>
              </c:extLst>
            </c:dLbl>
            <c:dLbl>
              <c:idx val="74"/>
              <c:tx>
                <c:strRef>
                  <c:f>Hoja1!$D$77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{6F724BD1-5E07-4529-9DD4-0FE62D2FBF11}</c15:txfldGUID>
                      <c15:f>Hoja1!$D$77</c15:f>
                      <c15:dlblFieldTableCache>
                        <c:ptCount val="1"/>
                      </c15:dlblFieldTableCache>
                    </c15:dlblFTEntry>
                  </c15:dlblFieldTable>
                  <c15:showDataLabelsRange val="0"/>
                </c:ext>
                <c:ext xmlns:c16="http://schemas.microsoft.com/office/drawing/2014/chart" uri="{C3380CC4-5D6E-409C-BE32-E72D297353CC}">
                  <c16:uniqueId val="{0000004A-417F-4B1D-997F-2277816F7EFE}"/>
                </c:ext>
              </c:extLst>
            </c:dLbl>
            <c:dLbl>
              <c:idx val="75"/>
              <c:tx>
                <c:strRef>
                  <c:f>Hoja1!$D$78</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{8CD248DB-9DB7-497D-BFBA-0086E47EF191}</c15:txfldGUID>
                      <c15:f>Hoja1!$D$78</c15:f>
                      <c15:dlblFieldTableCache>
                        <c:ptCount val="1"/>
                      </c15:dlblFieldTableCache>
                    </c15:dlblFTEntry>
                  </c15:dlblFieldTable>
                  <c15:showDataLabelsRange val="0"/>
                </c:ext>
                <c:ext xmlns:c16="http://schemas.microsoft.com/office/drawing/2014/chart" uri="{C3380CC4-5D6E-409C-BE32-E72D297353CC}">
                  <c16:uniqueId val="{0000004B-417F-4B1D-997F-2277816F7EFE}"/>
                </c:ext>
              </c:extLst>
            </c:dLbl>
            <c:dLbl>
              <c:idx val="76"/>
              <c:tx>
                <c:strRef>
                  <c:f>Hoja1!$D$79</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{96F85AE5-4FD4-4011-B2A3-647480DE58EC}</c15:txfldGUID>
                      <c15:f>Hoja1!$D$79</c15:f>
                      <c15:dlblFieldTableCache>
                        <c:ptCount val="1"/>
                      </c15:dlblFieldTableCache>
                    </c15:dlblFTEntry>
                  </c15:dlblFieldTable>
                  <c15:showDataLabelsRange val="0"/>
                </c:ext>
                <c:ext xmlns:c16="http://schemas.microsoft.com/office/drawing/2014/chart" uri="{C3380CC4-5D6E-409C-BE32-E72D297353CC}">
                  <c16:uniqueId val="{0000004C-417F-4B1D-997F-2277816F7EFE}"/>
                </c:ext>
              </c:extLst>
            </c:dLbl>
            <c:dLbl>
              <c:idx val="77"/>
              <c:tx>
                <c:strRef>
                  <c:f>Hoja1!$D$80</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{144F5DC3-2AF5-4FAD-80EB-ED6F920C5CE6}</c15:txfldGUID>
                      <c15:f>Hoja1!$D$80</c15:f>
                      <c15:dlblFieldTableCache>
                        <c:ptCount val="1"/>
                      </c15:dlblFieldTableCache>
                    </c15:dlblFTEntry>
                  </c15:dlblFieldTable>
                  <c15:showDataLabelsRange val="0"/>
                </c:ext>
                <c:ext xmlns:c16="http://schemas.microsoft.com/office/drawing/2014/chart" uri="{C3380CC4-5D6E-409C-BE32-E72D297353CC}">
                  <c16:uniqueId val="{0000004D-417F-4B1D-997F-2277816F7EFE}"/>
                </c:ext>
              </c:extLst>
            </c:dLbl>
            <c:dLbl>
              <c:idx val="78"/>
              <c:tx>
                <c:strRef>
                  <c:f>Hoja1!$D$81</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{2EA300E5-DE1E-4DE1-829C-529F6F98D3C0}</c15:txfldGUID>
                      <c15:f>Hoja1!$D$81</c15:f>
                      <c15:dlblFieldTableCache>
                        <c:ptCount val="1"/>
                      </c15:dlblFieldTableCache>
                    </c15:dlblFTEntry>
                  </c15:dlblFieldTable>
                  <c15:showDataLabelsRange val="0"/>
                </c:ext>
                <c:ext xmlns:c16="http://schemas.microsoft.com/office/drawing/2014/chart" uri="{C3380CC4-5D6E-409C-BE32-E72D297353CC}">
                  <c16:uniqueId val="{0000004E-417F-4B1D-997F-2277816F7EFE}"/>
                </c:ext>
              </c:extLst>
            </c:dLbl>
            <c:dLbl>
              <c:idx val="79"/>
              <c:tx>
                <c:strRef>
                  <c:f>Hoja1!$D$82</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{712AEAD1-8C6D-4E7B-82E2-E76FACB55085}</c15:txfldGUID>
                      <c15:f>Hoja1!$D$82</c15:f>
                      <c15:dlblFieldTableCache>
                        <c:ptCount val="1"/>
                      </c15:dlblFieldTableCache>
                    </c15:dlblFTEntry>
                  </c15:dlblFieldTable>
                  <c15:showDataLabelsRange val="0"/>
                </c:ext>
                <c:ext xmlns:c16="http://schemas.microsoft.com/office/drawing/2014/chart" uri="{C3380CC4-5D6E-409C-BE32-E72D297353CC}">
                  <c16:uniqueId val="{0000004F-417F-4B1D-997F-2277816F7EFE}"/>
                </c:ext>
              </c:extLst>
            </c:dLbl>
            <c:dLbl>
              <c:idx val="80"/>
              <c:tx>
                <c:strRef>
                  <c:f>Hoja1!$D$83</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{4130493B-259C-444E-B674-EE58FEBC32EF}</c15:txfldGUID>
                      <c15:f>Hoja1!$D$83</c15:f>
                      <c15:dlblFieldTableCache>
                        <c:ptCount val="1"/>
                      </c15:dlblFieldTableCache>
                    </c15:dlblFTEntry>
                  </c15:dlblFieldTable>
                  <c15:showDataLabelsRange val="0"/>
                </c:ext>
                <c:ext xmlns:c16="http://schemas.microsoft.com/office/drawing/2014/chart" uri="{C3380CC4-5D6E-409C-BE32-E72D297353CC}">
                  <c16:uniqueId val="{00000050-417F-4B1D-997F-2277816F7EFE}"/>
                </c:ext>
              </c:extLst>
            </c:dLbl>
            <c:dLbl>
              <c:idx val="81"/>
              <c:tx>
                <c:strRef>
                  <c:f>Hoja1!$D$84</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{3AD1FE71-2AB1-49A1-AD3C-FC539D022AEC}</c15:txfldGUID>
                      <c15:f>Hoja1!$D$84</c15:f>
                      <c15:dlblFieldTableCache>
                        <c:ptCount val="1"/>
                      </c15:dlblFieldTableCache>
                    </c15:dlblFTEntry>
                  </c15:dlblFieldTable>
                  <c15:showDataLabelsRange val="0"/>
                </c:ext>
                <c:ext xmlns:c16="http://schemas.microsoft.com/office/drawing/2014/chart" uri="{C3380CC4-5D6E-409C-BE32-E72D297353CC}">
                  <c16:uniqueId val="{00000051-417F-4B1D-997F-2277816F7EFE}"/>
                </c:ext>
              </c:extLst>
            </c:dLbl>
            <c:dLbl>
              <c:idx val="82"/>
              <c:tx>
                <c:strRef>
                  <c:f>Hoja1!$D$85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{79D04FFE-306A-47C0-BD48-4DE84C6BF363}</c15:txfldGUID>
                      <c15:f>Hoja1!$D$85</c15:f>
                      <c15:dlblFieldTableCache>
                        <c:ptCount val="1"/>
                      </c15:dlblFieldTableCache>
                    </c15:dlblFTEntry>
                  </c15:dlblFieldTable>
                  <c15:showDataLabelsRange val="0"/>
                </c:ext>
                <c:ext xmlns:c16="http://schemas.microsoft.com/office/drawing/2014/chart" uri="{C3380CC4-5D6E-409C-BE32-E72D297353CC}">
                  <c16:uniqueId val="{00000052-417F-4B1D-997F-2277816F7EFE}"/>
                </c:ext>
              </c:extLst>
            </c:dLbl>
            <c:dLbl>
              <c:idx val="83"/>
              <c:tx>
                <c:strRef>
                  <c:f>Hoja1!$D$86</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{B8D36B43-D227-46D1-A259-50FE46A393A9}</c15:txfldGUID>
                      <c15:f>Hoja1!$D$86</c15:f>
                      <c15:dlblFieldTableCache>
                        <c:ptCount val="1"/>
                      </c15:dlblFieldTableCache>
                    </c15:dlblFTEntry>
                  </c15:dlblFieldTable>
                  <c15:showDataLabelsRange val="0"/>
                </c:ext>
                <c:ext xmlns:c16="http://schemas.microsoft.com/office/drawing/2014/chart" uri="{C3380CC4-5D6E-409C-BE32-E72D297353CC}">
                  <c16:uniqueId val="{00000053-417F-4B1D-997F-2277816F7EFE}"/>
                </c:ext>
              </c:extLst>
            </c:dLbl>
            <c:dLbl>
              <c:idx val="84"/>
              <c:tx>
                <c:strRef>
                  <c:f>Hoja1!$D$87</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{B994ACEC-177D-47C6-8309-6739FC483396}</c15:txfldGUID>
                      <c15:f>Hoja1!$D$87</c15:f>
                      <c15:dlblFieldTableCache>
                        <c:ptCount val="1"/>
                      </c15:dlblFieldTableCache>
                    </c15:dlblFTEntry>
                  </c15:dlblFieldTable>
                  <c15:showDataLabelsRange val="0"/>
                </c:ext>
                <c:ext xmlns:c16="http://schemas.microsoft.com/office/drawing/2014/chart" uri="{C3380CC4-5D6E-409C-BE32-E72D297353CC}">
                  <c16:uniqueId val="{00000054-417F-4B1D-997F-2277816F7EFE}"/>
                </c:ext>
              </c:extLst>
            </c:dLbl>
            <c:dLbl>
              <c:idx val="85"/>
              <c:tx>
                <c:strRef>
                  <c:f>Hoja1!$D$88</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{6B7CF9BA-3531-4260-B629-74DAA5AD6512}</c15:txfldGUID>
                      <c15:f>Hoja1!$D$88</c15:f>
                      <c15:dlblFieldTableCache>
                        <c:ptCount val="1"/>
                      </c15:dlblFieldTableCache>
                    </c15:dlblFTEntry>
                  </c15:dlblFieldTable>
                  <c15:showDataLabelsRange val="0"/>
                </c:ext>
                <c:ext xmlns:c16="http://schemas.microsoft.com/office/drawing/2014/chart" uri="{C3380CC4-5D6E-409C-BE32-E72D297353CC}">
                  <c16:uniqueId val="{00000055-417F-4B1D-997F-2277816F7EFE}"/>
                </c:ext>
              </c:extLst>
            </c:dLbl>
            <c:dLbl>
              <c:idx val="86"/>
              <c:tx>
                <c:strRef>
                  <c:f>Hoja1!$D$89</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{1CD3CECD-B48F-4AD6-9ABF-6B66058EC75A}</c15:txfldGUID>
                      <c15:f>Hoja1!$D$89</c15:f>
                      <c15:dlblFieldTableCache>
                        <c:ptCount val="1"/>
                      </c15:dlblFieldTableCache>
                    </c15:dlblFTEntry>
                  </c15:dlblFieldTable>
                  <c15:showDataLabelsRange val="0"/>
                </c:ext>
                <c:ext xmlns:c16="http://schemas.microsoft.com/office/drawing/2014/chart" uri="{C3380CC4-5D6E-409C-BE32-E72D297353CC}">
                  <c16:uniqueId val="{00000056-417F-4B1D-997F-2277816F7EFE}"/>
                </c:ext>
              </c:extLst>
            </c:dLbl>
            <c:dLbl>
              <c:idx val="87"/>
              <c:tx>
                <c:strRef>
                  <c:f>Hoja1!$D$90</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{1FFB181D-633A-4CC0-84AD-A957AFFBD47A}</c15:txfldGUID>
                      <c15:f>Hoja1!$D$90</c15:f>
                      <c15:dlblFieldTableCache>
                        <c:ptCount val="1"/>
                      </c15:dlblFieldTableCache>
                    </c15:dlblFTEntry>
                  </c15:dlblFieldTable>
                  <c15:showDataLabelsRange val="0"/>
                </c:ext>
                <c:ext xmlns:c16="http://schemas.microsoft.com/office/drawing/2014/chart" uri="{C3380CC4-5D6E-409C-BE32-E72D297353CC}">
                  <c16:uniqueId val="{00000057-417F-4B1D-997F-2277816F7EFE}"/>
                </c:ext>
              </c:extLst>
            </c:dLbl>
            <c:dLbl>
              <c:idx val="88"/>
              <c:tx>
                <c:strRef>
                  <c:f>Hoja1!$D$91</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{4A75EB62-50CD-457F-B213-470EE2B1418A}</c15:txfldGUID>
                      <c15:f>Hoja1!$D$91</c15:f>
                      <c15:dlblFieldTableCache>
                        <c:ptCount val="1"/>
                      </c15:dlblFieldTableCache>
                    </c15:dlblFTEntry>
                  </c15:dlblFieldTable>
                  <c15:showDataLabelsRange val="0"/>
                </c:ext>
                <c:ext xmlns:c16="http://schemas.microsoft.com/office/drawing/2014/chart" uri="{C3380CC4-5D6E-409C-BE32-E72D297353CC}">
                  <c16:uniqueId val="{00000058-417F-4B1D-997F-2277816F7EFE}"/>
                </c:ext>
              </c:extLst>
            </c:dLbl>
            <c:dLbl>
              <c:idx val="89"/>
              <c:tx>
                <c:strRef>
                  <c:f>Hoja1!$D$92</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{46377242-A0F6-4DEF-9710-C96947861D86}</c15:txfldGUID>
                      <c15:f>Hoja1!$D$92</c15:f>
                      <c15:dlblFieldTableCache>
                        <c:ptCount val="1"/>
                      </c15:dlblFieldTableCache>
                    </c15:dlblFTEntry>
                  </c15:dlblFieldTable>
                  <c15:showDataLabelsRange val="0"/>
                </c:ext>
                <c:ext xmlns:c16="http://schemas.microsoft.com/office/drawing/2014/chart" uri="{C3380CC4-5D6E-409C-BE32-E72D297353CC}">
                  <c16:uniqueId val="{00000059-417F-4B1D-997F-2277816F7EFE}"/>
                </c:ext>
              </c:extLst>
            </c:dLbl>
            <c:dLbl>
              <c:idx val="90"/>
              <c:tx>
                <c:strRef>
                  <c:f>Hoja1!$D$93</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{1743DF90-7B0B-42A5-B096-8D4CF8468496}</c15:txfldGUID>
                      <c15:f>Hoja1!$D$93</c15:f>
                      <c15:dlblFieldTableCache>
                        <c:ptCount val="1"/>
                      </c15:dlblFieldTableCache>
                    </c15:dlblFTEntry>
                  </c15:dlblFieldTable>
                  <c15:showDataLabelsRange val="0"/>
                </c:ext>
                <c:ext xmlns:c16="http://schemas.microsoft.com/office/drawing/2014/chart" uri="{C3380CC4-5D6E-409C-BE32-E72D297353CC}">
                  <c16:uniqueId val="{0000005A-417F-4B1D-997F-2277816F7EFE}"/>
                </c:ext>
              </c:extLst>
            </c:dLbl>
            <c:dLbl>
              <c:idx val="91"/>
              <c:tx>
                <c:strRef>
                  <c:f>Hoja1!$D$94</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{7D5E8995-D792-47B8-9B49-3EA76AB0747B}</c15:txfldGUID>
                      <c15:f>Hoja1!$D$94</c15:f>
                      <c15:dlblFieldTableCache>
                        <c:ptCount val="1"/>
                      </c15:dlblFieldTableCache>
                    </c15:dlblFTEntry>
                  </c15:dlblFieldTable>
                  <c15:showDataLabelsRange val="0"/>
                </c:ext>
                <c:ext xmlns:c16="http://schemas.microsoft.com/office/drawing/2014/chart" uri="{C3380CC4-5D6E-409C-BE32-E72D297353CC}">
                  <c16:uniqueId val="{0000005B-417F-4B1D-997F-2277816F7EFE}"/>
                </c:ext>
              </c:extLst>
            </c:dLbl>
            <c:dLbl>
              <c:idx val="92"/>
              <c:tx>
                <c:strRef>
                  <c:f>Hoja1!$D$95</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{746265E2-F082-4120-A672-F211BE8B6561}</c15:txfldGUID>
                      <c15:f>Hoja1!$D$95</c15:f>
                      <c15:dlblFieldTableCache>
                        <c:ptCount val="1"/>
                      </c15:dlblFieldTableCache>
                    </c15:dlblFTEntry>
                  </c15:dlblFieldTable>
                  <c15:showDataLabelsRange val="0"/>
                </c:ext>
                <c:ext xmlns:c16="http://schemas.microsoft.com/office/drawing/2014/chart" uri="{C3380CC4-5D6E-409C-BE32-E72D297353CC}">
                  <c16:uniqueId val="{0000005C-417F-4B1D-997F-2277816F7EFE}"/>
                </c:ext>
              </c:extLst>
            </c:dLbl>
            <c:dLbl>
              <c:idx val="93"/>
              <c:tx>
                <c:strRef>
                  <c:f>Hoja1!$D$96</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{D551A087-AAC1-4F40-8A5D-C2DB60EFA892}</c15:txfldGUID>
                      <c15:f>Hoja1!$D$96</c15:f>
                      <c15:dlblFieldTableCache>
                        <c:ptCount val="1"/>
                      </c15:dlblFieldTableCache>
                    </c15:dlblFTEntry>
                  </c15:dlblFieldTable>
                  <c15:showDataLabelsRange val="0"/>
                </c:ext>
                <c:ext xmlns:c16="http://schemas.microsoft.com/office/drawing/2014/chart" uri="{C3380CC4-5D6E-409C-BE32-E72D297353CC}">
                  <c16:uniqueId val="{0000005D-417F-4B1D-997F-2277816F7EFE}"/>
                </c:ext>
              </c:extLst>
            </c:dLbl>
            <c:dLbl>
              <c:idx val="94"/>
              <c:tx>
                <c:strRef>
                  <c:f>Hoja1!$D$97</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{74CA2037-57EC-4A01-BA52-82333E1CADEB}</c15:txfldGUID>
                      <c15:f>Hoja1!$D$97</c15:f>
                      <c15:dlblFieldTableCache>
                        <c:ptCount val="1"/>
                      </c15:dlblFieldTableCache>
                    </c15:dlblFTEntry>
                  </c15:dlblFieldTable>
                  <c15:showDataLabelsRange val="0"/>
                </c:ext>
                <c:ext xmlns:c16="http://schemas.microsoft.com/office/drawing/2014/chart" uri="{C3380CC4-5D6E-409C-BE32-E72D297353CC}">
                  <c16:uniqueId val="{0000005E-417F-4B1D-997F-2277816F7EFE}"/>
                </c:ext>
              </c:extLst>
            </c:dLbl>
            <c:dLbl>
              <c:idx val="95"/>
              <c:tx>
                <c:strRef>
                  <c:f>Hoja1!$D$98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{3FD849CB-ED03-4FA4-8747-4DD599953E7D}</c15:txfldGUID>
                      <c15:f>Hoja1!$D$98</c15:f>
                      <c15:dlblFieldTableCache>
                        <c:ptCount val="1"/>
                      </c15:dlblFieldTableCache>
                    </c15:dlblFTEntry>
                  </c15:dlblFieldTable>
                  <c15:showDataLabelsRange val="0"/>
                </c:ext>
                <c:ext xmlns:c16="http://schemas.microsoft.com/office/drawing/2014/chart" uri="{C3380CC4-5D6E-409C-BE32-E72D297353CC}">
                  <c16:uniqueId val="{0000005F-417F-4B1D-997F-2277816F7EFE}"/>
                </c:ext>
              </c:extLst>
            </c:dLbl>
            <c:dLbl>
              <c:idx val="96"/>
              <c:tx>
                <c:strRef>
                  <c:f>Hoja1!$D$99</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{F12F7C82-F01F-4F3D-BE46-DEA6E8B9C3EF}</c15:txfldGUID>
                      <c15:f>Hoja1!$D$99</c15:f>
                      <c15:dlblFieldTableCache>
                        <c:ptCount val="1"/>
                      </c15:dlblFieldTableCache>
                    </c15:dlblFTEntry>
                  </c15:dlblFieldTable>
                  <c15:showDataLabelsRange val="0"/>
                </c:ext>
                <c:ext xmlns:c16="http://schemas.microsoft.com/office/drawing/2014/chart" uri="{C3380CC4-5D6E-409C-BE32-E72D297353CC}">
                  <c16:uniqueId val="{00000060-417F-4B1D-997F-2277816F7EFE}"/>
                </c:ext>
              </c:extLst>
            </c:dLbl>
            <c:dLbl>
              <c:idx val="97"/>
              <c:tx>
                <c:strRef>
                  <c:f>Hoja1!$D$100</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{ED33CE7B-F56B-40F7-8CD0-681CDC8AEAF0}</c15:txfldGUID>
                      <c15:f>Hoja1!$D$100</c15:f>
                      <c15:dlblFieldTableCache>
                        <c:ptCount val="1"/>
                      </c15:dlblFieldTableCache>
                    </c15:dlblFTEntry>
                  </c15:dlblFieldTable>
                  <c15:showDataLabelsRange val="0"/>
                </c:ext>
                <c:ext xmlns:c16="http://schemas.microsoft.com/office/drawing/2014/chart" uri="{C3380CC4-5D6E-409C-BE32-E72D297353CC}">
                  <c16:uniqueId val="{00000061-417F-4B1D-997F-2277816F7EFE}"/>
                </c:ext>
              </c:extLst>
            </c:dLbl>
            <c:dLbl>
              <c:idx val="98"/>
              <c:tx>
                <c:strRef>
                  <c:f>Hoja1!$D$101</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{7FBCE18B-8A8C-4EA7-898B-A1FE660A25AF}</c15:txfldGUID>
                      <c15:f>Hoja1!$D$101</c15:f>
                      <c15:dlblFieldTableCache>
                        <c:ptCount val="1"/>
                      </c15:dlblFieldTableCache>
                    </c15:dlblFTEntry>
                  </c15:dlblFieldTable>
                  <c15:showDataLabelsRange val="0"/>
                </c:ext>
                <c:ext xmlns:c16="http://schemas.microsoft.com/office/drawing/2014/chart" uri="{C3380CC4-5D6E-409C-BE32-E72D297353CC}">
                  <c16:uniqueId val="{00000062-417F-4B1D-997F-2277816F7EFE}"/>
                </c:ext>
              </c:extLst>
            </c:dLbl>
            <c:dLbl>
              <c:idx val="99"/>
              <c:tx>
                <c:strRef>
                  <c:f>Hoja1!$D$102</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{CE041F7D-0A01-4960-A665-AC89D43DD9C7}</c15:txfldGUID>
                      <c15:f>Hoja1!$D$102</c15:f>
                      <c15:dlblFieldTableCache>
                        <c:ptCount val="1"/>
                      </c15:dlblFieldTableCache>
                    </c15:dlblFTEntry>
                  </c15:dlblFieldTable>
                  <c15:showDataLabelsRange val="0"/>
                </c:ext>
                <c:ext xmlns:c16="http://schemas.microsoft.com/office/drawing/2014/chart" uri="{C3380CC4-5D6E-409C-BE32-E72D297353CC}">
                  <c16:uniqueId val="{00000063-417F-4B1D-997F-2277816F7EFE}"/>
                </c:ext>
              </c:extLst>
            </c:dLbl>
            <c:dLbl>
              <c:idx val="100"/>
              <c:tx>
                <c:strRef>
                  <c:f>Hoja1!$D$103</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{E713C09B-9B83-4581-95BB-8267E7BE4042}</c15:txfldGUID>
                      <c15:f>Hoja1!$D$103</c15:f>
                      <c15:dlblFieldTableCache>
                        <c:ptCount val="1"/>
                      </c15:dlblFieldTableCache>
                    </c15:dlblFTEntry>
                  </c15:dlblFieldTable>
                  <c15:showDataLabelsRange val="0"/>
                </c:ext>
                <c:ext xmlns:c16="http://schemas.microsoft.com/office/drawing/2014/chart" uri="{C3380CC4-5D6E-409C-BE32-E72D297353CC}">
                  <c16:uniqueId val="{00000064-417F-4B1D-997F-2277816F7EFE}"/>
                </c:ext>
              </c:extLst>
            </c:dLbl>
            <c:dLbl>
              <c:idx val="101"/>
              <c:tx>
                <c:strRef>
                  <c:f>Hoja1!$D$104</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{B1B6911E-C094-4F46-9EE2-826C1F26F5A4}</c15:txfldGUID>
                      <c15:f>Hoja1!$D$104</c15:f>
                      <c15:dlblFieldTableCache>
                        <c:ptCount val="1"/>
                      </c15:dlblFieldTableCache>
                    </c15:dlblFTEntry>
                  </c15:dlblFieldTable>
                  <c15:showDataLabelsRange val="0"/>
                </c:ext>
                <c:ext xmlns:c16="http://schemas.microsoft.com/office/drawing/2014/chart" uri="{C3380CC4-5D6E-409C-BE32-E72D297353CC}">
                  <c16:uniqueId val="{00000065-417F-4B1D-997F-2277816F7EFE}"/>
                </c:ext>
              </c:extLst>
            </c:dLbl>
            <c:dLbl>
              <c:idx val="102"/>
              <c:tx>
                <c:strRef>
                  <c:f>Hoja1!$D$105</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{305700B2-5BDD-401F-8C4D-7FB8B7795228}</c15:txfldGUID>
                      <c15:f>Hoja1!$D$105</c15:f>
                      <c15:dlblFieldTableCache>
                        <c:ptCount val="1"/>
                      </c15:dlblFieldTableCache>
                    </c15:dlblFTEntry>
                  </c15:dlblFieldTable>
                  <c15:showDataLabelsRange val="0"/>
                </c:ext>
                <c:ext xmlns:c16="http://schemas.microsoft.com/office/drawing/2014/chart" uri="{C3380CC4-5D6E-409C-BE32-E72D297353CC}">
                  <c16:uniqueId val="{00000066-417F-4B1D-997F-2277816F7EFE}"/>
                </c:ext>
              </c:extLst>
            </c:dLbl>
            <c:dLbl>
              <c:idx val="103"/>
              <c:tx>
                <c:strRef>
                  <c:f>Hoja1!$D$106</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{1E1C8873-93FB-4217-AE77-3E17895D5AB5}</c15:txfldGUID>
                      <c15:f>Hoja1!$D$106</c15:f>
                      <c15:dlblFieldTableCache>
                        <c:ptCount val="1"/>
                      </c15:dlblFieldTableCache>
                    </c15:dlblFTEntry>
                  </c15:dlblFieldTable>
                  <c15:showDataLabelsRange val="0"/>
                </c:ext>
                <c:ext xmlns:c16="http://schemas.microsoft.com/office/drawing/2014/chart" uri="{C3380CC4-5D6E-409C-BE32-E72D297353CC}">
                  <c16:uniqueId val="{00000067-417F-4B1D-997F-2277816F7EFE}"/>
                </c:ext>
              </c:extLst>
            </c:dLbl>
            <c:dLbl>
              <c:idx val="104"/>
              <c:tx>
                <c:strRef>
                  <c:f>Hoja1!$D$107</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{C0CE3851-CFB9-4553-AE4E-3FD363555C48}</c15:txfldGUID>
                      <c15:f>Hoja1!$D$107</c15:f>
                      <c15:dlblFieldTableCache>
                        <c:ptCount val="1"/>
                      </c15:dlblFieldTableCache>
                    </c15:dlblFTEntry>
                  </c15:dlblFieldTable>
                  <c15:showDataLabelsRange val="0"/>
                </c:ext>
                <c:ext xmlns:c16="http://schemas.microsoft.com/office/drawing/2014/chart" uri="{C3380CC4-5D6E-409C-BE32-E72D297353CC}">
                  <c16:uniqueId val="{00000068-417F-4B1D-997F-2277816F7EFE}"/>
                </c:ext>
              </c:extLst>
            </c:dLbl>
            <c:dLbl>
              <c:idx val="105"/>
              <c:tx>
                <c:strRef>
                  <c:f>Hoja1!$D$108</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{CE70E4CE-6A69-435D-B211-1E8298CCF22B}</c15:txfldGUID>
                      <c15:f>Hoja1!$D$108</c15:f>
                      <c15:dlblFieldTableCache>
                        <c:ptCount val="1"/>
                      </c15:dlblFieldTableCache>
                    </c15:dlblFTEntry>
                  </c15:dlblFieldTable>
                  <c15:showDataLabelsRange val="0"/>
                </c:ext>
                <c:ext xmlns:c16="http://schemas.microsoft.com/office/drawing/2014/chart" uri="{C3380CC4-5D6E-409C-BE32-E72D297353CC}">
                  <c16:uniqueId val="{00000069-417F-4B1D-997F-2277816F7EFE}"/>
                </c:ext>
              </c:extLst>
            </c:dLbl>
            <c:dLbl>
              <c:idx val="106"/>
              <c:tx>
                <c:strRef>
                  <c:f>Hoja1!$D$109</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{403E67FF-E0E2-4DD6-BD8E-D5D38E3DF224}</c15:txfldGUID>
                      <c15:f>Hoja1!$D$109</c15:f>
                      <c15:dlblFieldTableCache>
                        <c:ptCount val="1"/>
                      </c15:dlblFieldTableCache>
                    </c15:dlblFTEntry>
                  </c15:dlblFieldTable>
                  <c15:showDataLabelsRange val="0"/>
                </c:ext>
                <c:ext xmlns:c16="http://schemas.microsoft.com/office/drawing/2014/chart" uri="{C3380CC4-5D6E-409C-BE32-E72D297353CC}">
                  <c16:uniqueId val="{0000006A-417F-4B1D-997F-2277816F7EFE}"/>
                </c:ext>
              </c:extLst>
            </c:dLbl>
            <c:dLbl>
              <c:idx val="107"/>
              <c:tx>
                <c:strRef>
                  <c:f>Hoja1!$D$110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{37EF3C3C-D126-49B4-8648-FBB97BD6275E}</c15:txfldGUID>
                      <c15:f>Hoja1!$D$110</c15:f>
                      <c15:dlblFieldTableCache>
                        <c:ptCount val="1"/>
                      </c15:dlblFieldTableCache>
                    </c15:dlblFTEntry>
                  </c15:dlblFieldTable>
                  <c15:showDataLabelsRange val="0"/>
                </c:ext>
                <c:ext xmlns:c16="http://schemas.microsoft.com/office/drawing/2014/chart" uri="{C3380CC4-5D6E-409C-BE32-E72D297353CC}">
                  <c16:uniqueId val="{0000006B-417F-4B1D-997F-2277816F7EFE}"/>
                </c:ext>
              </c:extLst>
            </c:dLbl>
            <c:dLbl>
              <c:idx val="108"/>
              <c:tx>
                <c:strRef>
                  <c:f>Hoja1!$D$111</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{6F6F04AE-F06B-40F0-A9AF-6E105374DBB3}</c15:txfldGUID>
                      <c15:f>Hoja1!$D$111</c15:f>
                      <c15:dlblFieldTableCache>
                        <c:ptCount val="1"/>
                      </c15:dlblFieldTableCache>
                    </c15:dlblFTEntry>
                  </c15:dlblFieldTable>
                  <c15:showDataLabelsRange val="0"/>
                </c:ext>
                <c:ext xmlns:c16="http://schemas.microsoft.com/office/drawing/2014/chart" uri="{C3380CC4-5D6E-409C-BE32-E72D297353CC}">
                  <c16:uniqueId val="{0000006C-417F-4B1D-997F-2277816F7EFE}"/>
                </c:ext>
              </c:extLst>
            </c:dLbl>
            <c:dLbl>
              <c:idx val="109"/>
              <c:tx>
                <c:strRef>
                  <c:f>Hoja1!$D$112</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{C3139B4C-60F0-40E5-806E-1DB2E8080C1E}</c15:txfldGUID>
                      <c15:f>Hoja1!$D$112</c15:f>
                      <c15:dlblFieldTableCache>
                        <c:ptCount val="1"/>
                      </c15:dlblFieldTableCache>
                    </c15:dlblFTEntry>
                  </c15:dlblFieldTable>
                  <c15:showDataLabelsRange val="0"/>
                </c:ext>
                <c:ext xmlns:c16="http://schemas.microsoft.com/office/drawing/2014/chart" uri="{C3380CC4-5D6E-409C-BE32-E72D297353CC}">
                  <c16:uniqueId val="{0000006D-417F-4B1D-997F-2277816F7EFE}"/>
                </c:ext>
              </c:extLst>
            </c:dLbl>
            <c:dLbl>
              <c:idx val="110"/>
              <c:tx>
                <c:strRef>
                  <c:f>Hoja1!$D$113</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{8C96867D-860E-469F-9022-1C6B307511A3}</c15:txfldGUID>
                      <c15:f>Hoja1!$D$113</c15:f>
                      <c15:dlblFieldTableCache>
                        <c:ptCount val="1"/>
                      </c15:dlblFieldTableCache>
                    </c15:dlblFTEntry>
                  </c15:dlblFieldTable>
                  <c15:showDataLabelsRange val="0"/>
                </c:ext>
                <c:ext xmlns:c16="http://schemas.microsoft.com/office/drawing/2014/chart" uri="{C3380CC4-5D6E-409C-BE32-E72D297353CC}">
                  <c16:uniqueId val="{0000006E-417F-4B1D-997F-2277816F7EFE}"/>
                </c:ext>
              </c:extLst>
            </c:dLbl>
            <c:dLbl>
              <c:idx val="111"/>
              <c:tx>
                <c:strRef>
                  <c:f>Hoja1!$D$114</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{5807C5C8-5CDC-4547-A7C5-9F6CEDCAD900}</c15:txfldGUID>
                      <c15:f>Hoja1!$D$114</c15:f>
                      <c15:dlblFieldTableCache>
                        <c:ptCount val="1"/>
                      </c15:dlblFieldTableCache>
                    </c15:dlblFTEntry>
                  </c15:dlblFieldTable>
                  <c15:showDataLabelsRange val="0"/>
                </c:ext>
                <c:ext xmlns:c16="http://schemas.microsoft.com/office/drawing/2014/chart" uri="{C3380CC4-5D6E-409C-BE32-E72D297353CC}">
                  <c16:uniqueId val="{0000006F-417F-4B1D-997F-2277816F7EFE}"/>
                </c:ext>
              </c:extLst>
            </c:dLbl>
            <c:dLbl>
              <c:idx val="112"/>
              <c:tx>
                <c:strRef>
                  <c:f>Hoja1!$D$115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{AE2F7670-9BCA-495D-8566-2A17ABF5FF3B}</c15:txfldGUID>
                      <c15:f>Hoja1!$D$115</c15:f>
                      <c15:dlblFieldTableCache>
                        <c:ptCount val="1"/>
                      </c15:dlblFieldTableCache>
                    </c15:dlblFTEntry>
                  </c15:dlblFieldTable>
                  <c15:showDataLabelsRange val="0"/>
                </c:ext>
                <c:ext xmlns:c16="http://schemas.microsoft.com/office/drawing/2014/chart" uri="{C3380CC4-5D6E-409C-BE32-E72D297353CC}">
                  <c16:uniqueId val="{00000070-417F-4B1D-997F-2277816F7EFE}"/>
                </c:ext>
              </c:extLst>
            </c:dLbl>
            <c:dLbl>
              <c:idx val="113"/>
              <c:tx>
                <c:strRef>
                  <c:f>Hoja1!$D$116</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{9D971338-BA68-46CF-91E6-9831AEEA0CE5}</c15:txfldGUID>
                      <c15:f>Hoja1!$D$116</c15:f>
                      <c15:dlblFieldTableCache>
                        <c:ptCount val="1"/>
                      </c15:dlblFieldTableCache>
                    </c15:dlblFTEntry>
                  </c15:dlblFieldTable>
                  <c15:showDataLabelsRange val="0"/>
                </c:ext>
                <c:ext xmlns:c16="http://schemas.microsoft.com/office/drawing/2014/chart" uri="{C3380CC4-5D6E-409C-BE32-E72D297353CC}">
                  <c16:uniqueId val="{00000071-417F-4B1D-997F-2277816F7EFE}"/>
                </c:ext>
              </c:extLst>
            </c:dLbl>
            <c:dLbl>
              <c:idx val="114"/>
              <c:tx>
                <c:strRef>
                  <c:f>Hoja1!$D$117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dlblFieldTable>
                    <c15:dlblFTEntry>
                      <c15:txfldGUID>{3538504F-7CB4-45C0-96A3-F59390D728A5}</c15:txfldGUID>
                      <c15:f>Hoja1!$D$117</c15:f>
                      <c15:dlblFieldTableCache>
                        <c:ptCount val="1"/>
                      </c15:dlblFieldTableCache>
                    </c15:dlblFTEntry>
                  </c15:dlblFieldTable>
                  <c15:showDataLabelsRange val="0"/>
                </c:ext>
                <c:ext xmlns:c16="http://schemas.microsoft.com/office/drawing/2014/chart" uri="{C3380CC4-5D6E-409C-BE32-E72D297353CC}">
                  <c16:uniqueId val="{00000072-417F-4B1D-997F-2277816F7EFE}"/>
                </c:ext>
              </c:extLst>
            </c:dLbl>
            <c:dLbl>
              <c:idx val="115"/>
              <c:tx>
                <c:strRef>
                  <c:f>Hoja1!$D$118</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{1556885C-F990-4A66-B877-9FDFF605D006}</c15:txfldGUID>
                      <c15:f>Hoja1!$D$118</c15:f>
                      <c15:dlblFieldTableCache>
                        <c:ptCount val="1"/>
                      </c15:dlblFieldTableCache>
                    </c15:dlblFTEntry>
                  </c15:dlblFieldTable>
                  <c15:showDataLabelsRange val="0"/>
                </c:ext>
                <c:ext xmlns:c16="http://schemas.microsoft.com/office/drawing/2014/chart" uri="{C3380CC4-5D6E-409C-BE32-E72D297353CC}">
                  <c16:uniqueId val="{00000073-417F-4B1D-997F-2277816F7EFE}"/>
                </c:ext>
              </c:extLst>
            </c:dLbl>
            <c:dLbl>
              <c:idx val="116"/>
              <c:tx>
                <c:strRef>
                  <c:f>Hoja1!$D$119</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{7286F93D-D905-4409-8D13-15B3886004A2}</c15:txfldGUID>
                      <c15:f>Hoja1!$D$119</c15:f>
                      <c15:dlblFieldTableCache>
                        <c:ptCount val="1"/>
                      </c15:dlblFieldTableCache>
                    </c15:dlblFTEntry>
                  </c15:dlblFieldTable>
                  <c15:showDataLabelsRange val="0"/>
                </c:ext>
                <c:ext xmlns:c16="http://schemas.microsoft.com/office/drawing/2014/chart" uri="{C3380CC4-5D6E-409C-BE32-E72D297353CC}">
                  <c16:uniqueId val="{00000074-417F-4B1D-997F-2277816F7EFE}"/>
                </c:ext>
              </c:extLst>
            </c:dLbl>
            <c:dLbl>
              <c:idx val="117"/>
              <c:tx>
                <c:strRef>
                  <c:f>Hoja1!$D$120</c:f>
                  <c:strCache>
                    <c:ptCount val="1"/>
                  </c:strCache>
                </c:strRef>
              </c:tx>
              <c:dLblPos val="t"/>
              <c:showLegendKey val="0"/>
              <c:showVal val="1"/>
              <c:showCatName val="0"/>
              <c:showSerName val="0"/>
              <c:showPercent val="0"/>
              <c:showBubbleSize val="0"/>
              <c:extLst>
                <c:ext xmlns:c15="http://schemas.microsoft.com/office/drawing/2012/chart" uri="{CE6537A1-D6FC-4f65-9D91-7224C49458BB}">
                  <c15:dlblFieldTable>
                    <c15:dlblFTEntry>
                      <c15:txfldGUID>{31249A04-6C0A-4C9A-9A59-61251A4DCC8E}</c15:txfldGUID>
                      <c15:f>Hoja1!$D$120</c15:f>
                      <c15:dlblFieldTableCache>
                        <c:ptCount val="1"/>
                      </c15:dlblFieldTableCache>
                    </c15:dlblFTEntry>
                  </c15:dlblFieldTable>
                  <c15:showDataLabelsRange val="0"/>
                </c:ext>
                <c:ext xmlns:c16="http://schemas.microsoft.com/office/drawing/2014/chart" uri="{C3380CC4-5D6E-409C-BE32-E72D297353CC}">
                  <c16:uniqueId val="{00000075-417F-4B1D-997F-2277816F7EF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Hoja1!$X$3:$X$120</c:f>
              <c:numCache>
                <c:formatCode>General</c:formatCode>
                <c:ptCount val="118"/>
                <c:pt idx="0">
                  <c:v>3.6966230000000002</c:v>
                </c:pt>
                <c:pt idx="1">
                  <c:v>3.9013719999999998</c:v>
                </c:pt>
                <c:pt idx="2">
                  <c:v>3.5104129999999998</c:v>
                </c:pt>
                <c:pt idx="3">
                  <c:v>4.2014440000000004</c:v>
                </c:pt>
                <c:pt idx="4">
                  <c:v>3.7514310000000002</c:v>
                </c:pt>
                <c:pt idx="5">
                  <c:v>3.2250139999999998</c:v>
                </c:pt>
                <c:pt idx="6">
                  <c:v>4.052905</c:v>
                </c:pt>
                <c:pt idx="7">
                  <c:v>3.9961190000000002</c:v>
                </c:pt>
                <c:pt idx="8">
                  <c:v>3.9918589999999998</c:v>
                </c:pt>
                <c:pt idx="9">
                  <c:v>3.9691480000000001</c:v>
                </c:pt>
                <c:pt idx="10">
                  <c:v>3.726715</c:v>
                </c:pt>
                <c:pt idx="11">
                  <c:v>4.0390839999999999</c:v>
                </c:pt>
                <c:pt idx="12">
                  <c:v>4.0256499999999997</c:v>
                </c:pt>
                <c:pt idx="13">
                  <c:v>4.0260049999999996</c:v>
                </c:pt>
                <c:pt idx="14">
                  <c:v>3.6299980000000001</c:v>
                </c:pt>
                <c:pt idx="15">
                  <c:v>3.3077960000000002</c:v>
                </c:pt>
                <c:pt idx="16">
                  <c:v>3.3147799999999998</c:v>
                </c:pt>
                <c:pt idx="17">
                  <c:v>3.8313359999999999</c:v>
                </c:pt>
                <c:pt idx="18">
                  <c:v>3.8444750000000001</c:v>
                </c:pt>
                <c:pt idx="19">
                  <c:v>2.8137840000000001</c:v>
                </c:pt>
                <c:pt idx="20">
                  <c:v>3.7391519999999998</c:v>
                </c:pt>
                <c:pt idx="21">
                  <c:v>3.3116129999999999</c:v>
                </c:pt>
                <c:pt idx="22">
                  <c:v>3.1508370000000001</c:v>
                </c:pt>
                <c:pt idx="23">
                  <c:v>3.204561</c:v>
                </c:pt>
                <c:pt idx="24">
                  <c:v>3.539533</c:v>
                </c:pt>
                <c:pt idx="25">
                  <c:v>3.0175239999999999</c:v>
                </c:pt>
                <c:pt idx="26">
                  <c:v>3.0271300000000001</c:v>
                </c:pt>
                <c:pt idx="27">
                  <c:v>2.809949</c:v>
                </c:pt>
                <c:pt idx="28">
                  <c:v>3.6431840000000002</c:v>
                </c:pt>
                <c:pt idx="29">
                  <c:v>3.317145</c:v>
                </c:pt>
                <c:pt idx="30">
                  <c:v>2.7065570000000001</c:v>
                </c:pt>
                <c:pt idx="31">
                  <c:v>3.4187639999999999</c:v>
                </c:pt>
                <c:pt idx="32">
                  <c:v>3.1040899999999998</c:v>
                </c:pt>
                <c:pt idx="33">
                  <c:v>3.1968380000000001</c:v>
                </c:pt>
                <c:pt idx="34">
                  <c:v>2.886984</c:v>
                </c:pt>
                <c:pt idx="35">
                  <c:v>2.7568890000000001</c:v>
                </c:pt>
                <c:pt idx="36">
                  <c:v>3.0339649999999998</c:v>
                </c:pt>
                <c:pt idx="37">
                  <c:v>2.7456320000000001</c:v>
                </c:pt>
                <c:pt idx="38">
                  <c:v>2.8612120000000001</c:v>
                </c:pt>
                <c:pt idx="39">
                  <c:v>2.6850869999999998</c:v>
                </c:pt>
                <c:pt idx="40">
                  <c:v>3.1458089999999999</c:v>
                </c:pt>
                <c:pt idx="41">
                  <c:v>2.5254120000000002</c:v>
                </c:pt>
                <c:pt idx="42">
                  <c:v>3.2208860000000001</c:v>
                </c:pt>
                <c:pt idx="43">
                  <c:v>2.8527209999999998</c:v>
                </c:pt>
                <c:pt idx="44">
                  <c:v>2.732952</c:v>
                </c:pt>
                <c:pt idx="45">
                  <c:v>3.2759819999999999</c:v>
                </c:pt>
                <c:pt idx="46">
                  <c:v>2.6596030000000002</c:v>
                </c:pt>
                <c:pt idx="47">
                  <c:v>2.4428239999999999</c:v>
                </c:pt>
                <c:pt idx="48">
                  <c:v>2.1971590000000001</c:v>
                </c:pt>
                <c:pt idx="49">
                  <c:v>3.0513750000000002</c:v>
                </c:pt>
                <c:pt idx="50">
                  <c:v>3.4110580000000001</c:v>
                </c:pt>
                <c:pt idx="51">
                  <c:v>2.9857900000000002</c:v>
                </c:pt>
                <c:pt idx="52">
                  <c:v>2.9416000000000002</c:v>
                </c:pt>
                <c:pt idx="53">
                  <c:v>2.6076069999999998</c:v>
                </c:pt>
                <c:pt idx="54">
                  <c:v>2.6932489999999998</c:v>
                </c:pt>
                <c:pt idx="55">
                  <c:v>3.6051470000000001</c:v>
                </c:pt>
                <c:pt idx="56">
                  <c:v>2.8816489999999999</c:v>
                </c:pt>
                <c:pt idx="57">
                  <c:v>2.4483760000000001</c:v>
                </c:pt>
                <c:pt idx="58">
                  <c:v>2.8301780000000001</c:v>
                </c:pt>
                <c:pt idx="59">
                  <c:v>2.569547</c:v>
                </c:pt>
                <c:pt idx="60">
                  <c:v>2.3732739999999999</c:v>
                </c:pt>
                <c:pt idx="61">
                  <c:v>2.716853</c:v>
                </c:pt>
                <c:pt idx="62">
                  <c:v>3.045458</c:v>
                </c:pt>
                <c:pt idx="63">
                  <c:v>2.5186639999999998</c:v>
                </c:pt>
                <c:pt idx="64">
                  <c:v>2.2292160000000001</c:v>
                </c:pt>
                <c:pt idx="65">
                  <c:v>2.7822990000000001</c:v>
                </c:pt>
                <c:pt idx="66">
                  <c:v>2.6879729999999999</c:v>
                </c:pt>
                <c:pt idx="67">
                  <c:v>2.6654710000000001</c:v>
                </c:pt>
                <c:pt idx="68">
                  <c:v>2.9036569999999999</c:v>
                </c:pt>
                <c:pt idx="69">
                  <c:v>2.4098039999999998</c:v>
                </c:pt>
                <c:pt idx="70">
                  <c:v>2.5772560000000002</c:v>
                </c:pt>
                <c:pt idx="71">
                  <c:v>2.1064620000000001</c:v>
                </c:pt>
                <c:pt idx="72">
                  <c:v>3.150061</c:v>
                </c:pt>
                <c:pt idx="73">
                  <c:v>3.3761100000000002</c:v>
                </c:pt>
                <c:pt idx="74">
                  <c:v>2.3583759999999998</c:v>
                </c:pt>
                <c:pt idx="75">
                  <c:v>2.161902</c:v>
                </c:pt>
                <c:pt idx="76">
                  <c:v>2.8249019999999998</c:v>
                </c:pt>
                <c:pt idx="77">
                  <c:v>3.2739799999999999</c:v>
                </c:pt>
                <c:pt idx="78">
                  <c:v>2.1762709999999998</c:v>
                </c:pt>
                <c:pt idx="79">
                  <c:v>2.5396610000000002</c:v>
                </c:pt>
                <c:pt idx="80">
                  <c:v>2.54609</c:v>
                </c:pt>
                <c:pt idx="81">
                  <c:v>2.3395579999999998</c:v>
                </c:pt>
                <c:pt idx="82">
                  <c:v>2.4146169999999998</c:v>
                </c:pt>
                <c:pt idx="83">
                  <c:v>2.5310619999999999</c:v>
                </c:pt>
                <c:pt idx="84">
                  <c:v>3.1765690000000002</c:v>
                </c:pt>
                <c:pt idx="85">
                  <c:v>2.744745</c:v>
                </c:pt>
                <c:pt idx="86">
                  <c:v>2.6039180000000002</c:v>
                </c:pt>
                <c:pt idx="87">
                  <c:v>2.7002899999999999</c:v>
                </c:pt>
                <c:pt idx="88">
                  <c:v>2.5653480000000002</c:v>
                </c:pt>
                <c:pt idx="89">
                  <c:v>2.578608</c:v>
                </c:pt>
                <c:pt idx="90">
                  <c:v>2.8149350000000002</c:v>
                </c:pt>
                <c:pt idx="91">
                  <c:v>2.5130219999999999</c:v>
                </c:pt>
                <c:pt idx="92">
                  <c:v>2.0461580000000001</c:v>
                </c:pt>
                <c:pt idx="93">
                  <c:v>2.5955469999999998</c:v>
                </c:pt>
                <c:pt idx="94">
                  <c:v>2.419197</c:v>
                </c:pt>
                <c:pt idx="95">
                  <c:v>2.2955410000000001</c:v>
                </c:pt>
                <c:pt idx="96">
                  <c:v>2.9747569999999999</c:v>
                </c:pt>
                <c:pt idx="97">
                  <c:v>2.5320849999999999</c:v>
                </c:pt>
                <c:pt idx="98">
                  <c:v>2.9901849999999999</c:v>
                </c:pt>
                <c:pt idx="99">
                  <c:v>2.5754049999999999</c:v>
                </c:pt>
                <c:pt idx="100">
                  <c:v>2.3310710000000001</c:v>
                </c:pt>
                <c:pt idx="101">
                  <c:v>2.389411</c:v>
                </c:pt>
                <c:pt idx="102">
                  <c:v>2.2523780000000002</c:v>
                </c:pt>
                <c:pt idx="103">
                  <c:v>2.4474610000000001</c:v>
                </c:pt>
                <c:pt idx="104">
                  <c:v>2.4275739999999999</c:v>
                </c:pt>
                <c:pt idx="105">
                  <c:v>2.1123409999999998</c:v>
                </c:pt>
                <c:pt idx="106">
                  <c:v>1.9485650000000001</c:v>
                </c:pt>
                <c:pt idx="107">
                  <c:v>2.6346210000000001</c:v>
                </c:pt>
                <c:pt idx="108">
                  <c:v>2.3767670000000001</c:v>
                </c:pt>
                <c:pt idx="109">
                  <c:v>2.401189</c:v>
                </c:pt>
                <c:pt idx="110">
                  <c:v>2.2008580000000002</c:v>
                </c:pt>
                <c:pt idx="111">
                  <c:v>2.2291979999999998</c:v>
                </c:pt>
                <c:pt idx="112">
                  <c:v>2.2652549999999998</c:v>
                </c:pt>
                <c:pt idx="113">
                  <c:v>2.6841050000000002</c:v>
                </c:pt>
                <c:pt idx="114">
                  <c:v>2.0871420000000001</c:v>
                </c:pt>
                <c:pt idx="115">
                  <c:v>2.063609</c:v>
                </c:pt>
                <c:pt idx="116">
                  <c:v>2.4174370000000001</c:v>
                </c:pt>
                <c:pt idx="117">
                  <c:v>2.06995</c:v>
                </c:pt>
              </c:numCache>
            </c:numRef>
          </c:xVal>
          <c:yVal>
            <c:numRef>
              <c:f>Hoja1!$AN$3:$AN$120</c:f>
              <c:numCache>
                <c:formatCode>General</c:formatCode>
                <c:ptCount val="118"/>
                <c:pt idx="0">
                  <c:v>92556.321644598866</c:v>
                </c:pt>
                <c:pt idx="2">
                  <c:v>7973.4112556542004</c:v>
                </c:pt>
                <c:pt idx="5">
                  <c:v>51332.141248942535</c:v>
                </c:pt>
                <c:pt idx="7">
                  <c:v>58829.635369587944</c:v>
                </c:pt>
                <c:pt idx="11">
                  <c:v>4754.9334745945998</c:v>
                </c:pt>
                <c:pt idx="14">
                  <c:v>11162.34989757</c:v>
                </c:pt>
                <c:pt idx="15">
                  <c:v>35293.376152856639</c:v>
                </c:pt>
                <c:pt idx="19">
                  <c:v>28942.887289623999</c:v>
                </c:pt>
                <c:pt idx="22">
                  <c:v>3293.2657895870002</c:v>
                </c:pt>
                <c:pt idx="25">
                  <c:v>18427.151782298846</c:v>
                </c:pt>
                <c:pt idx="26">
                  <c:v>2139.3291952</c:v>
                </c:pt>
                <c:pt idx="27">
                  <c:v>16697.687879924673</c:v>
                </c:pt>
                <c:pt idx="30">
                  <c:v>32327.455973700002</c:v>
                </c:pt>
                <c:pt idx="32">
                  <c:v>16454.453953536937</c:v>
                </c:pt>
                <c:pt idx="33">
                  <c:v>14992.668729999999</c:v>
                </c:pt>
                <c:pt idx="35">
                  <c:v>1211.5318847000001</c:v>
                </c:pt>
                <c:pt idx="36">
                  <c:v>926.24827531000005</c:v>
                </c:pt>
                <c:pt idx="37">
                  <c:v>8545.4777594664993</c:v>
                </c:pt>
                <c:pt idx="38">
                  <c:v>32697.325647379999</c:v>
                </c:pt>
                <c:pt idx="40">
                  <c:v>14998.976188276843</c:v>
                </c:pt>
                <c:pt idx="41">
                  <c:v>27477.959859967999</c:v>
                </c:pt>
                <c:pt idx="42">
                  <c:v>12478.212258258547</c:v>
                </c:pt>
                <c:pt idx="44">
                  <c:v>1949.2432473534</c:v>
                </c:pt>
                <c:pt idx="45">
                  <c:v>1191.1553367817</c:v>
                </c:pt>
                <c:pt idx="46">
                  <c:v>529.36283189526</c:v>
                </c:pt>
                <c:pt idx="47">
                  <c:v>4985.8244781242474</c:v>
                </c:pt>
                <c:pt idx="50">
                  <c:v>652.64747638220001</c:v>
                </c:pt>
                <c:pt idx="53">
                  <c:v>4732.69561548</c:v>
                </c:pt>
                <c:pt idx="55">
                  <c:v>8254.3929997190007</c:v>
                </c:pt>
                <c:pt idx="57">
                  <c:v>5879.9926543591118</c:v>
                </c:pt>
                <c:pt idx="58">
                  <c:v>3224.93516522753</c:v>
                </c:pt>
                <c:pt idx="59">
                  <c:v>445.53452828600001</c:v>
                </c:pt>
                <c:pt idx="60">
                  <c:v>435.16215654365999</c:v>
                </c:pt>
                <c:pt idx="61">
                  <c:v>5858.2379564156499</c:v>
                </c:pt>
                <c:pt idx="62">
                  <c:v>892.96511646952001</c:v>
                </c:pt>
                <c:pt idx="65">
                  <c:v>531.36622716490001</c:v>
                </c:pt>
                <c:pt idx="66">
                  <c:v>3284.2783713222998</c:v>
                </c:pt>
                <c:pt idx="67">
                  <c:v>829.46468866654004</c:v>
                </c:pt>
                <c:pt idx="68">
                  <c:v>3337.6829572639999</c:v>
                </c:pt>
                <c:pt idx="70">
                  <c:v>2458.9942713633322</c:v>
                </c:pt>
                <c:pt idx="71">
                  <c:v>8122.1748921360004</c:v>
                </c:pt>
                <c:pt idx="72">
                  <c:v>445.72451392200003</c:v>
                </c:pt>
                <c:pt idx="73">
                  <c:v>7345.9624179291004</c:v>
                </c:pt>
                <c:pt idx="75">
                  <c:v>9128.8821361848259</c:v>
                </c:pt>
                <c:pt idx="76">
                  <c:v>38.842353481890001</c:v>
                </c:pt>
                <c:pt idx="77">
                  <c:v>282.24369434234001</c:v>
                </c:pt>
                <c:pt idx="78">
                  <c:v>5591.2492973792996</c:v>
                </c:pt>
                <c:pt idx="79">
                  <c:v>3396.5936346253002</c:v>
                </c:pt>
                <c:pt idx="80">
                  <c:v>1116.3578914112782</c:v>
                </c:pt>
                <c:pt idx="81">
                  <c:v>1121.1323223500001</c:v>
                </c:pt>
                <c:pt idx="83">
                  <c:v>1763.216143568</c:v>
                </c:pt>
                <c:pt idx="84">
                  <c:v>2169.1418497479999</c:v>
                </c:pt>
                <c:pt idx="85">
                  <c:v>5766.468656</c:v>
                </c:pt>
                <c:pt idx="86">
                  <c:v>2241.2386654775164</c:v>
                </c:pt>
                <c:pt idx="87">
                  <c:v>184.54352794409999</c:v>
                </c:pt>
                <c:pt idx="88">
                  <c:v>1884.284859892334</c:v>
                </c:pt>
                <c:pt idx="89">
                  <c:v>1268.9716229369999</c:v>
                </c:pt>
                <c:pt idx="90">
                  <c:v>1237.4974999666999</c:v>
                </c:pt>
                <c:pt idx="91">
                  <c:v>859.23683445286997</c:v>
                </c:pt>
                <c:pt idx="92">
                  <c:v>313.49645282440002</c:v>
                </c:pt>
                <c:pt idx="93">
                  <c:v>1522.6513295957225</c:v>
                </c:pt>
                <c:pt idx="94">
                  <c:v>1185.4567774611</c:v>
                </c:pt>
                <c:pt idx="96">
                  <c:v>94.743728814120004</c:v>
                </c:pt>
                <c:pt idx="97">
                  <c:v>2386.8717651795891</c:v>
                </c:pt>
                <c:pt idx="98">
                  <c:v>985.44817311162001</c:v>
                </c:pt>
                <c:pt idx="99">
                  <c:v>956.94346278579997</c:v>
                </c:pt>
                <c:pt idx="100">
                  <c:v>1756.137773999</c:v>
                </c:pt>
                <c:pt idx="101">
                  <c:v>5.1585731629199998</c:v>
                </c:pt>
                <c:pt idx="102">
                  <c:v>1584.4715291985001</c:v>
                </c:pt>
                <c:pt idx="103">
                  <c:v>695.76491763630975</c:v>
                </c:pt>
                <c:pt idx="104">
                  <c:v>1724.8526921268999</c:v>
                </c:pt>
                <c:pt idx="105">
                  <c:v>714.48325739390998</c:v>
                </c:pt>
                <c:pt idx="106">
                  <c:v>571.4666411514637</c:v>
                </c:pt>
                <c:pt idx="108">
                  <c:v>62.174211921889999</c:v>
                </c:pt>
                <c:pt idx="109">
                  <c:v>89.363394656919994</c:v>
                </c:pt>
                <c:pt idx="110">
                  <c:v>92.831862247000004</c:v>
                </c:pt>
                <c:pt idx="111">
                  <c:v>516.25599912839004</c:v>
                </c:pt>
                <c:pt idx="113">
                  <c:v>587.26886326987005</c:v>
                </c:pt>
                <c:pt idx="115">
                  <c:v>28.747269233600001</c:v>
                </c:pt>
                <c:pt idx="116">
                  <c:v>813.71989488170004</c:v>
                </c:pt>
                <c:pt idx="117">
                  <c:v>558.39474842510003</c:v>
                </c:pt>
              </c:numCache>
            </c:numRef>
          </c:yVal>
          <c:smooth val="0"/>
          <c:extLst>
            <c:ext xmlns:c16="http://schemas.microsoft.com/office/drawing/2014/chart" uri="{C3380CC4-5D6E-409C-BE32-E72D297353CC}">
              <c16:uniqueId val="{00000076-417F-4B1D-997F-2277816F7EFE}"/>
            </c:ext>
          </c:extLst>
        </c:ser>
        <c:ser>
          <c:idx val="1"/>
          <c:order val="1"/>
          <c:tx>
            <c:strRef>
              <c:f>Hoja1!$AO$2</c:f>
              <c:strCache>
                <c:ptCount val="1"/>
                <c:pt idx="0">
                  <c:v>OCDE</c:v>
                </c:pt>
              </c:strCache>
            </c:strRef>
          </c:tx>
          <c:spPr>
            <a:ln w="25400" cap="rnd">
              <a:noFill/>
              <a:round/>
            </a:ln>
            <a:effectLst/>
          </c:spPr>
          <c:marker>
            <c:symbol val="square"/>
            <c:size val="5"/>
            <c:spPr>
              <a:solidFill>
                <a:schemeClr val="accent1"/>
              </a:solidFill>
              <a:ln w="9525">
                <a:noFill/>
              </a:ln>
              <a:effectLst/>
            </c:spPr>
          </c:marker>
          <c:xVal>
            <c:numRef>
              <c:f>Hoja1!$X$3:$X$120</c:f>
              <c:numCache>
                <c:formatCode>General</c:formatCode>
                <c:ptCount val="118"/>
                <c:pt idx="0">
                  <c:v>3.6966230000000002</c:v>
                </c:pt>
                <c:pt idx="1">
                  <c:v>3.9013719999999998</c:v>
                </c:pt>
                <c:pt idx="2">
                  <c:v>3.5104129999999998</c:v>
                </c:pt>
                <c:pt idx="3">
                  <c:v>4.2014440000000004</c:v>
                </c:pt>
                <c:pt idx="4">
                  <c:v>3.7514310000000002</c:v>
                </c:pt>
                <c:pt idx="5">
                  <c:v>3.2250139999999998</c:v>
                </c:pt>
                <c:pt idx="6">
                  <c:v>4.052905</c:v>
                </c:pt>
                <c:pt idx="7">
                  <c:v>3.9961190000000002</c:v>
                </c:pt>
                <c:pt idx="8">
                  <c:v>3.9918589999999998</c:v>
                </c:pt>
                <c:pt idx="9">
                  <c:v>3.9691480000000001</c:v>
                </c:pt>
                <c:pt idx="10">
                  <c:v>3.726715</c:v>
                </c:pt>
                <c:pt idx="11">
                  <c:v>4.0390839999999999</c:v>
                </c:pt>
                <c:pt idx="12">
                  <c:v>4.0256499999999997</c:v>
                </c:pt>
                <c:pt idx="13">
                  <c:v>4.0260049999999996</c:v>
                </c:pt>
                <c:pt idx="14">
                  <c:v>3.6299980000000001</c:v>
                </c:pt>
                <c:pt idx="15">
                  <c:v>3.3077960000000002</c:v>
                </c:pt>
                <c:pt idx="16">
                  <c:v>3.3147799999999998</c:v>
                </c:pt>
                <c:pt idx="17">
                  <c:v>3.8313359999999999</c:v>
                </c:pt>
                <c:pt idx="18">
                  <c:v>3.8444750000000001</c:v>
                </c:pt>
                <c:pt idx="19">
                  <c:v>2.8137840000000001</c:v>
                </c:pt>
                <c:pt idx="20">
                  <c:v>3.7391519999999998</c:v>
                </c:pt>
                <c:pt idx="21">
                  <c:v>3.3116129999999999</c:v>
                </c:pt>
                <c:pt idx="22">
                  <c:v>3.1508370000000001</c:v>
                </c:pt>
                <c:pt idx="23">
                  <c:v>3.204561</c:v>
                </c:pt>
                <c:pt idx="24">
                  <c:v>3.539533</c:v>
                </c:pt>
                <c:pt idx="25">
                  <c:v>3.0175239999999999</c:v>
                </c:pt>
                <c:pt idx="26">
                  <c:v>3.0271300000000001</c:v>
                </c:pt>
                <c:pt idx="27">
                  <c:v>2.809949</c:v>
                </c:pt>
                <c:pt idx="28">
                  <c:v>3.6431840000000002</c:v>
                </c:pt>
                <c:pt idx="29">
                  <c:v>3.317145</c:v>
                </c:pt>
                <c:pt idx="30">
                  <c:v>2.7065570000000001</c:v>
                </c:pt>
                <c:pt idx="31">
                  <c:v>3.4187639999999999</c:v>
                </c:pt>
                <c:pt idx="32">
                  <c:v>3.1040899999999998</c:v>
                </c:pt>
                <c:pt idx="33">
                  <c:v>3.1968380000000001</c:v>
                </c:pt>
                <c:pt idx="34">
                  <c:v>2.886984</c:v>
                </c:pt>
                <c:pt idx="35">
                  <c:v>2.7568890000000001</c:v>
                </c:pt>
                <c:pt idx="36">
                  <c:v>3.0339649999999998</c:v>
                </c:pt>
                <c:pt idx="37">
                  <c:v>2.7456320000000001</c:v>
                </c:pt>
                <c:pt idx="38">
                  <c:v>2.8612120000000001</c:v>
                </c:pt>
                <c:pt idx="39">
                  <c:v>2.6850869999999998</c:v>
                </c:pt>
                <c:pt idx="40">
                  <c:v>3.1458089999999999</c:v>
                </c:pt>
                <c:pt idx="41">
                  <c:v>2.5254120000000002</c:v>
                </c:pt>
                <c:pt idx="42">
                  <c:v>3.2208860000000001</c:v>
                </c:pt>
                <c:pt idx="43">
                  <c:v>2.8527209999999998</c:v>
                </c:pt>
                <c:pt idx="44">
                  <c:v>2.732952</c:v>
                </c:pt>
                <c:pt idx="45">
                  <c:v>3.2759819999999999</c:v>
                </c:pt>
                <c:pt idx="46">
                  <c:v>2.6596030000000002</c:v>
                </c:pt>
                <c:pt idx="47">
                  <c:v>2.4428239999999999</c:v>
                </c:pt>
                <c:pt idx="48">
                  <c:v>2.1971590000000001</c:v>
                </c:pt>
                <c:pt idx="49">
                  <c:v>3.0513750000000002</c:v>
                </c:pt>
                <c:pt idx="50">
                  <c:v>3.4110580000000001</c:v>
                </c:pt>
                <c:pt idx="51">
                  <c:v>2.9857900000000002</c:v>
                </c:pt>
                <c:pt idx="52">
                  <c:v>2.9416000000000002</c:v>
                </c:pt>
                <c:pt idx="53">
                  <c:v>2.6076069999999998</c:v>
                </c:pt>
                <c:pt idx="54">
                  <c:v>2.6932489999999998</c:v>
                </c:pt>
                <c:pt idx="55">
                  <c:v>3.6051470000000001</c:v>
                </c:pt>
                <c:pt idx="56">
                  <c:v>2.8816489999999999</c:v>
                </c:pt>
                <c:pt idx="57">
                  <c:v>2.4483760000000001</c:v>
                </c:pt>
                <c:pt idx="58">
                  <c:v>2.8301780000000001</c:v>
                </c:pt>
                <c:pt idx="59">
                  <c:v>2.569547</c:v>
                </c:pt>
                <c:pt idx="60">
                  <c:v>2.3732739999999999</c:v>
                </c:pt>
                <c:pt idx="61">
                  <c:v>2.716853</c:v>
                </c:pt>
                <c:pt idx="62">
                  <c:v>3.045458</c:v>
                </c:pt>
                <c:pt idx="63">
                  <c:v>2.5186639999999998</c:v>
                </c:pt>
                <c:pt idx="64">
                  <c:v>2.2292160000000001</c:v>
                </c:pt>
                <c:pt idx="65">
                  <c:v>2.7822990000000001</c:v>
                </c:pt>
                <c:pt idx="66">
                  <c:v>2.6879729999999999</c:v>
                </c:pt>
                <c:pt idx="67">
                  <c:v>2.6654710000000001</c:v>
                </c:pt>
                <c:pt idx="68">
                  <c:v>2.9036569999999999</c:v>
                </c:pt>
                <c:pt idx="69">
                  <c:v>2.4098039999999998</c:v>
                </c:pt>
                <c:pt idx="70">
                  <c:v>2.5772560000000002</c:v>
                </c:pt>
                <c:pt idx="71">
                  <c:v>2.1064620000000001</c:v>
                </c:pt>
                <c:pt idx="72">
                  <c:v>3.150061</c:v>
                </c:pt>
                <c:pt idx="73">
                  <c:v>3.3761100000000002</c:v>
                </c:pt>
                <c:pt idx="74">
                  <c:v>2.3583759999999998</c:v>
                </c:pt>
                <c:pt idx="75">
                  <c:v>2.161902</c:v>
                </c:pt>
                <c:pt idx="76">
                  <c:v>2.8249019999999998</c:v>
                </c:pt>
                <c:pt idx="77">
                  <c:v>3.2739799999999999</c:v>
                </c:pt>
                <c:pt idx="78">
                  <c:v>2.1762709999999998</c:v>
                </c:pt>
                <c:pt idx="79">
                  <c:v>2.5396610000000002</c:v>
                </c:pt>
                <c:pt idx="80">
                  <c:v>2.54609</c:v>
                </c:pt>
                <c:pt idx="81">
                  <c:v>2.3395579999999998</c:v>
                </c:pt>
                <c:pt idx="82">
                  <c:v>2.4146169999999998</c:v>
                </c:pt>
                <c:pt idx="83">
                  <c:v>2.5310619999999999</c:v>
                </c:pt>
                <c:pt idx="84">
                  <c:v>3.1765690000000002</c:v>
                </c:pt>
                <c:pt idx="85">
                  <c:v>2.744745</c:v>
                </c:pt>
                <c:pt idx="86">
                  <c:v>2.6039180000000002</c:v>
                </c:pt>
                <c:pt idx="87">
                  <c:v>2.7002899999999999</c:v>
                </c:pt>
                <c:pt idx="88">
                  <c:v>2.5653480000000002</c:v>
                </c:pt>
                <c:pt idx="89">
                  <c:v>2.578608</c:v>
                </c:pt>
                <c:pt idx="90">
                  <c:v>2.8149350000000002</c:v>
                </c:pt>
                <c:pt idx="91">
                  <c:v>2.5130219999999999</c:v>
                </c:pt>
                <c:pt idx="92">
                  <c:v>2.0461580000000001</c:v>
                </c:pt>
                <c:pt idx="93">
                  <c:v>2.5955469999999998</c:v>
                </c:pt>
                <c:pt idx="94">
                  <c:v>2.419197</c:v>
                </c:pt>
                <c:pt idx="95">
                  <c:v>2.2955410000000001</c:v>
                </c:pt>
                <c:pt idx="96">
                  <c:v>2.9747569999999999</c:v>
                </c:pt>
                <c:pt idx="97">
                  <c:v>2.5320849999999999</c:v>
                </c:pt>
                <c:pt idx="98">
                  <c:v>2.9901849999999999</c:v>
                </c:pt>
                <c:pt idx="99">
                  <c:v>2.5754049999999999</c:v>
                </c:pt>
                <c:pt idx="100">
                  <c:v>2.3310710000000001</c:v>
                </c:pt>
                <c:pt idx="101">
                  <c:v>2.389411</c:v>
                </c:pt>
                <c:pt idx="102">
                  <c:v>2.2523780000000002</c:v>
                </c:pt>
                <c:pt idx="103">
                  <c:v>2.4474610000000001</c:v>
                </c:pt>
                <c:pt idx="104">
                  <c:v>2.4275739999999999</c:v>
                </c:pt>
                <c:pt idx="105">
                  <c:v>2.1123409999999998</c:v>
                </c:pt>
                <c:pt idx="106">
                  <c:v>1.9485650000000001</c:v>
                </c:pt>
                <c:pt idx="107">
                  <c:v>2.6346210000000001</c:v>
                </c:pt>
                <c:pt idx="108">
                  <c:v>2.3767670000000001</c:v>
                </c:pt>
                <c:pt idx="109">
                  <c:v>2.401189</c:v>
                </c:pt>
                <c:pt idx="110">
                  <c:v>2.2008580000000002</c:v>
                </c:pt>
                <c:pt idx="111">
                  <c:v>2.2291979999999998</c:v>
                </c:pt>
                <c:pt idx="112">
                  <c:v>2.2652549999999998</c:v>
                </c:pt>
                <c:pt idx="113">
                  <c:v>2.6841050000000002</c:v>
                </c:pt>
                <c:pt idx="114">
                  <c:v>2.0871420000000001</c:v>
                </c:pt>
                <c:pt idx="115">
                  <c:v>2.063609</c:v>
                </c:pt>
                <c:pt idx="116">
                  <c:v>2.4174370000000001</c:v>
                </c:pt>
                <c:pt idx="117">
                  <c:v>2.06995</c:v>
                </c:pt>
              </c:numCache>
            </c:numRef>
          </c:xVal>
          <c:yVal>
            <c:numRef>
              <c:f>Hoja1!$AO$3:$AO$120</c:f>
              <c:numCache>
                <c:formatCode>General</c:formatCode>
                <c:ptCount val="118"/>
                <c:pt idx="1">
                  <c:v>7946.6576946209998</c:v>
                </c:pt>
                <c:pt idx="3">
                  <c:v>47628.291175220002</c:v>
                </c:pt>
                <c:pt idx="4">
                  <c:v>5771.1682951365001</c:v>
                </c:pt>
                <c:pt idx="6">
                  <c:v>57975.771348670001</c:v>
                </c:pt>
                <c:pt idx="8">
                  <c:v>65147.427181911931</c:v>
                </c:pt>
                <c:pt idx="9">
                  <c:v>49241.757522651998</c:v>
                </c:pt>
                <c:pt idx="10">
                  <c:v>51588.761443812553</c:v>
                </c:pt>
                <c:pt idx="12">
                  <c:v>49187.833895634001</c:v>
                </c:pt>
                <c:pt idx="13">
                  <c:v>5654.7314822170001</c:v>
                </c:pt>
                <c:pt idx="16">
                  <c:v>27152.136911871999</c:v>
                </c:pt>
                <c:pt idx="17">
                  <c:v>33349.759925865998</c:v>
                </c:pt>
                <c:pt idx="18">
                  <c:v>44317.39231522</c:v>
                </c:pt>
                <c:pt idx="20">
                  <c:v>35613.842285727733</c:v>
                </c:pt>
                <c:pt idx="21">
                  <c:v>2741.9131694758998</c:v>
                </c:pt>
                <c:pt idx="23">
                  <c:v>2424.2339943931001</c:v>
                </c:pt>
                <c:pt idx="24">
                  <c:v>17386.879361621999</c:v>
                </c:pt>
                <c:pt idx="28">
                  <c:v>2459.4257971369998</c:v>
                </c:pt>
                <c:pt idx="31">
                  <c:v>17466.324369837999</c:v>
                </c:pt>
              </c:numCache>
            </c:numRef>
          </c:yVal>
          <c:smooth val="0"/>
          <c:extLst>
            <c:ext xmlns:c16="http://schemas.microsoft.com/office/drawing/2014/chart" uri="{C3380CC4-5D6E-409C-BE32-E72D297353CC}">
              <c16:uniqueId val="{00000077-417F-4B1D-997F-2277816F7EFE}"/>
            </c:ext>
          </c:extLst>
        </c:ser>
        <c:ser>
          <c:idx val="2"/>
          <c:order val="2"/>
          <c:tx>
            <c:strRef>
              <c:f>Hoja1!$AP$2</c:f>
              <c:strCache>
                <c:ptCount val="1"/>
                <c:pt idx="0">
                  <c:v>América Latina </c:v>
                </c:pt>
              </c:strCache>
            </c:strRef>
          </c:tx>
          <c:spPr>
            <a:ln w="25400" cap="rnd">
              <a:noFill/>
              <a:round/>
            </a:ln>
            <a:effectLst/>
          </c:spPr>
          <c:marker>
            <c:symbol val="triangle"/>
            <c:size val="5"/>
            <c:spPr>
              <a:solidFill>
                <a:srgbClr val="FF0000"/>
              </a:solidFill>
              <a:ln w="9525">
                <a:noFill/>
              </a:ln>
              <a:effectLst/>
            </c:spPr>
          </c:marker>
          <c:dLbls>
            <c:dLbl>
              <c:idx val="0"/>
              <c:tx>
                <c:strRef>
                  <c:f>Hoja1!$D$3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{7C36E566-62CB-4984-A708-BB7260EBCA48}</c15:txfldGUID>
                      <c15:f>Hoja1!$D$3</c15:f>
                      <c15:dlblFieldTableCache>
                        <c:ptCount val="1"/>
                      </c15:dlblFieldTableCache>
                    </c15:dlblFTEntry>
                  </c15:dlblFieldTable>
                  <c15:showDataLabelsRange val="0"/>
                </c:ext>
                <c:ext xmlns:c16="http://schemas.microsoft.com/office/drawing/2014/chart" uri="{C3380CC4-5D6E-409C-BE32-E72D297353CC}">
                  <c16:uniqueId val="{00000078-417F-4B1D-997F-2277816F7EFE}"/>
                </c:ext>
              </c:extLst>
            </c:dLbl>
            <c:dLbl>
              <c:idx val="1"/>
              <c:tx>
                <c:strRef>
                  <c:f>Hoja1!$D$4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{6F6DCAB4-DB7C-46ED-A0BB-36032710D0A3}</c15:txfldGUID>
                      <c15:f>Hoja1!$D$4</c15:f>
                      <c15:dlblFieldTableCache>
                        <c:ptCount val="1"/>
                      </c15:dlblFieldTableCache>
                    </c15:dlblFTEntry>
                  </c15:dlblFieldTable>
                  <c15:showDataLabelsRange val="0"/>
                </c:ext>
                <c:ext xmlns:c16="http://schemas.microsoft.com/office/drawing/2014/chart" uri="{C3380CC4-5D6E-409C-BE32-E72D297353CC}">
                  <c16:uniqueId val="{00000079-417F-4B1D-997F-2277816F7EFE}"/>
                </c:ext>
              </c:extLst>
            </c:dLbl>
            <c:dLbl>
              <c:idx val="2"/>
              <c:tx>
                <c:strRef>
                  <c:f>Hoja1!$D$5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{61D8DCF6-D9E1-4D90-82C4-0290B3E88EA7}</c15:txfldGUID>
                      <c15:f>Hoja1!$D$5</c15:f>
                      <c15:dlblFieldTableCache>
                        <c:ptCount val="1"/>
                      </c15:dlblFieldTableCache>
                    </c15:dlblFTEntry>
                  </c15:dlblFieldTable>
                  <c15:showDataLabelsRange val="0"/>
                </c:ext>
                <c:ext xmlns:c16="http://schemas.microsoft.com/office/drawing/2014/chart" uri="{C3380CC4-5D6E-409C-BE32-E72D297353CC}">
                  <c16:uniqueId val="{0000007A-417F-4B1D-997F-2277816F7EFE}"/>
                </c:ext>
              </c:extLst>
            </c:dLbl>
            <c:dLbl>
              <c:idx val="3"/>
              <c:tx>
                <c:strRef>
                  <c:f>Hoja1!$D$6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{CFD8BC44-A970-4926-B1FA-A81AB99ED936}</c15:txfldGUID>
                      <c15:f>Hoja1!$D$6</c15:f>
                      <c15:dlblFieldTableCache>
                        <c:ptCount val="1"/>
                      </c15:dlblFieldTableCache>
                    </c15:dlblFTEntry>
                  </c15:dlblFieldTable>
                  <c15:showDataLabelsRange val="0"/>
                </c:ext>
                <c:ext xmlns:c16="http://schemas.microsoft.com/office/drawing/2014/chart" uri="{C3380CC4-5D6E-409C-BE32-E72D297353CC}">
                  <c16:uniqueId val="{0000007B-417F-4B1D-997F-2277816F7EFE}"/>
                </c:ext>
              </c:extLst>
            </c:dLbl>
            <c:dLbl>
              <c:idx val="4"/>
              <c:tx>
                <c:strRef>
                  <c:f>Hoja1!$D$7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{DE995848-A1EF-4F61-87E2-5D72CEA26186}</c15:txfldGUID>
                      <c15:f>Hoja1!$D$7</c15:f>
                      <c15:dlblFieldTableCache>
                        <c:ptCount val="1"/>
                      </c15:dlblFieldTableCache>
                    </c15:dlblFTEntry>
                  </c15:dlblFieldTable>
                  <c15:showDataLabelsRange val="0"/>
                </c:ext>
                <c:ext xmlns:c16="http://schemas.microsoft.com/office/drawing/2014/chart" uri="{C3380CC4-5D6E-409C-BE32-E72D297353CC}">
                  <c16:uniqueId val="{0000007C-417F-4B1D-997F-2277816F7EFE}"/>
                </c:ext>
              </c:extLst>
            </c:dLbl>
            <c:dLbl>
              <c:idx val="5"/>
              <c:tx>
                <c:strRef>
                  <c:f>Hoja1!$D$8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{D249E367-AF32-42F0-80AF-E3683863E92D}</c15:txfldGUID>
                      <c15:f>Hoja1!$D$8</c15:f>
                      <c15:dlblFieldTableCache>
                        <c:ptCount val="1"/>
                      </c15:dlblFieldTableCache>
                    </c15:dlblFTEntry>
                  </c15:dlblFieldTable>
                  <c15:showDataLabelsRange val="0"/>
                </c:ext>
                <c:ext xmlns:c16="http://schemas.microsoft.com/office/drawing/2014/chart" uri="{C3380CC4-5D6E-409C-BE32-E72D297353CC}">
                  <c16:uniqueId val="{0000007D-417F-4B1D-997F-2277816F7EFE}"/>
                </c:ext>
              </c:extLst>
            </c:dLbl>
            <c:dLbl>
              <c:idx val="6"/>
              <c:tx>
                <c:strRef>
                  <c:f>Hoja1!$D$9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{0FC25FC0-7EA0-46CE-B282-288EED76FB85}</c15:txfldGUID>
                      <c15:f>Hoja1!$D$9</c15:f>
                      <c15:dlblFieldTableCache>
                        <c:ptCount val="1"/>
                      </c15:dlblFieldTableCache>
                    </c15:dlblFTEntry>
                  </c15:dlblFieldTable>
                  <c15:showDataLabelsRange val="0"/>
                </c:ext>
                <c:ext xmlns:c16="http://schemas.microsoft.com/office/drawing/2014/chart" uri="{C3380CC4-5D6E-409C-BE32-E72D297353CC}">
                  <c16:uniqueId val="{0000007E-417F-4B1D-997F-2277816F7EFE}"/>
                </c:ext>
              </c:extLst>
            </c:dLbl>
            <c:dLbl>
              <c:idx val="7"/>
              <c:tx>
                <c:strRef>
                  <c:f>Hoja1!$D$10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{3791B164-1589-454D-9A21-BDCA78595DF9}</c15:txfldGUID>
                      <c15:f>Hoja1!$D$10</c15:f>
                      <c15:dlblFieldTableCache>
                        <c:ptCount val="1"/>
                      </c15:dlblFieldTableCache>
                    </c15:dlblFTEntry>
                  </c15:dlblFieldTable>
                  <c15:showDataLabelsRange val="0"/>
                </c:ext>
                <c:ext xmlns:c16="http://schemas.microsoft.com/office/drawing/2014/chart" uri="{C3380CC4-5D6E-409C-BE32-E72D297353CC}">
                  <c16:uniqueId val="{0000007F-417F-4B1D-997F-2277816F7EFE}"/>
                </c:ext>
              </c:extLst>
            </c:dLbl>
            <c:dLbl>
              <c:idx val="8"/>
              <c:tx>
                <c:strRef>
                  <c:f>Hoja1!$D$11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{944A05D1-0610-468E-9664-A0A3986DEA8B}</c15:txfldGUID>
                      <c15:f>Hoja1!$D$11</c15:f>
                      <c15:dlblFieldTableCache>
                        <c:ptCount val="1"/>
                      </c15:dlblFieldTableCache>
                    </c15:dlblFTEntry>
                  </c15:dlblFieldTable>
                  <c15:showDataLabelsRange val="0"/>
                </c:ext>
                <c:ext xmlns:c16="http://schemas.microsoft.com/office/drawing/2014/chart" uri="{C3380CC4-5D6E-409C-BE32-E72D297353CC}">
                  <c16:uniqueId val="{00000080-417F-4B1D-997F-2277816F7EFE}"/>
                </c:ext>
              </c:extLst>
            </c:dLbl>
            <c:dLbl>
              <c:idx val="9"/>
              <c:tx>
                <c:strRef>
                  <c:f>Hoja1!$D$12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{A4245153-EB96-42B1-A9BE-16A42D912A9C}</c15:txfldGUID>
                      <c15:f>Hoja1!$D$12</c15:f>
                      <c15:dlblFieldTableCache>
                        <c:ptCount val="1"/>
                      </c15:dlblFieldTableCache>
                    </c15:dlblFTEntry>
                  </c15:dlblFieldTable>
                  <c15:showDataLabelsRange val="0"/>
                </c:ext>
                <c:ext xmlns:c16="http://schemas.microsoft.com/office/drawing/2014/chart" uri="{C3380CC4-5D6E-409C-BE32-E72D297353CC}">
                  <c16:uniqueId val="{00000081-417F-4B1D-997F-2277816F7EFE}"/>
                </c:ext>
              </c:extLst>
            </c:dLbl>
            <c:dLbl>
              <c:idx val="10"/>
              <c:tx>
                <c:strRef>
                  <c:f>Hoja1!$D$13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{3DF3BAA4-2605-4C68-8B83-8DF6E0D5EE11}</c15:txfldGUID>
                      <c15:f>Hoja1!$D$13</c15:f>
                      <c15:dlblFieldTableCache>
                        <c:ptCount val="1"/>
                      </c15:dlblFieldTableCache>
                    </c15:dlblFTEntry>
                  </c15:dlblFieldTable>
                  <c15:showDataLabelsRange val="0"/>
                </c:ext>
                <c:ext xmlns:c16="http://schemas.microsoft.com/office/drawing/2014/chart" uri="{C3380CC4-5D6E-409C-BE32-E72D297353CC}">
                  <c16:uniqueId val="{00000082-417F-4B1D-997F-2277816F7EFE}"/>
                </c:ext>
              </c:extLst>
            </c:dLbl>
            <c:dLbl>
              <c:idx val="11"/>
              <c:tx>
                <c:strRef>
                  <c:f>Hoja1!$D$14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{EC1DA9A4-E943-4FC5-B185-41A41D1D9543}</c15:txfldGUID>
                      <c15:f>Hoja1!$D$14</c15:f>
                      <c15:dlblFieldTableCache>
                        <c:ptCount val="1"/>
                      </c15:dlblFieldTableCache>
                    </c15:dlblFTEntry>
                  </c15:dlblFieldTable>
                  <c15:showDataLabelsRange val="0"/>
                </c:ext>
                <c:ext xmlns:c16="http://schemas.microsoft.com/office/drawing/2014/chart" uri="{C3380CC4-5D6E-409C-BE32-E72D297353CC}">
                  <c16:uniqueId val="{00000083-417F-4B1D-997F-2277816F7EFE}"/>
                </c:ext>
              </c:extLst>
            </c:dLbl>
            <c:dLbl>
              <c:idx val="12"/>
              <c:tx>
                <c:strRef>
                  <c:f>Hoja1!$D$15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{3E04FC79-3CBE-4526-93A2-896BBA5C555F}</c15:txfldGUID>
                      <c15:f>Hoja1!$D$15</c15:f>
                      <c15:dlblFieldTableCache>
                        <c:ptCount val="1"/>
                      </c15:dlblFieldTableCache>
                    </c15:dlblFTEntry>
                  </c15:dlblFieldTable>
                  <c15:showDataLabelsRange val="0"/>
                </c:ext>
                <c:ext xmlns:c16="http://schemas.microsoft.com/office/drawing/2014/chart" uri="{C3380CC4-5D6E-409C-BE32-E72D297353CC}">
                  <c16:uniqueId val="{00000084-417F-4B1D-997F-2277816F7EFE}"/>
                </c:ext>
              </c:extLst>
            </c:dLbl>
            <c:dLbl>
              <c:idx val="13"/>
              <c:tx>
                <c:strRef>
                  <c:f>Hoja1!$D$16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{7EA5C291-D1F1-4F27-A3FD-96460ECA80F9}</c15:txfldGUID>
                      <c15:f>Hoja1!$D$16</c15:f>
                      <c15:dlblFieldTableCache>
                        <c:ptCount val="1"/>
                      </c15:dlblFieldTableCache>
                    </c15:dlblFTEntry>
                  </c15:dlblFieldTable>
                  <c15:showDataLabelsRange val="0"/>
                </c:ext>
                <c:ext xmlns:c16="http://schemas.microsoft.com/office/drawing/2014/chart" uri="{C3380CC4-5D6E-409C-BE32-E72D297353CC}">
                  <c16:uniqueId val="{00000085-417F-4B1D-997F-2277816F7EFE}"/>
                </c:ext>
              </c:extLst>
            </c:dLbl>
            <c:dLbl>
              <c:idx val="14"/>
              <c:tx>
                <c:strRef>
                  <c:f>Hoja1!$D$17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{4DE5867F-15A1-4FCB-A0C3-0E88A8DF037E}</c15:txfldGUID>
                      <c15:f>Hoja1!$D$17</c15:f>
                      <c15:dlblFieldTableCache>
                        <c:ptCount val="1"/>
                      </c15:dlblFieldTableCache>
                    </c15:dlblFTEntry>
                  </c15:dlblFieldTable>
                  <c15:showDataLabelsRange val="0"/>
                </c:ext>
                <c:ext xmlns:c16="http://schemas.microsoft.com/office/drawing/2014/chart" uri="{C3380CC4-5D6E-409C-BE32-E72D297353CC}">
                  <c16:uniqueId val="{00000086-417F-4B1D-997F-2277816F7EFE}"/>
                </c:ext>
              </c:extLst>
            </c:dLbl>
            <c:dLbl>
              <c:idx val="15"/>
              <c:tx>
                <c:strRef>
                  <c:f>Hoja1!$D$18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{A46702BF-03CA-4ED8-A162-1CE17CF97CAD}</c15:txfldGUID>
                      <c15:f>Hoja1!$D$18</c15:f>
                      <c15:dlblFieldTableCache>
                        <c:ptCount val="1"/>
                      </c15:dlblFieldTableCache>
                    </c15:dlblFTEntry>
                  </c15:dlblFieldTable>
                  <c15:showDataLabelsRange val="0"/>
                </c:ext>
                <c:ext xmlns:c16="http://schemas.microsoft.com/office/drawing/2014/chart" uri="{C3380CC4-5D6E-409C-BE32-E72D297353CC}">
                  <c16:uniqueId val="{00000087-417F-4B1D-997F-2277816F7EFE}"/>
                </c:ext>
              </c:extLst>
            </c:dLbl>
            <c:dLbl>
              <c:idx val="16"/>
              <c:tx>
                <c:strRef>
                  <c:f>Hoja1!$D$19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{834FB51C-FF70-409F-9656-1F7F84AAC8DA}</c15:txfldGUID>
                      <c15:f>Hoja1!$D$19</c15:f>
                      <c15:dlblFieldTableCache>
                        <c:ptCount val="1"/>
                      </c15:dlblFieldTableCache>
                    </c15:dlblFTEntry>
                  </c15:dlblFieldTable>
                  <c15:showDataLabelsRange val="0"/>
                </c:ext>
                <c:ext xmlns:c16="http://schemas.microsoft.com/office/drawing/2014/chart" uri="{C3380CC4-5D6E-409C-BE32-E72D297353CC}">
                  <c16:uniqueId val="{00000088-417F-4B1D-997F-2277816F7EFE}"/>
                </c:ext>
              </c:extLst>
            </c:dLbl>
            <c:dLbl>
              <c:idx val="17"/>
              <c:tx>
                <c:strRef>
                  <c:f>Hoja1!$D$20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{786964BE-72F6-4C27-9AC8-77B068640AA8}</c15:txfldGUID>
                      <c15:f>Hoja1!$D$20</c15:f>
                      <c15:dlblFieldTableCache>
                        <c:ptCount val="1"/>
                      </c15:dlblFieldTableCache>
                    </c15:dlblFTEntry>
                  </c15:dlblFieldTable>
                  <c15:showDataLabelsRange val="0"/>
                </c:ext>
                <c:ext xmlns:c16="http://schemas.microsoft.com/office/drawing/2014/chart" uri="{C3380CC4-5D6E-409C-BE32-E72D297353CC}">
                  <c16:uniqueId val="{00000089-417F-4B1D-997F-2277816F7EFE}"/>
                </c:ext>
              </c:extLst>
            </c:dLbl>
            <c:dLbl>
              <c:idx val="18"/>
              <c:tx>
                <c:strRef>
                  <c:f>Hoja1!$D$21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{CEC4B094-01F3-4AF5-92F5-C8CA08B72891}</c15:txfldGUID>
                      <c15:f>Hoja1!$D$21</c15:f>
                      <c15:dlblFieldTableCache>
                        <c:ptCount val="1"/>
                      </c15:dlblFieldTableCache>
                    </c15:dlblFTEntry>
                  </c15:dlblFieldTable>
                  <c15:showDataLabelsRange val="0"/>
                </c:ext>
                <c:ext xmlns:c16="http://schemas.microsoft.com/office/drawing/2014/chart" uri="{C3380CC4-5D6E-409C-BE32-E72D297353CC}">
                  <c16:uniqueId val="{0000008A-417F-4B1D-997F-2277816F7EFE}"/>
                </c:ext>
              </c:extLst>
            </c:dLbl>
            <c:dLbl>
              <c:idx val="19"/>
              <c:tx>
                <c:strRef>
                  <c:f>Hoja1!$D$22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{215D5D31-4BA9-4688-8380-08DAB49B150B}</c15:txfldGUID>
                      <c15:f>Hoja1!$D$22</c15:f>
                      <c15:dlblFieldTableCache>
                        <c:ptCount val="1"/>
                      </c15:dlblFieldTableCache>
                    </c15:dlblFTEntry>
                  </c15:dlblFieldTable>
                  <c15:showDataLabelsRange val="0"/>
                </c:ext>
                <c:ext xmlns:c16="http://schemas.microsoft.com/office/drawing/2014/chart" uri="{C3380CC4-5D6E-409C-BE32-E72D297353CC}">
                  <c16:uniqueId val="{0000008B-417F-4B1D-997F-2277816F7EFE}"/>
                </c:ext>
              </c:extLst>
            </c:dLbl>
            <c:dLbl>
              <c:idx val="20"/>
              <c:tx>
                <c:strRef>
                  <c:f>Hoja1!$D$23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{12D81D17-9C01-4162-B674-BCDB60FB0D2F}</c15:txfldGUID>
                      <c15:f>Hoja1!$D$23</c15:f>
                      <c15:dlblFieldTableCache>
                        <c:ptCount val="1"/>
                      </c15:dlblFieldTableCache>
                    </c15:dlblFTEntry>
                  </c15:dlblFieldTable>
                  <c15:showDataLabelsRange val="0"/>
                </c:ext>
                <c:ext xmlns:c16="http://schemas.microsoft.com/office/drawing/2014/chart" uri="{C3380CC4-5D6E-409C-BE32-E72D297353CC}">
                  <c16:uniqueId val="{0000008C-417F-4B1D-997F-2277816F7EFE}"/>
                </c:ext>
              </c:extLst>
            </c:dLbl>
            <c:dLbl>
              <c:idx val="21"/>
              <c:tx>
                <c:strRef>
                  <c:f>Hoja1!$D$24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{9ED9A157-9EB7-4E21-BBEA-ADD79CEC6DF4}</c15:txfldGUID>
                      <c15:f>Hoja1!$D$24</c15:f>
                      <c15:dlblFieldTableCache>
                        <c:ptCount val="1"/>
                      </c15:dlblFieldTableCache>
                    </c15:dlblFTEntry>
                  </c15:dlblFieldTable>
                  <c15:showDataLabelsRange val="0"/>
                </c:ext>
                <c:ext xmlns:c16="http://schemas.microsoft.com/office/drawing/2014/chart" uri="{C3380CC4-5D6E-409C-BE32-E72D297353CC}">
                  <c16:uniqueId val="{0000008D-417F-4B1D-997F-2277816F7EFE}"/>
                </c:ext>
              </c:extLst>
            </c:dLbl>
            <c:dLbl>
              <c:idx val="22"/>
              <c:tx>
                <c:strRef>
                  <c:f>Hoja1!$D$25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{71FF5F5C-85A9-48A3-9222-DDC3BCBA135B}</c15:txfldGUID>
                      <c15:f>Hoja1!$D$25</c15:f>
                      <c15:dlblFieldTableCache>
                        <c:ptCount val="1"/>
                      </c15:dlblFieldTableCache>
                    </c15:dlblFTEntry>
                  </c15:dlblFieldTable>
                  <c15:showDataLabelsRange val="0"/>
                </c:ext>
                <c:ext xmlns:c16="http://schemas.microsoft.com/office/drawing/2014/chart" uri="{C3380CC4-5D6E-409C-BE32-E72D297353CC}">
                  <c16:uniqueId val="{0000008E-417F-4B1D-997F-2277816F7EFE}"/>
                </c:ext>
              </c:extLst>
            </c:dLbl>
            <c:dLbl>
              <c:idx val="23"/>
              <c:tx>
                <c:strRef>
                  <c:f>Hoja1!$D$26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{012FFAFC-B761-420E-8123-F0B2999C406C}</c15:txfldGUID>
                      <c15:f>Hoja1!$D$26</c15:f>
                      <c15:dlblFieldTableCache>
                        <c:ptCount val="1"/>
                      </c15:dlblFieldTableCache>
                    </c15:dlblFTEntry>
                  </c15:dlblFieldTable>
                  <c15:showDataLabelsRange val="0"/>
                </c:ext>
                <c:ext xmlns:c16="http://schemas.microsoft.com/office/drawing/2014/chart" uri="{C3380CC4-5D6E-409C-BE32-E72D297353CC}">
                  <c16:uniqueId val="{0000008F-417F-4B1D-997F-2277816F7EFE}"/>
                </c:ext>
              </c:extLst>
            </c:dLbl>
            <c:dLbl>
              <c:idx val="24"/>
              <c:tx>
                <c:strRef>
                  <c:f>Hoja1!$D$27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{FDAF845D-9B5B-419C-90F7-408DA6639E8C}</c15:txfldGUID>
                      <c15:f>Hoja1!$D$27</c15:f>
                      <c15:dlblFieldTableCache>
                        <c:ptCount val="1"/>
                      </c15:dlblFieldTableCache>
                    </c15:dlblFTEntry>
                  </c15:dlblFieldTable>
                  <c15:showDataLabelsRange val="0"/>
                </c:ext>
                <c:ext xmlns:c16="http://schemas.microsoft.com/office/drawing/2014/chart" uri="{C3380CC4-5D6E-409C-BE32-E72D297353CC}">
                  <c16:uniqueId val="{00000090-417F-4B1D-997F-2277816F7EFE}"/>
                </c:ext>
              </c:extLst>
            </c:dLbl>
            <c:dLbl>
              <c:idx val="25"/>
              <c:tx>
                <c:strRef>
                  <c:f>Hoja1!$D$28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{99206F21-7EA5-49C5-8F63-40E95F389FF8}</c15:txfldGUID>
                      <c15:f>Hoja1!$D$28</c15:f>
                      <c15:dlblFieldTableCache>
                        <c:ptCount val="1"/>
                      </c15:dlblFieldTableCache>
                    </c15:dlblFTEntry>
                  </c15:dlblFieldTable>
                  <c15:showDataLabelsRange val="0"/>
                </c:ext>
                <c:ext xmlns:c16="http://schemas.microsoft.com/office/drawing/2014/chart" uri="{C3380CC4-5D6E-409C-BE32-E72D297353CC}">
                  <c16:uniqueId val="{00000091-417F-4B1D-997F-2277816F7EFE}"/>
                </c:ext>
              </c:extLst>
            </c:dLbl>
            <c:dLbl>
              <c:idx val="26"/>
              <c:tx>
                <c:strRef>
                  <c:f>Hoja1!$D$29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{D935001D-342B-4F53-8498-2CD7179E16B0}</c15:txfldGUID>
                      <c15:f>Hoja1!$D$29</c15:f>
                      <c15:dlblFieldTableCache>
                        <c:ptCount val="1"/>
                      </c15:dlblFieldTableCache>
                    </c15:dlblFTEntry>
                  </c15:dlblFieldTable>
                  <c15:showDataLabelsRange val="0"/>
                </c:ext>
                <c:ext xmlns:c16="http://schemas.microsoft.com/office/drawing/2014/chart" uri="{C3380CC4-5D6E-409C-BE32-E72D297353CC}">
                  <c16:uniqueId val="{00000092-417F-4B1D-997F-2277816F7EFE}"/>
                </c:ext>
              </c:extLst>
            </c:dLbl>
            <c:dLbl>
              <c:idx val="27"/>
              <c:tx>
                <c:strRef>
                  <c:f>Hoja1!$D$30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{63479BAE-A624-436F-BFE2-1000BD4A8794}</c15:txfldGUID>
                      <c15:f>Hoja1!$D$30</c15:f>
                      <c15:dlblFieldTableCache>
                        <c:ptCount val="1"/>
                      </c15:dlblFieldTableCache>
                    </c15:dlblFTEntry>
                  </c15:dlblFieldTable>
                  <c15:showDataLabelsRange val="0"/>
                </c:ext>
                <c:ext xmlns:c16="http://schemas.microsoft.com/office/drawing/2014/chart" uri="{C3380CC4-5D6E-409C-BE32-E72D297353CC}">
                  <c16:uniqueId val="{00000093-417F-4B1D-997F-2277816F7EFE}"/>
                </c:ext>
              </c:extLst>
            </c:dLbl>
            <c:dLbl>
              <c:idx val="28"/>
              <c:tx>
                <c:strRef>
                  <c:f>Hoja1!$D$31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{3616EE70-683A-40ED-BDC4-6AA016FECF92}</c15:txfldGUID>
                      <c15:f>Hoja1!$D$31</c15:f>
                      <c15:dlblFieldTableCache>
                        <c:ptCount val="1"/>
                      </c15:dlblFieldTableCache>
                    </c15:dlblFTEntry>
                  </c15:dlblFieldTable>
                  <c15:showDataLabelsRange val="0"/>
                </c:ext>
                <c:ext xmlns:c16="http://schemas.microsoft.com/office/drawing/2014/chart" uri="{C3380CC4-5D6E-409C-BE32-E72D297353CC}">
                  <c16:uniqueId val="{00000094-417F-4B1D-997F-2277816F7EFE}"/>
                </c:ext>
              </c:extLst>
            </c:dLbl>
            <c:dLbl>
              <c:idx val="29"/>
              <c:tx>
                <c:strRef>
                  <c:f>Hoja1!$D$32</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{05F02EA3-A34E-49F7-81E4-C2C6981FB37C}</c15:txfldGUID>
                      <c15:f>Hoja1!$D$32</c15:f>
                      <c15:dlblFieldTableCache>
                        <c:ptCount val="1"/>
                      </c15:dlblFieldTableCache>
                    </c15:dlblFTEntry>
                  </c15:dlblFieldTable>
                  <c15:showDataLabelsRange val="0"/>
                </c:ext>
                <c:ext xmlns:c16="http://schemas.microsoft.com/office/drawing/2014/chart" uri="{C3380CC4-5D6E-409C-BE32-E72D297353CC}">
                  <c16:uniqueId val="{00000095-417F-4B1D-997F-2277816F7EFE}"/>
                </c:ext>
              </c:extLst>
            </c:dLbl>
            <c:dLbl>
              <c:idx val="30"/>
              <c:tx>
                <c:strRef>
                  <c:f>Hoja1!$D$33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{5214F8DC-9F38-4E44-BE81-D269BA3E87CF}</c15:txfldGUID>
                      <c15:f>Hoja1!$D$33</c15:f>
                      <c15:dlblFieldTableCache>
                        <c:ptCount val="1"/>
                      </c15:dlblFieldTableCache>
                    </c15:dlblFTEntry>
                  </c15:dlblFieldTable>
                  <c15:showDataLabelsRange val="0"/>
                </c:ext>
                <c:ext xmlns:c16="http://schemas.microsoft.com/office/drawing/2014/chart" uri="{C3380CC4-5D6E-409C-BE32-E72D297353CC}">
                  <c16:uniqueId val="{00000096-417F-4B1D-997F-2277816F7EFE}"/>
                </c:ext>
              </c:extLst>
            </c:dLbl>
            <c:dLbl>
              <c:idx val="31"/>
              <c:tx>
                <c:strRef>
                  <c:f>Hoja1!$D$34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{C1C0AB76-BB78-46E7-99D8-54E195AD6117}</c15:txfldGUID>
                      <c15:f>Hoja1!$D$34</c15:f>
                      <c15:dlblFieldTableCache>
                        <c:ptCount val="1"/>
                      </c15:dlblFieldTableCache>
                    </c15:dlblFTEntry>
                  </c15:dlblFieldTable>
                  <c15:showDataLabelsRange val="0"/>
                </c:ext>
                <c:ext xmlns:c16="http://schemas.microsoft.com/office/drawing/2014/chart" uri="{C3380CC4-5D6E-409C-BE32-E72D297353CC}">
                  <c16:uniqueId val="{00000097-417F-4B1D-997F-2277816F7EFE}"/>
                </c:ext>
              </c:extLst>
            </c:dLbl>
            <c:dLbl>
              <c:idx val="32"/>
              <c:tx>
                <c:strRef>
                  <c:f>Hoja1!$D$35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{643D90F7-FC07-443D-B2DE-B1FBFB5E16AA}</c15:txfldGUID>
                      <c15:f>Hoja1!$D$35</c15:f>
                      <c15:dlblFieldTableCache>
                        <c:ptCount val="1"/>
                      </c15:dlblFieldTableCache>
                    </c15:dlblFTEntry>
                  </c15:dlblFieldTable>
                  <c15:showDataLabelsRange val="0"/>
                </c:ext>
                <c:ext xmlns:c16="http://schemas.microsoft.com/office/drawing/2014/chart" uri="{C3380CC4-5D6E-409C-BE32-E72D297353CC}">
                  <c16:uniqueId val="{00000098-417F-4B1D-997F-2277816F7EFE}"/>
                </c:ext>
              </c:extLst>
            </c:dLbl>
            <c:dLbl>
              <c:idx val="33"/>
              <c:tx>
                <c:strRef>
                  <c:f>Hoja1!$D$36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{45F606AE-6F69-442C-A4AB-776C81D74CB9}</c15:txfldGUID>
                      <c15:f>Hoja1!$D$36</c15:f>
                      <c15:dlblFieldTableCache>
                        <c:ptCount val="1"/>
                      </c15:dlblFieldTableCache>
                    </c15:dlblFTEntry>
                  </c15:dlblFieldTable>
                  <c15:showDataLabelsRange val="0"/>
                </c:ext>
                <c:ext xmlns:c16="http://schemas.microsoft.com/office/drawing/2014/chart" uri="{C3380CC4-5D6E-409C-BE32-E72D297353CC}">
                  <c16:uniqueId val="{00000099-417F-4B1D-997F-2277816F7EFE}"/>
                </c:ext>
              </c:extLst>
            </c:dLbl>
            <c:dLbl>
              <c:idx val="34"/>
              <c:tx>
                <c:strRef>
                  <c:f>Hoja1!$D$37</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{F5D9CDED-D2FA-4C96-98D8-63AC66699B80}</c15:txfldGUID>
                      <c15:f>Hoja1!$D$37</c15:f>
                      <c15:dlblFieldTableCache>
                        <c:ptCount val="1"/>
                      </c15:dlblFieldTableCache>
                    </c15:dlblFTEntry>
                  </c15:dlblFieldTable>
                  <c15:showDataLabelsRange val="0"/>
                </c:ext>
                <c:ext xmlns:c16="http://schemas.microsoft.com/office/drawing/2014/chart" uri="{C3380CC4-5D6E-409C-BE32-E72D297353CC}">
                  <c16:uniqueId val="{0000009A-417F-4B1D-997F-2277816F7EFE}"/>
                </c:ext>
              </c:extLst>
            </c:dLbl>
            <c:dLbl>
              <c:idx val="35"/>
              <c:tx>
                <c:strRef>
                  <c:f>Hoja1!$D$38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{731A03B8-3F07-4AB8-8A1A-CF1E2B51862A}</c15:txfldGUID>
                      <c15:f>Hoja1!$D$38</c15:f>
                      <c15:dlblFieldTableCache>
                        <c:ptCount val="1"/>
                      </c15:dlblFieldTableCache>
                    </c15:dlblFTEntry>
                  </c15:dlblFieldTable>
                  <c15:showDataLabelsRange val="0"/>
                </c:ext>
                <c:ext xmlns:c16="http://schemas.microsoft.com/office/drawing/2014/chart" uri="{C3380CC4-5D6E-409C-BE32-E72D297353CC}">
                  <c16:uniqueId val="{0000009B-417F-4B1D-997F-2277816F7EFE}"/>
                </c:ext>
              </c:extLst>
            </c:dLbl>
            <c:dLbl>
              <c:idx val="36"/>
              <c:tx>
                <c:strRef>
                  <c:f>Hoja1!$D$39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{496166AD-42C2-4B1D-AC29-709696A0CD93}</c15:txfldGUID>
                      <c15:f>Hoja1!$D$39</c15:f>
                      <c15:dlblFieldTableCache>
                        <c:ptCount val="1"/>
                      </c15:dlblFieldTableCache>
                    </c15:dlblFTEntry>
                  </c15:dlblFieldTable>
                  <c15:showDataLabelsRange val="0"/>
                </c:ext>
                <c:ext xmlns:c16="http://schemas.microsoft.com/office/drawing/2014/chart" uri="{C3380CC4-5D6E-409C-BE32-E72D297353CC}">
                  <c16:uniqueId val="{0000009C-417F-4B1D-997F-2277816F7EFE}"/>
                </c:ext>
              </c:extLst>
            </c:dLbl>
            <c:dLbl>
              <c:idx val="37"/>
              <c:tx>
                <c:strRef>
                  <c:f>Hoja1!$D$40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{85E5FF2F-6B02-45D3-B782-C8CE9E5696D5}</c15:txfldGUID>
                      <c15:f>Hoja1!$D$40</c15:f>
                      <c15:dlblFieldTableCache>
                        <c:ptCount val="1"/>
                      </c15:dlblFieldTableCache>
                    </c15:dlblFTEntry>
                  </c15:dlblFieldTable>
                  <c15:showDataLabelsRange val="0"/>
                </c:ext>
                <c:ext xmlns:c16="http://schemas.microsoft.com/office/drawing/2014/chart" uri="{C3380CC4-5D6E-409C-BE32-E72D297353CC}">
                  <c16:uniqueId val="{0000009D-417F-4B1D-997F-2277816F7EFE}"/>
                </c:ext>
              </c:extLst>
            </c:dLbl>
            <c:dLbl>
              <c:idx val="38"/>
              <c:tx>
                <c:strRef>
                  <c:f>Hoja1!$D$41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{30A0AEB9-8244-4A42-9E8B-48A636745605}</c15:txfldGUID>
                      <c15:f>Hoja1!$D$41</c15:f>
                      <c15:dlblFieldTableCache>
                        <c:ptCount val="1"/>
                      </c15:dlblFieldTableCache>
                    </c15:dlblFTEntry>
                  </c15:dlblFieldTable>
                  <c15:showDataLabelsRange val="0"/>
                </c:ext>
                <c:ext xmlns:c16="http://schemas.microsoft.com/office/drawing/2014/chart" uri="{C3380CC4-5D6E-409C-BE32-E72D297353CC}">
                  <c16:uniqueId val="{0000009E-417F-4B1D-997F-2277816F7EFE}"/>
                </c:ext>
              </c:extLst>
            </c:dLbl>
            <c:dLbl>
              <c:idx val="39"/>
              <c:tx>
                <c:strRef>
                  <c:f>Hoja1!$D$42</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{F4A0AB4D-CA6B-4B98-AA13-0C6052A69C1B}</c15:txfldGUID>
                      <c15:f>Hoja1!$D$42</c15:f>
                      <c15:dlblFieldTableCache>
                        <c:ptCount val="1"/>
                      </c15:dlblFieldTableCache>
                    </c15:dlblFTEntry>
                  </c15:dlblFieldTable>
                  <c15:showDataLabelsRange val="0"/>
                </c:ext>
                <c:ext xmlns:c16="http://schemas.microsoft.com/office/drawing/2014/chart" uri="{C3380CC4-5D6E-409C-BE32-E72D297353CC}">
                  <c16:uniqueId val="{0000009F-417F-4B1D-997F-2277816F7EFE}"/>
                </c:ext>
              </c:extLst>
            </c:dLbl>
            <c:dLbl>
              <c:idx val="40"/>
              <c:tx>
                <c:strRef>
                  <c:f>Hoja1!$D$43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{07BD330E-7D1B-4C16-B5E9-A3BE41C93229}</c15:txfldGUID>
                      <c15:f>Hoja1!$D$43</c15:f>
                      <c15:dlblFieldTableCache>
                        <c:ptCount val="1"/>
                      </c15:dlblFieldTableCache>
                    </c15:dlblFTEntry>
                  </c15:dlblFieldTable>
                  <c15:showDataLabelsRange val="0"/>
                </c:ext>
                <c:ext xmlns:c16="http://schemas.microsoft.com/office/drawing/2014/chart" uri="{C3380CC4-5D6E-409C-BE32-E72D297353CC}">
                  <c16:uniqueId val="{000000A0-417F-4B1D-997F-2277816F7EFE}"/>
                </c:ext>
              </c:extLst>
            </c:dLbl>
            <c:dLbl>
              <c:idx val="41"/>
              <c:tx>
                <c:strRef>
                  <c:f>Hoja1!$D$44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{13892377-17BD-4BFC-84DF-4DB01BE28009}</c15:txfldGUID>
                      <c15:f>Hoja1!$D$44</c15:f>
                      <c15:dlblFieldTableCache>
                        <c:ptCount val="1"/>
                      </c15:dlblFieldTableCache>
                    </c15:dlblFTEntry>
                  </c15:dlblFieldTable>
                  <c15:showDataLabelsRange val="0"/>
                </c:ext>
                <c:ext xmlns:c16="http://schemas.microsoft.com/office/drawing/2014/chart" uri="{C3380CC4-5D6E-409C-BE32-E72D297353CC}">
                  <c16:uniqueId val="{000000A1-417F-4B1D-997F-2277816F7EFE}"/>
                </c:ext>
              </c:extLst>
            </c:dLbl>
            <c:dLbl>
              <c:idx val="42"/>
              <c:tx>
                <c:strRef>
                  <c:f>Hoja1!$D$45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{C7A5079D-4871-4888-952B-07818A2C3B0C}</c15:txfldGUID>
                      <c15:f>Hoja1!$D$45</c15:f>
                      <c15:dlblFieldTableCache>
                        <c:ptCount val="1"/>
                      </c15:dlblFieldTableCache>
                    </c15:dlblFTEntry>
                  </c15:dlblFieldTable>
                  <c15:showDataLabelsRange val="0"/>
                </c:ext>
                <c:ext xmlns:c16="http://schemas.microsoft.com/office/drawing/2014/chart" uri="{C3380CC4-5D6E-409C-BE32-E72D297353CC}">
                  <c16:uniqueId val="{000000A2-417F-4B1D-997F-2277816F7EFE}"/>
                </c:ext>
              </c:extLst>
            </c:dLbl>
            <c:dLbl>
              <c:idx val="43"/>
              <c:tx>
                <c:strRef>
                  <c:f>Hoja1!$D$46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{61B471F1-E2BD-4F6E-BD60-61F02330BD77}</c15:txfldGUID>
                      <c15:f>Hoja1!$D$46</c15:f>
                      <c15:dlblFieldTableCache>
                        <c:ptCount val="1"/>
                      </c15:dlblFieldTableCache>
                    </c15:dlblFTEntry>
                  </c15:dlblFieldTable>
                  <c15:showDataLabelsRange val="0"/>
                </c:ext>
                <c:ext xmlns:c16="http://schemas.microsoft.com/office/drawing/2014/chart" uri="{C3380CC4-5D6E-409C-BE32-E72D297353CC}">
                  <c16:uniqueId val="{000000A3-417F-4B1D-997F-2277816F7EFE}"/>
                </c:ext>
              </c:extLst>
            </c:dLbl>
            <c:dLbl>
              <c:idx val="44"/>
              <c:tx>
                <c:strRef>
                  <c:f>Hoja1!$D$47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{7CE98E33-E048-44E3-8B2A-0A75448E9E3C}</c15:txfldGUID>
                      <c15:f>Hoja1!$D$47</c15:f>
                      <c15:dlblFieldTableCache>
                        <c:ptCount val="1"/>
                      </c15:dlblFieldTableCache>
                    </c15:dlblFTEntry>
                  </c15:dlblFieldTable>
                  <c15:showDataLabelsRange val="0"/>
                </c:ext>
                <c:ext xmlns:c16="http://schemas.microsoft.com/office/drawing/2014/chart" uri="{C3380CC4-5D6E-409C-BE32-E72D297353CC}">
                  <c16:uniqueId val="{000000A4-417F-4B1D-997F-2277816F7EFE}"/>
                </c:ext>
              </c:extLst>
            </c:dLbl>
            <c:dLbl>
              <c:idx val="45"/>
              <c:tx>
                <c:strRef>
                  <c:f>Hoja1!$D$48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{F1168617-725A-4A52-8D21-B6CEF41171BF}</c15:txfldGUID>
                      <c15:f>Hoja1!$D$48</c15:f>
                      <c15:dlblFieldTableCache>
                        <c:ptCount val="1"/>
                      </c15:dlblFieldTableCache>
                    </c15:dlblFTEntry>
                  </c15:dlblFieldTable>
                  <c15:showDataLabelsRange val="0"/>
                </c:ext>
                <c:ext xmlns:c16="http://schemas.microsoft.com/office/drawing/2014/chart" uri="{C3380CC4-5D6E-409C-BE32-E72D297353CC}">
                  <c16:uniqueId val="{000000A5-417F-4B1D-997F-2277816F7EFE}"/>
                </c:ext>
              </c:extLst>
            </c:dLbl>
            <c:dLbl>
              <c:idx val="46"/>
              <c:tx>
                <c:strRef>
                  <c:f>Hoja1!$D$49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{DDAFC931-4F16-47BB-A58F-0FF5C171E7B7}</c15:txfldGUID>
                      <c15:f>Hoja1!$D$49</c15:f>
                      <c15:dlblFieldTableCache>
                        <c:ptCount val="1"/>
                      </c15:dlblFieldTableCache>
                    </c15:dlblFTEntry>
                  </c15:dlblFieldTable>
                  <c15:showDataLabelsRange val="0"/>
                </c:ext>
                <c:ext xmlns:c16="http://schemas.microsoft.com/office/drawing/2014/chart" uri="{C3380CC4-5D6E-409C-BE32-E72D297353CC}">
                  <c16:uniqueId val="{000000A6-417F-4B1D-997F-2277816F7EFE}"/>
                </c:ext>
              </c:extLst>
            </c:dLbl>
            <c:dLbl>
              <c:idx val="47"/>
              <c:tx>
                <c:strRef>
                  <c:f>Hoja1!$D$50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{3DE50BF2-7C7C-4CA0-AD5A-7D8DC8AF4FA1}</c15:txfldGUID>
                      <c15:f>Hoja1!$D$50</c15:f>
                      <c15:dlblFieldTableCache>
                        <c:ptCount val="1"/>
                      </c15:dlblFieldTableCache>
                    </c15:dlblFTEntry>
                  </c15:dlblFieldTable>
                  <c15:showDataLabelsRange val="0"/>
                </c:ext>
                <c:ext xmlns:c16="http://schemas.microsoft.com/office/drawing/2014/chart" uri="{C3380CC4-5D6E-409C-BE32-E72D297353CC}">
                  <c16:uniqueId val="{000000A7-417F-4B1D-997F-2277816F7EFE}"/>
                </c:ext>
              </c:extLst>
            </c:dLbl>
            <c:dLbl>
              <c:idx val="48"/>
              <c:tx>
                <c:strRef>
                  <c:f>Hoja1!$D$51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{7E33C517-83B3-4518-8DE9-54E5A2590B00}</c15:txfldGUID>
                      <c15:f>Hoja1!$D$51</c15:f>
                      <c15:dlblFieldTableCache>
                        <c:ptCount val="1"/>
                      </c15:dlblFieldTableCache>
                    </c15:dlblFTEntry>
                  </c15:dlblFieldTable>
                  <c15:showDataLabelsRange val="0"/>
                </c:ext>
                <c:ext xmlns:c16="http://schemas.microsoft.com/office/drawing/2014/chart" uri="{C3380CC4-5D6E-409C-BE32-E72D297353CC}">
                  <c16:uniqueId val="{000000A8-417F-4B1D-997F-2277816F7EFE}"/>
                </c:ext>
              </c:extLst>
            </c:dLbl>
            <c:dLbl>
              <c:idx val="49"/>
              <c:tx>
                <c:strRef>
                  <c:f>Hoja1!$D$52</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{645403D7-A7D9-4DD7-97A0-FF773E02742B}</c15:txfldGUID>
                      <c15:f>Hoja1!$D$52</c15:f>
                      <c15:dlblFieldTableCache>
                        <c:ptCount val="1"/>
                      </c15:dlblFieldTableCache>
                    </c15:dlblFTEntry>
                  </c15:dlblFieldTable>
                  <c15:showDataLabelsRange val="0"/>
                </c:ext>
                <c:ext xmlns:c16="http://schemas.microsoft.com/office/drawing/2014/chart" uri="{C3380CC4-5D6E-409C-BE32-E72D297353CC}">
                  <c16:uniqueId val="{000000A9-417F-4B1D-997F-2277816F7EFE}"/>
                </c:ext>
              </c:extLst>
            </c:dLbl>
            <c:dLbl>
              <c:idx val="50"/>
              <c:tx>
                <c:strRef>
                  <c:f>Hoja1!$D$53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{C46EE922-FBE5-4EDC-8949-8459A92D60B2}</c15:txfldGUID>
                      <c15:f>Hoja1!$D$53</c15:f>
                      <c15:dlblFieldTableCache>
                        <c:ptCount val="1"/>
                      </c15:dlblFieldTableCache>
                    </c15:dlblFTEntry>
                  </c15:dlblFieldTable>
                  <c15:showDataLabelsRange val="0"/>
                </c:ext>
                <c:ext xmlns:c16="http://schemas.microsoft.com/office/drawing/2014/chart" uri="{C3380CC4-5D6E-409C-BE32-E72D297353CC}">
                  <c16:uniqueId val="{000000AA-417F-4B1D-997F-2277816F7EFE}"/>
                </c:ext>
              </c:extLst>
            </c:dLbl>
            <c:dLbl>
              <c:idx val="51"/>
              <c:tx>
                <c:strRef>
                  <c:f>Hoja1!$D$54</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{BD03A86C-9B10-4020-A9F6-921C05AF7CA2}</c15:txfldGUID>
                      <c15:f>Hoja1!$D$54</c15:f>
                      <c15:dlblFieldTableCache>
                        <c:ptCount val="1"/>
                      </c15:dlblFieldTableCache>
                    </c15:dlblFTEntry>
                  </c15:dlblFieldTable>
                  <c15:showDataLabelsRange val="0"/>
                </c:ext>
                <c:ext xmlns:c16="http://schemas.microsoft.com/office/drawing/2014/chart" uri="{C3380CC4-5D6E-409C-BE32-E72D297353CC}">
                  <c16:uniqueId val="{000000AB-417F-4B1D-997F-2277816F7EFE}"/>
                </c:ext>
              </c:extLst>
            </c:dLbl>
            <c:dLbl>
              <c:idx val="52"/>
              <c:layout>
                <c:manualLayout>
                  <c:x val="4.320940419370175E-4"/>
                  <c:y val="2.261092259883556E-2"/>
                </c:manualLayout>
              </c:layout>
              <c:tx>
                <c:strRef>
                  <c:f>Hoja1!$D$55</c:f>
                  <c:strCache>
                    <c:ptCount val="1"/>
                    <c:pt idx="0">
                      <c:v>COL</c:v>
                    </c:pt>
                  </c:strCache>
                </c:strRef>
              </c:tx>
              <c:dLblPos val="r"/>
              <c:showLegendKey val="0"/>
              <c:showVal val="1"/>
              <c:showCatName val="0"/>
              <c:showSerName val="0"/>
              <c:showPercent val="0"/>
              <c:showBubbleSize val="0"/>
              <c:extLst>
                <c:ext xmlns:c15="http://schemas.microsoft.com/office/drawing/2012/chart" uri="{CE6537A1-D6FC-4f65-9D91-7224C49458BB}">
                  <c15:dlblFieldTable>
                    <c15:dlblFTEntry>
                      <c15:txfldGUID>{B4F684E2-41F3-4C1C-97E7-8153FF1B66C6}</c15:txfldGUID>
                      <c15:f>Hoja1!$D$55</c15:f>
                      <c15:dlblFieldTableCache>
                        <c:ptCount val="1"/>
                        <c:pt idx="0">
                          <c:v>COL</c:v>
                        </c:pt>
                      </c15:dlblFieldTableCache>
                    </c15:dlblFTEntry>
                  </c15:dlblFieldTable>
                  <c15:showDataLabelsRange val="0"/>
                </c:ext>
                <c:ext xmlns:c16="http://schemas.microsoft.com/office/drawing/2014/chart" uri="{C3380CC4-5D6E-409C-BE32-E72D297353CC}">
                  <c16:uniqueId val="{000000AC-417F-4B1D-997F-2277816F7EFE}"/>
                </c:ext>
              </c:extLst>
            </c:dLbl>
            <c:dLbl>
              <c:idx val="53"/>
              <c:tx>
                <c:strRef>
                  <c:f>Hoja1!$D$56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{3C48883B-D60A-443A-AD0B-E3D72F28B5B1}</c15:txfldGUID>
                      <c15:f>Hoja1!$D$56</c15:f>
                      <c15:dlblFieldTableCache>
                        <c:ptCount val="1"/>
                      </c15:dlblFieldTableCache>
                    </c15:dlblFTEntry>
                  </c15:dlblFieldTable>
                  <c15:showDataLabelsRange val="0"/>
                </c:ext>
                <c:ext xmlns:c16="http://schemas.microsoft.com/office/drawing/2014/chart" uri="{C3380CC4-5D6E-409C-BE32-E72D297353CC}">
                  <c16:uniqueId val="{000000AD-417F-4B1D-997F-2277816F7EFE}"/>
                </c:ext>
              </c:extLst>
            </c:dLbl>
            <c:dLbl>
              <c:idx val="54"/>
              <c:tx>
                <c:strRef>
                  <c:f>Hoja1!$D$57</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{CFF2CA0F-9C4D-4472-8E40-77D446300791}</c15:txfldGUID>
                      <c15:f>Hoja1!$D$57</c15:f>
                      <c15:dlblFieldTableCache>
                        <c:ptCount val="1"/>
                      </c15:dlblFieldTableCache>
                    </c15:dlblFTEntry>
                  </c15:dlblFieldTable>
                  <c15:showDataLabelsRange val="0"/>
                </c:ext>
                <c:ext xmlns:c16="http://schemas.microsoft.com/office/drawing/2014/chart" uri="{C3380CC4-5D6E-409C-BE32-E72D297353CC}">
                  <c16:uniqueId val="{000000AE-417F-4B1D-997F-2277816F7EFE}"/>
                </c:ext>
              </c:extLst>
            </c:dLbl>
            <c:dLbl>
              <c:idx val="55"/>
              <c:tx>
                <c:strRef>
                  <c:f>Hoja1!$D$58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{AB305164-F67C-49AF-85AB-68D18BB14990}</c15:txfldGUID>
                      <c15:f>Hoja1!$D$58</c15:f>
                      <c15:dlblFieldTableCache>
                        <c:ptCount val="1"/>
                      </c15:dlblFieldTableCache>
                    </c15:dlblFTEntry>
                  </c15:dlblFieldTable>
                  <c15:showDataLabelsRange val="0"/>
                </c:ext>
                <c:ext xmlns:c16="http://schemas.microsoft.com/office/drawing/2014/chart" uri="{C3380CC4-5D6E-409C-BE32-E72D297353CC}">
                  <c16:uniqueId val="{000000AF-417F-4B1D-997F-2277816F7EFE}"/>
                </c:ext>
              </c:extLst>
            </c:dLbl>
            <c:dLbl>
              <c:idx val="56"/>
              <c:tx>
                <c:strRef>
                  <c:f>Hoja1!$D$59</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{ABECA4DF-94E7-4C2B-A04E-3F57A1ED71E2}</c15:txfldGUID>
                      <c15:f>Hoja1!$D$59</c15:f>
                      <c15:dlblFieldTableCache>
                        <c:ptCount val="1"/>
                      </c15:dlblFieldTableCache>
                    </c15:dlblFTEntry>
                  </c15:dlblFieldTable>
                  <c15:showDataLabelsRange val="0"/>
                </c:ext>
                <c:ext xmlns:c16="http://schemas.microsoft.com/office/drawing/2014/chart" uri="{C3380CC4-5D6E-409C-BE32-E72D297353CC}">
                  <c16:uniqueId val="{000000B0-417F-4B1D-997F-2277816F7EFE}"/>
                </c:ext>
              </c:extLst>
            </c:dLbl>
            <c:dLbl>
              <c:idx val="57"/>
              <c:tx>
                <c:strRef>
                  <c:f>Hoja1!$D$60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{C040D30C-F764-4ECF-BF1F-4EBF1FAB61FA}</c15:txfldGUID>
                      <c15:f>Hoja1!$D$60</c15:f>
                      <c15:dlblFieldTableCache>
                        <c:ptCount val="1"/>
                      </c15:dlblFieldTableCache>
                    </c15:dlblFTEntry>
                  </c15:dlblFieldTable>
                  <c15:showDataLabelsRange val="0"/>
                </c:ext>
                <c:ext xmlns:c16="http://schemas.microsoft.com/office/drawing/2014/chart" uri="{C3380CC4-5D6E-409C-BE32-E72D297353CC}">
                  <c16:uniqueId val="{000000B1-417F-4B1D-997F-2277816F7EFE}"/>
                </c:ext>
              </c:extLst>
            </c:dLbl>
            <c:dLbl>
              <c:idx val="58"/>
              <c:tx>
                <c:strRef>
                  <c:f>Hoja1!$D$61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{F6E0F0DD-0820-4527-8995-774513482A36}</c15:txfldGUID>
                      <c15:f>Hoja1!$D$61</c15:f>
                      <c15:dlblFieldTableCache>
                        <c:ptCount val="1"/>
                      </c15:dlblFieldTableCache>
                    </c15:dlblFTEntry>
                  </c15:dlblFieldTable>
                  <c15:showDataLabelsRange val="0"/>
                </c:ext>
                <c:ext xmlns:c16="http://schemas.microsoft.com/office/drawing/2014/chart" uri="{C3380CC4-5D6E-409C-BE32-E72D297353CC}">
                  <c16:uniqueId val="{000000B2-417F-4B1D-997F-2277816F7EFE}"/>
                </c:ext>
              </c:extLst>
            </c:dLbl>
            <c:dLbl>
              <c:idx val="59"/>
              <c:tx>
                <c:strRef>
                  <c:f>Hoja1!$D$62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{49D2D237-6EB3-4DA0-A4CC-F1342142D8D2}</c15:txfldGUID>
                      <c15:f>Hoja1!$D$62</c15:f>
                      <c15:dlblFieldTableCache>
                        <c:ptCount val="1"/>
                      </c15:dlblFieldTableCache>
                    </c15:dlblFTEntry>
                  </c15:dlblFieldTable>
                  <c15:showDataLabelsRange val="0"/>
                </c:ext>
                <c:ext xmlns:c16="http://schemas.microsoft.com/office/drawing/2014/chart" uri="{C3380CC4-5D6E-409C-BE32-E72D297353CC}">
                  <c16:uniqueId val="{000000B3-417F-4B1D-997F-2277816F7EFE}"/>
                </c:ext>
              </c:extLst>
            </c:dLbl>
            <c:dLbl>
              <c:idx val="60"/>
              <c:tx>
                <c:strRef>
                  <c:f>Hoja1!$D$63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{BD8E2F98-006F-496D-A802-427AE32E61B4}</c15:txfldGUID>
                      <c15:f>Hoja1!$D$63</c15:f>
                      <c15:dlblFieldTableCache>
                        <c:ptCount val="1"/>
                      </c15:dlblFieldTableCache>
                    </c15:dlblFTEntry>
                  </c15:dlblFieldTable>
                  <c15:showDataLabelsRange val="0"/>
                </c:ext>
                <c:ext xmlns:c16="http://schemas.microsoft.com/office/drawing/2014/chart" uri="{C3380CC4-5D6E-409C-BE32-E72D297353CC}">
                  <c16:uniqueId val="{000000B4-417F-4B1D-997F-2277816F7EFE}"/>
                </c:ext>
              </c:extLst>
            </c:dLbl>
            <c:dLbl>
              <c:idx val="61"/>
              <c:tx>
                <c:strRef>
                  <c:f>Hoja1!$D$64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{1081AA3B-D42C-4815-BA10-543CB19B9888}</c15:txfldGUID>
                      <c15:f>Hoja1!$D$64</c15:f>
                      <c15:dlblFieldTableCache>
                        <c:ptCount val="1"/>
                      </c15:dlblFieldTableCache>
                    </c15:dlblFTEntry>
                  </c15:dlblFieldTable>
                  <c15:showDataLabelsRange val="0"/>
                </c:ext>
                <c:ext xmlns:c16="http://schemas.microsoft.com/office/drawing/2014/chart" uri="{C3380CC4-5D6E-409C-BE32-E72D297353CC}">
                  <c16:uniqueId val="{000000B5-417F-4B1D-997F-2277816F7EFE}"/>
                </c:ext>
              </c:extLst>
            </c:dLbl>
            <c:dLbl>
              <c:idx val="62"/>
              <c:tx>
                <c:strRef>
                  <c:f>Hoja1!$D$65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{88663765-E3F8-4AC7-9EDC-BDA84C438750}</c15:txfldGUID>
                      <c15:f>Hoja1!$D$65</c15:f>
                      <c15:dlblFieldTableCache>
                        <c:ptCount val="1"/>
                      </c15:dlblFieldTableCache>
                    </c15:dlblFTEntry>
                  </c15:dlblFieldTable>
                  <c15:showDataLabelsRange val="0"/>
                </c:ext>
                <c:ext xmlns:c16="http://schemas.microsoft.com/office/drawing/2014/chart" uri="{C3380CC4-5D6E-409C-BE32-E72D297353CC}">
                  <c16:uniqueId val="{000000B6-417F-4B1D-997F-2277816F7EFE}"/>
                </c:ext>
              </c:extLst>
            </c:dLbl>
            <c:dLbl>
              <c:idx val="63"/>
              <c:tx>
                <c:strRef>
                  <c:f>Hoja1!$D$66</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{397975E1-4E2D-4BFA-B508-4D12A8BC95FA}</c15:txfldGUID>
                      <c15:f>Hoja1!$D$66</c15:f>
                      <c15:dlblFieldTableCache>
                        <c:ptCount val="1"/>
                      </c15:dlblFieldTableCache>
                    </c15:dlblFTEntry>
                  </c15:dlblFieldTable>
                  <c15:showDataLabelsRange val="0"/>
                </c:ext>
                <c:ext xmlns:c16="http://schemas.microsoft.com/office/drawing/2014/chart" uri="{C3380CC4-5D6E-409C-BE32-E72D297353CC}">
                  <c16:uniqueId val="{000000B7-417F-4B1D-997F-2277816F7EFE}"/>
                </c:ext>
              </c:extLst>
            </c:dLbl>
            <c:dLbl>
              <c:idx val="64"/>
              <c:tx>
                <c:strRef>
                  <c:f>Hoja1!$D$67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{56403D75-A466-4FA3-9EB9-26DB4165CBF4}</c15:txfldGUID>
                      <c15:f>Hoja1!$D$67</c15:f>
                      <c15:dlblFieldTableCache>
                        <c:ptCount val="1"/>
                      </c15:dlblFieldTableCache>
                    </c15:dlblFTEntry>
                  </c15:dlblFieldTable>
                  <c15:showDataLabelsRange val="0"/>
                </c:ext>
                <c:ext xmlns:c16="http://schemas.microsoft.com/office/drawing/2014/chart" uri="{C3380CC4-5D6E-409C-BE32-E72D297353CC}">
                  <c16:uniqueId val="{000000B8-417F-4B1D-997F-2277816F7EFE}"/>
                </c:ext>
              </c:extLst>
            </c:dLbl>
            <c:dLbl>
              <c:idx val="65"/>
              <c:tx>
                <c:strRef>
                  <c:f>Hoja1!$D$68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{D14EEFC6-B969-4854-94FE-26C7AE5C3516}</c15:txfldGUID>
                      <c15:f>Hoja1!$D$68</c15:f>
                      <c15:dlblFieldTableCache>
                        <c:ptCount val="1"/>
                      </c15:dlblFieldTableCache>
                    </c15:dlblFTEntry>
                  </c15:dlblFieldTable>
                  <c15:showDataLabelsRange val="0"/>
                </c:ext>
                <c:ext xmlns:c16="http://schemas.microsoft.com/office/drawing/2014/chart" uri="{C3380CC4-5D6E-409C-BE32-E72D297353CC}">
                  <c16:uniqueId val="{000000B9-417F-4B1D-997F-2277816F7EFE}"/>
                </c:ext>
              </c:extLst>
            </c:dLbl>
            <c:dLbl>
              <c:idx val="66"/>
              <c:tx>
                <c:strRef>
                  <c:f>Hoja1!$D$69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{29E975DB-CD4F-4E9F-86B7-4C1C6E64E21B}</c15:txfldGUID>
                      <c15:f>Hoja1!$D$69</c15:f>
                      <c15:dlblFieldTableCache>
                        <c:ptCount val="1"/>
                      </c15:dlblFieldTableCache>
                    </c15:dlblFTEntry>
                  </c15:dlblFieldTable>
                  <c15:showDataLabelsRange val="0"/>
                </c:ext>
                <c:ext xmlns:c16="http://schemas.microsoft.com/office/drawing/2014/chart" uri="{C3380CC4-5D6E-409C-BE32-E72D297353CC}">
                  <c16:uniqueId val="{000000BA-417F-4B1D-997F-2277816F7EFE}"/>
                </c:ext>
              </c:extLst>
            </c:dLbl>
            <c:dLbl>
              <c:idx val="67"/>
              <c:tx>
                <c:strRef>
                  <c:f>Hoja1!$D$70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{EBB9941F-5779-48F3-AB1C-0372047D2DBC}</c15:txfldGUID>
                      <c15:f>Hoja1!$D$70</c15:f>
                      <c15:dlblFieldTableCache>
                        <c:ptCount val="1"/>
                      </c15:dlblFieldTableCache>
                    </c15:dlblFTEntry>
                  </c15:dlblFieldTable>
                  <c15:showDataLabelsRange val="0"/>
                </c:ext>
                <c:ext xmlns:c16="http://schemas.microsoft.com/office/drawing/2014/chart" uri="{C3380CC4-5D6E-409C-BE32-E72D297353CC}">
                  <c16:uniqueId val="{000000BB-417F-4B1D-997F-2277816F7EFE}"/>
                </c:ext>
              </c:extLst>
            </c:dLbl>
            <c:dLbl>
              <c:idx val="68"/>
              <c:tx>
                <c:strRef>
                  <c:f>Hoja1!$D$71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{A26619FF-0C9F-4503-97C7-C13D9510E910}</c15:txfldGUID>
                      <c15:f>Hoja1!$D$71</c15:f>
                      <c15:dlblFieldTableCache>
                        <c:ptCount val="1"/>
                      </c15:dlblFieldTableCache>
                    </c15:dlblFTEntry>
                  </c15:dlblFieldTable>
                  <c15:showDataLabelsRange val="0"/>
                </c:ext>
                <c:ext xmlns:c16="http://schemas.microsoft.com/office/drawing/2014/chart" uri="{C3380CC4-5D6E-409C-BE32-E72D297353CC}">
                  <c16:uniqueId val="{000000BC-417F-4B1D-997F-2277816F7EFE}"/>
                </c:ext>
              </c:extLst>
            </c:dLbl>
            <c:dLbl>
              <c:idx val="69"/>
              <c:tx>
                <c:strRef>
                  <c:f>Hoja1!$D$72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{0906F0A0-A8DB-4971-A36F-5170198132A3}</c15:txfldGUID>
                      <c15:f>Hoja1!$D$72</c15:f>
                      <c15:dlblFieldTableCache>
                        <c:ptCount val="1"/>
                      </c15:dlblFieldTableCache>
                    </c15:dlblFTEntry>
                  </c15:dlblFieldTable>
                  <c15:showDataLabelsRange val="0"/>
                </c:ext>
                <c:ext xmlns:c16="http://schemas.microsoft.com/office/drawing/2014/chart" uri="{C3380CC4-5D6E-409C-BE32-E72D297353CC}">
                  <c16:uniqueId val="{000000BD-417F-4B1D-997F-2277816F7EFE}"/>
                </c:ext>
              </c:extLst>
            </c:dLbl>
            <c:dLbl>
              <c:idx val="70"/>
              <c:tx>
                <c:strRef>
                  <c:f>Hoja1!$D$73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{DE879667-75F8-4F51-906E-9DA1BF25445B}</c15:txfldGUID>
                      <c15:f>Hoja1!$D$73</c15:f>
                      <c15:dlblFieldTableCache>
                        <c:ptCount val="1"/>
                      </c15:dlblFieldTableCache>
                    </c15:dlblFTEntry>
                  </c15:dlblFieldTable>
                  <c15:showDataLabelsRange val="0"/>
                </c:ext>
                <c:ext xmlns:c16="http://schemas.microsoft.com/office/drawing/2014/chart" uri="{C3380CC4-5D6E-409C-BE32-E72D297353CC}">
                  <c16:uniqueId val="{000000BE-417F-4B1D-997F-2277816F7EFE}"/>
                </c:ext>
              </c:extLst>
            </c:dLbl>
            <c:dLbl>
              <c:idx val="71"/>
              <c:tx>
                <c:strRef>
                  <c:f>Hoja1!$D$74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{BB00C882-A5E7-4FBA-87D0-98792A899292}</c15:txfldGUID>
                      <c15:f>Hoja1!$D$74</c15:f>
                      <c15:dlblFieldTableCache>
                        <c:ptCount val="1"/>
                      </c15:dlblFieldTableCache>
                    </c15:dlblFTEntry>
                  </c15:dlblFieldTable>
                  <c15:showDataLabelsRange val="0"/>
                </c:ext>
                <c:ext xmlns:c16="http://schemas.microsoft.com/office/drawing/2014/chart" uri="{C3380CC4-5D6E-409C-BE32-E72D297353CC}">
                  <c16:uniqueId val="{000000BF-417F-4B1D-997F-2277816F7EFE}"/>
                </c:ext>
              </c:extLst>
            </c:dLbl>
            <c:dLbl>
              <c:idx val="72"/>
              <c:tx>
                <c:strRef>
                  <c:f>Hoja1!$D$75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{725DD2E4-56AB-4713-82B9-20D800282035}</c15:txfldGUID>
                      <c15:f>Hoja1!$D$75</c15:f>
                      <c15:dlblFieldTableCache>
                        <c:ptCount val="1"/>
                      </c15:dlblFieldTableCache>
                    </c15:dlblFTEntry>
                  </c15:dlblFieldTable>
                  <c15:showDataLabelsRange val="0"/>
                </c:ext>
                <c:ext xmlns:c16="http://schemas.microsoft.com/office/drawing/2014/chart" uri="{C3380CC4-5D6E-409C-BE32-E72D297353CC}">
                  <c16:uniqueId val="{000000C0-417F-4B1D-997F-2277816F7EFE}"/>
                </c:ext>
              </c:extLst>
            </c:dLbl>
            <c:dLbl>
              <c:idx val="73"/>
              <c:tx>
                <c:strRef>
                  <c:f>Hoja1!$D$76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{0F426D37-A3A0-4D61-AD0E-CB54E6E3AFA3}</c15:txfldGUID>
                      <c15:f>Hoja1!$D$76</c15:f>
                      <c15:dlblFieldTableCache>
                        <c:ptCount val="1"/>
                      </c15:dlblFieldTableCache>
                    </c15:dlblFTEntry>
                  </c15:dlblFieldTable>
                  <c15:showDataLabelsRange val="0"/>
                </c:ext>
                <c:ext xmlns:c16="http://schemas.microsoft.com/office/drawing/2014/chart" uri="{C3380CC4-5D6E-409C-BE32-E72D297353CC}">
                  <c16:uniqueId val="{000000C1-417F-4B1D-997F-2277816F7EFE}"/>
                </c:ext>
              </c:extLst>
            </c:dLbl>
            <c:dLbl>
              <c:idx val="74"/>
              <c:tx>
                <c:strRef>
                  <c:f>Hoja1!$D$77</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{E5BDB820-8D0C-438E-B284-C1B3C5198823}</c15:txfldGUID>
                      <c15:f>Hoja1!$D$77</c15:f>
                      <c15:dlblFieldTableCache>
                        <c:ptCount val="1"/>
                      </c15:dlblFieldTableCache>
                    </c15:dlblFTEntry>
                  </c15:dlblFieldTable>
                  <c15:showDataLabelsRange val="0"/>
                </c:ext>
                <c:ext xmlns:c16="http://schemas.microsoft.com/office/drawing/2014/chart" uri="{C3380CC4-5D6E-409C-BE32-E72D297353CC}">
                  <c16:uniqueId val="{000000C2-417F-4B1D-997F-2277816F7EFE}"/>
                </c:ext>
              </c:extLst>
            </c:dLbl>
            <c:dLbl>
              <c:idx val="75"/>
              <c:tx>
                <c:strRef>
                  <c:f>Hoja1!$D$78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{DA6D48A7-9BAE-4C4B-A7E0-0C9492A04AC5}</c15:txfldGUID>
                      <c15:f>Hoja1!$D$78</c15:f>
                      <c15:dlblFieldTableCache>
                        <c:ptCount val="1"/>
                      </c15:dlblFieldTableCache>
                    </c15:dlblFTEntry>
                  </c15:dlblFieldTable>
                  <c15:showDataLabelsRange val="0"/>
                </c:ext>
                <c:ext xmlns:c16="http://schemas.microsoft.com/office/drawing/2014/chart" uri="{C3380CC4-5D6E-409C-BE32-E72D297353CC}">
                  <c16:uniqueId val="{000000C3-417F-4B1D-997F-2277816F7EFE}"/>
                </c:ext>
              </c:extLst>
            </c:dLbl>
            <c:dLbl>
              <c:idx val="76"/>
              <c:tx>
                <c:strRef>
                  <c:f>Hoja1!$D$79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{ACFF7C2D-C3F2-4111-8717-883338F516A9}</c15:txfldGUID>
                      <c15:f>Hoja1!$D$79</c15:f>
                      <c15:dlblFieldTableCache>
                        <c:ptCount val="1"/>
                      </c15:dlblFieldTableCache>
                    </c15:dlblFTEntry>
                  </c15:dlblFieldTable>
                  <c15:showDataLabelsRange val="0"/>
                </c:ext>
                <c:ext xmlns:c16="http://schemas.microsoft.com/office/drawing/2014/chart" uri="{C3380CC4-5D6E-409C-BE32-E72D297353CC}">
                  <c16:uniqueId val="{000000C4-417F-4B1D-997F-2277816F7EFE}"/>
                </c:ext>
              </c:extLst>
            </c:dLbl>
            <c:dLbl>
              <c:idx val="77"/>
              <c:tx>
                <c:strRef>
                  <c:f>Hoja1!$D$80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{1E4A7963-03FA-42A6-85EE-5230821EAD41}</c15:txfldGUID>
                      <c15:f>Hoja1!$D$80</c15:f>
                      <c15:dlblFieldTableCache>
                        <c:ptCount val="1"/>
                      </c15:dlblFieldTableCache>
                    </c15:dlblFTEntry>
                  </c15:dlblFieldTable>
                  <c15:showDataLabelsRange val="0"/>
                </c:ext>
                <c:ext xmlns:c16="http://schemas.microsoft.com/office/drawing/2014/chart" uri="{C3380CC4-5D6E-409C-BE32-E72D297353CC}">
                  <c16:uniqueId val="{000000C5-417F-4B1D-997F-2277816F7EFE}"/>
                </c:ext>
              </c:extLst>
            </c:dLbl>
            <c:dLbl>
              <c:idx val="78"/>
              <c:tx>
                <c:strRef>
                  <c:f>Hoja1!$D$81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{360D878B-E6EF-4A43-A2B6-76BBA4992CAF}</c15:txfldGUID>
                      <c15:f>Hoja1!$D$81</c15:f>
                      <c15:dlblFieldTableCache>
                        <c:ptCount val="1"/>
                      </c15:dlblFieldTableCache>
                    </c15:dlblFTEntry>
                  </c15:dlblFieldTable>
                  <c15:showDataLabelsRange val="0"/>
                </c:ext>
                <c:ext xmlns:c16="http://schemas.microsoft.com/office/drawing/2014/chart" uri="{C3380CC4-5D6E-409C-BE32-E72D297353CC}">
                  <c16:uniqueId val="{000000C6-417F-4B1D-997F-2277816F7EFE}"/>
                </c:ext>
              </c:extLst>
            </c:dLbl>
            <c:dLbl>
              <c:idx val="79"/>
              <c:tx>
                <c:strRef>
                  <c:f>Hoja1!$D$82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{07EB74B5-293A-4414-8071-4517294056F2}</c15:txfldGUID>
                      <c15:f>Hoja1!$D$82</c15:f>
                      <c15:dlblFieldTableCache>
                        <c:ptCount val="1"/>
                      </c15:dlblFieldTableCache>
                    </c15:dlblFTEntry>
                  </c15:dlblFieldTable>
                  <c15:showDataLabelsRange val="0"/>
                </c:ext>
                <c:ext xmlns:c16="http://schemas.microsoft.com/office/drawing/2014/chart" uri="{C3380CC4-5D6E-409C-BE32-E72D297353CC}">
                  <c16:uniqueId val="{000000C7-417F-4B1D-997F-2277816F7EFE}"/>
                </c:ext>
              </c:extLst>
            </c:dLbl>
            <c:dLbl>
              <c:idx val="80"/>
              <c:tx>
                <c:strRef>
                  <c:f>Hoja1!$D$83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{A96CD119-A135-4B10-BBE5-F5A48B686BE5}</c15:txfldGUID>
                      <c15:f>Hoja1!$D$83</c15:f>
                      <c15:dlblFieldTableCache>
                        <c:ptCount val="1"/>
                      </c15:dlblFieldTableCache>
                    </c15:dlblFTEntry>
                  </c15:dlblFieldTable>
                  <c15:showDataLabelsRange val="0"/>
                </c:ext>
                <c:ext xmlns:c16="http://schemas.microsoft.com/office/drawing/2014/chart" uri="{C3380CC4-5D6E-409C-BE32-E72D297353CC}">
                  <c16:uniqueId val="{000000C8-417F-4B1D-997F-2277816F7EFE}"/>
                </c:ext>
              </c:extLst>
            </c:dLbl>
            <c:dLbl>
              <c:idx val="81"/>
              <c:tx>
                <c:strRef>
                  <c:f>Hoja1!$D$84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{29B09E41-E90B-49EB-9AF1-EBD6F90972D9}</c15:txfldGUID>
                      <c15:f>Hoja1!$D$84</c15:f>
                      <c15:dlblFieldTableCache>
                        <c:ptCount val="1"/>
                      </c15:dlblFieldTableCache>
                    </c15:dlblFTEntry>
                  </c15:dlblFieldTable>
                  <c15:showDataLabelsRange val="0"/>
                </c:ext>
                <c:ext xmlns:c16="http://schemas.microsoft.com/office/drawing/2014/chart" uri="{C3380CC4-5D6E-409C-BE32-E72D297353CC}">
                  <c16:uniqueId val="{000000C9-417F-4B1D-997F-2277816F7EFE}"/>
                </c:ext>
              </c:extLst>
            </c:dLbl>
            <c:dLbl>
              <c:idx val="82"/>
              <c:tx>
                <c:strRef>
                  <c:f>Hoja1!$D$85</c:f>
                  <c:strCache>
                    <c:ptCount val="1"/>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{37FBEBEE-386D-4C00-947C-0E41EB74D30A}</c15:txfldGUID>
                      <c15:f>Hoja1!$D$85</c15:f>
                      <c15:dlblFieldTableCache>
                        <c:ptCount val="1"/>
                      </c15:dlblFieldTableCache>
                    </c15:dlblFTEntry>
                  </c15:dlblFieldTable>
                  <c15:showDataLabelsRange val="0"/>
                </c:ext>
                <c:ext xmlns:c16="http://schemas.microsoft.com/office/drawing/2014/chart" uri="{C3380CC4-5D6E-409C-BE32-E72D297353CC}">
                  <c16:uniqueId val="{000000CA-417F-4B1D-997F-2277816F7EFE}"/>
                </c:ext>
              </c:extLst>
            </c:dLbl>
            <c:dLbl>
              <c:idx val="83"/>
              <c:tx>
                <c:strRef>
                  <c:f>Hoja1!$D$86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{F61CEAF3-DF31-4CFC-851E-36F08FB8CEF8}</c15:txfldGUID>
                      <c15:f>Hoja1!$D$86</c15:f>
                      <c15:dlblFieldTableCache>
                        <c:ptCount val="1"/>
                      </c15:dlblFieldTableCache>
                    </c15:dlblFTEntry>
                  </c15:dlblFieldTable>
                  <c15:showDataLabelsRange val="0"/>
                </c:ext>
                <c:ext xmlns:c16="http://schemas.microsoft.com/office/drawing/2014/chart" uri="{C3380CC4-5D6E-409C-BE32-E72D297353CC}">
                  <c16:uniqueId val="{000000CB-417F-4B1D-997F-2277816F7EFE}"/>
                </c:ext>
              </c:extLst>
            </c:dLbl>
            <c:dLbl>
              <c:idx val="84"/>
              <c:tx>
                <c:strRef>
                  <c:f>Hoja1!$D$87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{68E8D383-A8F2-4BDF-B99C-4DA3BCED28D6}</c15:txfldGUID>
                      <c15:f>Hoja1!$D$87</c15:f>
                      <c15:dlblFieldTableCache>
                        <c:ptCount val="1"/>
                      </c15:dlblFieldTableCache>
                    </c15:dlblFTEntry>
                  </c15:dlblFieldTable>
                  <c15:showDataLabelsRange val="0"/>
                </c:ext>
                <c:ext xmlns:c16="http://schemas.microsoft.com/office/drawing/2014/chart" uri="{C3380CC4-5D6E-409C-BE32-E72D297353CC}">
                  <c16:uniqueId val="{000000CC-417F-4B1D-997F-2277816F7EFE}"/>
                </c:ext>
              </c:extLst>
            </c:dLbl>
            <c:dLbl>
              <c:idx val="85"/>
              <c:tx>
                <c:strRef>
                  <c:f>Hoja1!$D$88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{975F7945-0067-459C-B969-0CE287DEC163}</c15:txfldGUID>
                      <c15:f>Hoja1!$D$88</c15:f>
                      <c15:dlblFieldTableCache>
                        <c:ptCount val="1"/>
                      </c15:dlblFieldTableCache>
                    </c15:dlblFTEntry>
                  </c15:dlblFieldTable>
                  <c15:showDataLabelsRange val="0"/>
                </c:ext>
                <c:ext xmlns:c16="http://schemas.microsoft.com/office/drawing/2014/chart" uri="{C3380CC4-5D6E-409C-BE32-E72D297353CC}">
                  <c16:uniqueId val="{000000CD-417F-4B1D-997F-2277816F7EFE}"/>
                </c:ext>
              </c:extLst>
            </c:dLbl>
            <c:dLbl>
              <c:idx val="86"/>
              <c:tx>
                <c:strRef>
                  <c:f>Hoja1!$D$89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{37BBF4DC-5AC3-4F6D-9A33-FB2EB258515E}</c15:txfldGUID>
                      <c15:f>Hoja1!$D$89</c15:f>
                      <c15:dlblFieldTableCache>
                        <c:ptCount val="1"/>
                      </c15:dlblFieldTableCache>
                    </c15:dlblFTEntry>
                  </c15:dlblFieldTable>
                  <c15:showDataLabelsRange val="0"/>
                </c:ext>
                <c:ext xmlns:c16="http://schemas.microsoft.com/office/drawing/2014/chart" uri="{C3380CC4-5D6E-409C-BE32-E72D297353CC}">
                  <c16:uniqueId val="{000000CE-417F-4B1D-997F-2277816F7EFE}"/>
                </c:ext>
              </c:extLst>
            </c:dLbl>
            <c:dLbl>
              <c:idx val="87"/>
              <c:tx>
                <c:strRef>
                  <c:f>Hoja1!$D$90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{77C0B897-C5ED-4477-AB0E-CFE6004D671F}</c15:txfldGUID>
                      <c15:f>Hoja1!$D$90</c15:f>
                      <c15:dlblFieldTableCache>
                        <c:ptCount val="1"/>
                      </c15:dlblFieldTableCache>
                    </c15:dlblFTEntry>
                  </c15:dlblFieldTable>
                  <c15:showDataLabelsRange val="0"/>
                </c:ext>
                <c:ext xmlns:c16="http://schemas.microsoft.com/office/drawing/2014/chart" uri="{C3380CC4-5D6E-409C-BE32-E72D297353CC}">
                  <c16:uniqueId val="{000000CF-417F-4B1D-997F-2277816F7EFE}"/>
                </c:ext>
              </c:extLst>
            </c:dLbl>
            <c:dLbl>
              <c:idx val="88"/>
              <c:tx>
                <c:strRef>
                  <c:f>Hoja1!$D$91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{F589D803-EFF8-46AC-9157-A2348DB7736E}</c15:txfldGUID>
                      <c15:f>Hoja1!$D$91</c15:f>
                      <c15:dlblFieldTableCache>
                        <c:ptCount val="1"/>
                      </c15:dlblFieldTableCache>
                    </c15:dlblFTEntry>
                  </c15:dlblFieldTable>
                  <c15:showDataLabelsRange val="0"/>
                </c:ext>
                <c:ext xmlns:c16="http://schemas.microsoft.com/office/drawing/2014/chart" uri="{C3380CC4-5D6E-409C-BE32-E72D297353CC}">
                  <c16:uniqueId val="{000000D0-417F-4B1D-997F-2277816F7EFE}"/>
                </c:ext>
              </c:extLst>
            </c:dLbl>
            <c:dLbl>
              <c:idx val="89"/>
              <c:tx>
                <c:strRef>
                  <c:f>Hoja1!$D$92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{0891DAE4-E591-4637-B256-7A3419B25D84}</c15:txfldGUID>
                      <c15:f>Hoja1!$D$92</c15:f>
                      <c15:dlblFieldTableCache>
                        <c:ptCount val="1"/>
                      </c15:dlblFieldTableCache>
                    </c15:dlblFTEntry>
                  </c15:dlblFieldTable>
                  <c15:showDataLabelsRange val="0"/>
                </c:ext>
                <c:ext xmlns:c16="http://schemas.microsoft.com/office/drawing/2014/chart" uri="{C3380CC4-5D6E-409C-BE32-E72D297353CC}">
                  <c16:uniqueId val="{000000D1-417F-4B1D-997F-2277816F7EFE}"/>
                </c:ext>
              </c:extLst>
            </c:dLbl>
            <c:dLbl>
              <c:idx val="90"/>
              <c:tx>
                <c:strRef>
                  <c:f>Hoja1!$D$93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{8655CB59-2FCD-447F-BCFD-33977D135E89}</c15:txfldGUID>
                      <c15:f>Hoja1!$D$93</c15:f>
                      <c15:dlblFieldTableCache>
                        <c:ptCount val="1"/>
                      </c15:dlblFieldTableCache>
                    </c15:dlblFTEntry>
                  </c15:dlblFieldTable>
                  <c15:showDataLabelsRange val="0"/>
                </c:ext>
                <c:ext xmlns:c16="http://schemas.microsoft.com/office/drawing/2014/chart" uri="{C3380CC4-5D6E-409C-BE32-E72D297353CC}">
                  <c16:uniqueId val="{000000D2-417F-4B1D-997F-2277816F7EFE}"/>
                </c:ext>
              </c:extLst>
            </c:dLbl>
            <c:dLbl>
              <c:idx val="91"/>
              <c:tx>
                <c:strRef>
                  <c:f>Hoja1!$D$94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{91DDF8FB-0A20-41B2-8810-E3E2095445EA}</c15:txfldGUID>
                      <c15:f>Hoja1!$D$94</c15:f>
                      <c15:dlblFieldTableCache>
                        <c:ptCount val="1"/>
                      </c15:dlblFieldTableCache>
                    </c15:dlblFTEntry>
                  </c15:dlblFieldTable>
                  <c15:showDataLabelsRange val="0"/>
                </c:ext>
                <c:ext xmlns:c16="http://schemas.microsoft.com/office/drawing/2014/chart" uri="{C3380CC4-5D6E-409C-BE32-E72D297353CC}">
                  <c16:uniqueId val="{000000D3-417F-4B1D-997F-2277816F7EFE}"/>
                </c:ext>
              </c:extLst>
            </c:dLbl>
            <c:dLbl>
              <c:idx val="92"/>
              <c:tx>
                <c:strRef>
                  <c:f>Hoja1!$D$95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{4D95CECE-EB18-4C13-93BA-B9C0F2A2880A}</c15:txfldGUID>
                      <c15:f>Hoja1!$D$95</c15:f>
                      <c15:dlblFieldTableCache>
                        <c:ptCount val="1"/>
                      </c15:dlblFieldTableCache>
                    </c15:dlblFTEntry>
                  </c15:dlblFieldTable>
                  <c15:showDataLabelsRange val="0"/>
                </c:ext>
                <c:ext xmlns:c16="http://schemas.microsoft.com/office/drawing/2014/chart" uri="{C3380CC4-5D6E-409C-BE32-E72D297353CC}">
                  <c16:uniqueId val="{000000D4-417F-4B1D-997F-2277816F7EFE}"/>
                </c:ext>
              </c:extLst>
            </c:dLbl>
            <c:dLbl>
              <c:idx val="93"/>
              <c:tx>
                <c:strRef>
                  <c:f>Hoja1!$D$96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{F89604CC-BC38-4699-90F9-BD05CA30311B}</c15:txfldGUID>
                      <c15:f>Hoja1!$D$96</c15:f>
                      <c15:dlblFieldTableCache>
                        <c:ptCount val="1"/>
                      </c15:dlblFieldTableCache>
                    </c15:dlblFTEntry>
                  </c15:dlblFieldTable>
                  <c15:showDataLabelsRange val="0"/>
                </c:ext>
                <c:ext xmlns:c16="http://schemas.microsoft.com/office/drawing/2014/chart" uri="{C3380CC4-5D6E-409C-BE32-E72D297353CC}">
                  <c16:uniqueId val="{000000D5-417F-4B1D-997F-2277816F7EFE}"/>
                </c:ext>
              </c:extLst>
            </c:dLbl>
            <c:dLbl>
              <c:idx val="94"/>
              <c:tx>
                <c:strRef>
                  <c:f>Hoja1!$D$97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{1964512C-7F3D-468E-86C1-6B3AD543025E}</c15:txfldGUID>
                      <c15:f>Hoja1!$D$97</c15:f>
                      <c15:dlblFieldTableCache>
                        <c:ptCount val="1"/>
                      </c15:dlblFieldTableCache>
                    </c15:dlblFTEntry>
                  </c15:dlblFieldTable>
                  <c15:showDataLabelsRange val="0"/>
                </c:ext>
                <c:ext xmlns:c16="http://schemas.microsoft.com/office/drawing/2014/chart" uri="{C3380CC4-5D6E-409C-BE32-E72D297353CC}">
                  <c16:uniqueId val="{000000D6-417F-4B1D-997F-2277816F7EFE}"/>
                </c:ext>
              </c:extLst>
            </c:dLbl>
            <c:dLbl>
              <c:idx val="95"/>
              <c:tx>
                <c:strRef>
                  <c:f>Hoja1!$D$98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{1DC9897C-8311-4E8E-9B28-8A078FD4DA35}</c15:txfldGUID>
                      <c15:f>Hoja1!$D$98</c15:f>
                      <c15:dlblFieldTableCache>
                        <c:ptCount val="1"/>
                      </c15:dlblFieldTableCache>
                    </c15:dlblFTEntry>
                  </c15:dlblFieldTable>
                  <c15:showDataLabelsRange val="0"/>
                </c:ext>
                <c:ext xmlns:c16="http://schemas.microsoft.com/office/drawing/2014/chart" uri="{C3380CC4-5D6E-409C-BE32-E72D297353CC}">
                  <c16:uniqueId val="{000000D7-417F-4B1D-997F-2277816F7EFE}"/>
                </c:ext>
              </c:extLst>
            </c:dLbl>
            <c:dLbl>
              <c:idx val="96"/>
              <c:tx>
                <c:strRef>
                  <c:f>Hoja1!$D$99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{7B701A97-6B8B-4FDF-B859-76A063ACBFB5}</c15:txfldGUID>
                      <c15:f>Hoja1!$D$99</c15:f>
                      <c15:dlblFieldTableCache>
                        <c:ptCount val="1"/>
                      </c15:dlblFieldTableCache>
                    </c15:dlblFTEntry>
                  </c15:dlblFieldTable>
                  <c15:showDataLabelsRange val="0"/>
                </c:ext>
                <c:ext xmlns:c16="http://schemas.microsoft.com/office/drawing/2014/chart" uri="{C3380CC4-5D6E-409C-BE32-E72D297353CC}">
                  <c16:uniqueId val="{000000D8-417F-4B1D-997F-2277816F7EFE}"/>
                </c:ext>
              </c:extLst>
            </c:dLbl>
            <c:dLbl>
              <c:idx val="97"/>
              <c:tx>
                <c:strRef>
                  <c:f>Hoja1!$D$100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{549725E9-2362-494D-A8EF-AD04BE9E4AF3}</c15:txfldGUID>
                      <c15:f>Hoja1!$D$100</c15:f>
                      <c15:dlblFieldTableCache>
                        <c:ptCount val="1"/>
                      </c15:dlblFieldTableCache>
                    </c15:dlblFTEntry>
                  </c15:dlblFieldTable>
                  <c15:showDataLabelsRange val="0"/>
                </c:ext>
                <c:ext xmlns:c16="http://schemas.microsoft.com/office/drawing/2014/chart" uri="{C3380CC4-5D6E-409C-BE32-E72D297353CC}">
                  <c16:uniqueId val="{000000D9-417F-4B1D-997F-2277816F7EFE}"/>
                </c:ext>
              </c:extLst>
            </c:dLbl>
            <c:dLbl>
              <c:idx val="98"/>
              <c:tx>
                <c:strRef>
                  <c:f>Hoja1!$D$101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{3A911D13-E4D2-414C-BD9E-FB3312981181}</c15:txfldGUID>
                      <c15:f>Hoja1!$D$101</c15:f>
                      <c15:dlblFieldTableCache>
                        <c:ptCount val="1"/>
                      </c15:dlblFieldTableCache>
                    </c15:dlblFTEntry>
                  </c15:dlblFieldTable>
                  <c15:showDataLabelsRange val="0"/>
                </c:ext>
                <c:ext xmlns:c16="http://schemas.microsoft.com/office/drawing/2014/chart" uri="{C3380CC4-5D6E-409C-BE32-E72D297353CC}">
                  <c16:uniqueId val="{000000DA-417F-4B1D-997F-2277816F7EFE}"/>
                </c:ext>
              </c:extLst>
            </c:dLbl>
            <c:dLbl>
              <c:idx val="99"/>
              <c:tx>
                <c:strRef>
                  <c:f>Hoja1!$D$102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{150F5248-7514-4E43-BB9A-0E68BA115FE4}</c15:txfldGUID>
                      <c15:f>Hoja1!$D$102</c15:f>
                      <c15:dlblFieldTableCache>
                        <c:ptCount val="1"/>
                      </c15:dlblFieldTableCache>
                    </c15:dlblFTEntry>
                  </c15:dlblFieldTable>
                  <c15:showDataLabelsRange val="0"/>
                </c:ext>
                <c:ext xmlns:c16="http://schemas.microsoft.com/office/drawing/2014/chart" uri="{C3380CC4-5D6E-409C-BE32-E72D297353CC}">
                  <c16:uniqueId val="{000000DB-417F-4B1D-997F-2277816F7EFE}"/>
                </c:ext>
              </c:extLst>
            </c:dLbl>
            <c:dLbl>
              <c:idx val="100"/>
              <c:tx>
                <c:strRef>
                  <c:f>Hoja1!$D$103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{E324C9FF-085E-47B0-9320-A52876CE9269}</c15:txfldGUID>
                      <c15:f>Hoja1!$D$103</c15:f>
                      <c15:dlblFieldTableCache>
                        <c:ptCount val="1"/>
                      </c15:dlblFieldTableCache>
                    </c15:dlblFTEntry>
                  </c15:dlblFieldTable>
                  <c15:showDataLabelsRange val="0"/>
                </c:ext>
                <c:ext xmlns:c16="http://schemas.microsoft.com/office/drawing/2014/chart" uri="{C3380CC4-5D6E-409C-BE32-E72D297353CC}">
                  <c16:uniqueId val="{000000DC-417F-4B1D-997F-2277816F7EFE}"/>
                </c:ext>
              </c:extLst>
            </c:dLbl>
            <c:dLbl>
              <c:idx val="101"/>
              <c:tx>
                <c:strRef>
                  <c:f>Hoja1!$D$104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{733FA836-B1BA-4319-BA1F-7136DD05D591}</c15:txfldGUID>
                      <c15:f>Hoja1!$D$104</c15:f>
                      <c15:dlblFieldTableCache>
                        <c:ptCount val="1"/>
                      </c15:dlblFieldTableCache>
                    </c15:dlblFTEntry>
                  </c15:dlblFieldTable>
                  <c15:showDataLabelsRange val="0"/>
                </c:ext>
                <c:ext xmlns:c16="http://schemas.microsoft.com/office/drawing/2014/chart" uri="{C3380CC4-5D6E-409C-BE32-E72D297353CC}">
                  <c16:uniqueId val="{000000DD-417F-4B1D-997F-2277816F7EFE}"/>
                </c:ext>
              </c:extLst>
            </c:dLbl>
            <c:dLbl>
              <c:idx val="102"/>
              <c:tx>
                <c:strRef>
                  <c:f>Hoja1!$D$105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{183CD749-7F5A-4BAF-9973-3DDDD15AD39B}</c15:txfldGUID>
                      <c15:f>Hoja1!$D$105</c15:f>
                      <c15:dlblFieldTableCache>
                        <c:ptCount val="1"/>
                      </c15:dlblFieldTableCache>
                    </c15:dlblFTEntry>
                  </c15:dlblFieldTable>
                  <c15:showDataLabelsRange val="0"/>
                </c:ext>
                <c:ext xmlns:c16="http://schemas.microsoft.com/office/drawing/2014/chart" uri="{C3380CC4-5D6E-409C-BE32-E72D297353CC}">
                  <c16:uniqueId val="{000000DE-417F-4B1D-997F-2277816F7EFE}"/>
                </c:ext>
              </c:extLst>
            </c:dLbl>
            <c:dLbl>
              <c:idx val="103"/>
              <c:tx>
                <c:strRef>
                  <c:f>Hoja1!$D$106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{360B426E-91BD-45F1-AEC8-077AE64D3216}</c15:txfldGUID>
                      <c15:f>Hoja1!$D$106</c15:f>
                      <c15:dlblFieldTableCache>
                        <c:ptCount val="1"/>
                      </c15:dlblFieldTableCache>
                    </c15:dlblFTEntry>
                  </c15:dlblFieldTable>
                  <c15:showDataLabelsRange val="0"/>
                </c:ext>
                <c:ext xmlns:c16="http://schemas.microsoft.com/office/drawing/2014/chart" uri="{C3380CC4-5D6E-409C-BE32-E72D297353CC}">
                  <c16:uniqueId val="{000000DF-417F-4B1D-997F-2277816F7EFE}"/>
                </c:ext>
              </c:extLst>
            </c:dLbl>
            <c:dLbl>
              <c:idx val="104"/>
              <c:tx>
                <c:strRef>
                  <c:f>Hoja1!$D$107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{A3FB3DA2-1E30-4ADA-A140-EA21E5AA2B10}</c15:txfldGUID>
                      <c15:f>Hoja1!$D$107</c15:f>
                      <c15:dlblFieldTableCache>
                        <c:ptCount val="1"/>
                      </c15:dlblFieldTableCache>
                    </c15:dlblFTEntry>
                  </c15:dlblFieldTable>
                  <c15:showDataLabelsRange val="0"/>
                </c:ext>
                <c:ext xmlns:c16="http://schemas.microsoft.com/office/drawing/2014/chart" uri="{C3380CC4-5D6E-409C-BE32-E72D297353CC}">
                  <c16:uniqueId val="{000000E0-417F-4B1D-997F-2277816F7EFE}"/>
                </c:ext>
              </c:extLst>
            </c:dLbl>
            <c:dLbl>
              <c:idx val="105"/>
              <c:tx>
                <c:strRef>
                  <c:f>Hoja1!$D$108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{267BF185-873B-4447-BFA9-578A26B798C4}</c15:txfldGUID>
                      <c15:f>Hoja1!$D$108</c15:f>
                      <c15:dlblFieldTableCache>
                        <c:ptCount val="1"/>
                      </c15:dlblFieldTableCache>
                    </c15:dlblFTEntry>
                  </c15:dlblFieldTable>
                  <c15:showDataLabelsRange val="0"/>
                </c:ext>
                <c:ext xmlns:c16="http://schemas.microsoft.com/office/drawing/2014/chart" uri="{C3380CC4-5D6E-409C-BE32-E72D297353CC}">
                  <c16:uniqueId val="{000000E1-417F-4B1D-997F-2277816F7EFE}"/>
                </c:ext>
              </c:extLst>
            </c:dLbl>
            <c:dLbl>
              <c:idx val="106"/>
              <c:tx>
                <c:strRef>
                  <c:f>Hoja1!$D$109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{68CEB987-BE0E-4A35-8E89-1ACB049953DD}</c15:txfldGUID>
                      <c15:f>Hoja1!$D$109</c15:f>
                      <c15:dlblFieldTableCache>
                        <c:ptCount val="1"/>
                      </c15:dlblFieldTableCache>
                    </c15:dlblFTEntry>
                  </c15:dlblFieldTable>
                  <c15:showDataLabelsRange val="0"/>
                </c:ext>
                <c:ext xmlns:c16="http://schemas.microsoft.com/office/drawing/2014/chart" uri="{C3380CC4-5D6E-409C-BE32-E72D297353CC}">
                  <c16:uniqueId val="{000000E2-417F-4B1D-997F-2277816F7EFE}"/>
                </c:ext>
              </c:extLst>
            </c:dLbl>
            <c:dLbl>
              <c:idx val="107"/>
              <c:tx>
                <c:strRef>
                  <c:f>Hoja1!$D$110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{718A98DC-64BD-41CE-B6D5-A0567F89827A}</c15:txfldGUID>
                      <c15:f>Hoja1!$D$110</c15:f>
                      <c15:dlblFieldTableCache>
                        <c:ptCount val="1"/>
                      </c15:dlblFieldTableCache>
                    </c15:dlblFTEntry>
                  </c15:dlblFieldTable>
                  <c15:showDataLabelsRange val="0"/>
                </c:ext>
                <c:ext xmlns:c16="http://schemas.microsoft.com/office/drawing/2014/chart" uri="{C3380CC4-5D6E-409C-BE32-E72D297353CC}">
                  <c16:uniqueId val="{000000E3-417F-4B1D-997F-2277816F7EFE}"/>
                </c:ext>
              </c:extLst>
            </c:dLbl>
            <c:dLbl>
              <c:idx val="108"/>
              <c:tx>
                <c:strRef>
                  <c:f>Hoja1!$D$111</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{FE74AA84-27DA-436E-9FCC-EF36BF785AFF}</c15:txfldGUID>
                      <c15:f>Hoja1!$D$111</c15:f>
                      <c15:dlblFieldTableCache>
                        <c:ptCount val="1"/>
                      </c15:dlblFieldTableCache>
                    </c15:dlblFTEntry>
                  </c15:dlblFieldTable>
                  <c15:showDataLabelsRange val="0"/>
                </c:ext>
                <c:ext xmlns:c16="http://schemas.microsoft.com/office/drawing/2014/chart" uri="{C3380CC4-5D6E-409C-BE32-E72D297353CC}">
                  <c16:uniqueId val="{000000E4-417F-4B1D-997F-2277816F7EFE}"/>
                </c:ext>
              </c:extLst>
            </c:dLbl>
            <c:dLbl>
              <c:idx val="109"/>
              <c:tx>
                <c:strRef>
                  <c:f>Hoja1!$D$112</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{88255B66-A9D1-4A10-88A1-B684D3FAA9A8}</c15:txfldGUID>
                      <c15:f>Hoja1!$D$112</c15:f>
                      <c15:dlblFieldTableCache>
                        <c:ptCount val="1"/>
                      </c15:dlblFieldTableCache>
                    </c15:dlblFTEntry>
                  </c15:dlblFieldTable>
                  <c15:showDataLabelsRange val="0"/>
                </c:ext>
                <c:ext xmlns:c16="http://schemas.microsoft.com/office/drawing/2014/chart" uri="{C3380CC4-5D6E-409C-BE32-E72D297353CC}">
                  <c16:uniqueId val="{000000E5-417F-4B1D-997F-2277816F7EFE}"/>
                </c:ext>
              </c:extLst>
            </c:dLbl>
            <c:dLbl>
              <c:idx val="110"/>
              <c:tx>
                <c:strRef>
                  <c:f>Hoja1!$D$113</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{0D30A191-3F4A-4DAE-9119-149C54F26689}</c15:txfldGUID>
                      <c15:f>Hoja1!$D$113</c15:f>
                      <c15:dlblFieldTableCache>
                        <c:ptCount val="1"/>
                      </c15:dlblFieldTableCache>
                    </c15:dlblFTEntry>
                  </c15:dlblFieldTable>
                  <c15:showDataLabelsRange val="0"/>
                </c:ext>
                <c:ext xmlns:c16="http://schemas.microsoft.com/office/drawing/2014/chart" uri="{C3380CC4-5D6E-409C-BE32-E72D297353CC}">
                  <c16:uniqueId val="{000000E6-417F-4B1D-997F-2277816F7EFE}"/>
                </c:ext>
              </c:extLst>
            </c:dLbl>
            <c:dLbl>
              <c:idx val="111"/>
              <c:tx>
                <c:strRef>
                  <c:f>Hoja1!$D$114</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{319758D2-BE85-464A-9A14-044D1B76A25A}</c15:txfldGUID>
                      <c15:f>Hoja1!$D$114</c15:f>
                      <c15:dlblFieldTableCache>
                        <c:ptCount val="1"/>
                      </c15:dlblFieldTableCache>
                    </c15:dlblFTEntry>
                  </c15:dlblFieldTable>
                  <c15:showDataLabelsRange val="0"/>
                </c:ext>
                <c:ext xmlns:c16="http://schemas.microsoft.com/office/drawing/2014/chart" uri="{C3380CC4-5D6E-409C-BE32-E72D297353CC}">
                  <c16:uniqueId val="{000000E7-417F-4B1D-997F-2277816F7EFE}"/>
                </c:ext>
              </c:extLst>
            </c:dLbl>
            <c:dLbl>
              <c:idx val="112"/>
              <c:tx>
                <c:strRef>
                  <c:f>Hoja1!$D$115</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{F97D8809-92D0-444D-B356-5AC74A88353F}</c15:txfldGUID>
                      <c15:f>Hoja1!$D$115</c15:f>
                      <c15:dlblFieldTableCache>
                        <c:ptCount val="1"/>
                      </c15:dlblFieldTableCache>
                    </c15:dlblFTEntry>
                  </c15:dlblFieldTable>
                  <c15:showDataLabelsRange val="0"/>
                </c:ext>
                <c:ext xmlns:c16="http://schemas.microsoft.com/office/drawing/2014/chart" uri="{C3380CC4-5D6E-409C-BE32-E72D297353CC}">
                  <c16:uniqueId val="{000000E8-417F-4B1D-997F-2277816F7EFE}"/>
                </c:ext>
              </c:extLst>
            </c:dLbl>
            <c:dLbl>
              <c:idx val="113"/>
              <c:tx>
                <c:strRef>
                  <c:f>Hoja1!$D$116</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{20E459BC-8A99-4862-B3D8-8BDD1106F383}</c15:txfldGUID>
                      <c15:f>Hoja1!$D$116</c15:f>
                      <c15:dlblFieldTableCache>
                        <c:ptCount val="1"/>
                      </c15:dlblFieldTableCache>
                    </c15:dlblFTEntry>
                  </c15:dlblFieldTable>
                  <c15:showDataLabelsRange val="0"/>
                </c:ext>
                <c:ext xmlns:c16="http://schemas.microsoft.com/office/drawing/2014/chart" uri="{C3380CC4-5D6E-409C-BE32-E72D297353CC}">
                  <c16:uniqueId val="{000000E9-417F-4B1D-997F-2277816F7EFE}"/>
                </c:ext>
              </c:extLst>
            </c:dLbl>
            <c:dLbl>
              <c:idx val="114"/>
              <c:tx>
                <c:strRef>
                  <c:f>Hoja1!$D$117</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{7165DEE7-46C5-46E0-AA14-506CA7D5629A}</c15:txfldGUID>
                      <c15:f>Hoja1!$D$117</c15:f>
                      <c15:dlblFieldTableCache>
                        <c:ptCount val="1"/>
                      </c15:dlblFieldTableCache>
                    </c15:dlblFTEntry>
                  </c15:dlblFieldTable>
                  <c15:showDataLabelsRange val="0"/>
                </c:ext>
                <c:ext xmlns:c16="http://schemas.microsoft.com/office/drawing/2014/chart" uri="{C3380CC4-5D6E-409C-BE32-E72D297353CC}">
                  <c16:uniqueId val="{000000EA-417F-4B1D-997F-2277816F7EFE}"/>
                </c:ext>
              </c:extLst>
            </c:dLbl>
            <c:dLbl>
              <c:idx val="115"/>
              <c:tx>
                <c:strRef>
                  <c:f>Hoja1!$D$118</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{E29958CD-6D2F-4313-88D5-86B43B04A90F}</c15:txfldGUID>
                      <c15:f>Hoja1!$D$118</c15:f>
                      <c15:dlblFieldTableCache>
                        <c:ptCount val="1"/>
                      </c15:dlblFieldTableCache>
                    </c15:dlblFTEntry>
                  </c15:dlblFieldTable>
                  <c15:showDataLabelsRange val="0"/>
                </c:ext>
                <c:ext xmlns:c16="http://schemas.microsoft.com/office/drawing/2014/chart" uri="{C3380CC4-5D6E-409C-BE32-E72D297353CC}">
                  <c16:uniqueId val="{000000EB-417F-4B1D-997F-2277816F7EFE}"/>
                </c:ext>
              </c:extLst>
            </c:dLbl>
            <c:dLbl>
              <c:idx val="116"/>
              <c:tx>
                <c:strRef>
                  <c:f>Hoja1!$D$119</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{5D985EC4-8286-4C18-AD2F-FBA7C49D2CD3}</c15:txfldGUID>
                      <c15:f>Hoja1!$D$119</c15:f>
                      <c15:dlblFieldTableCache>
                        <c:ptCount val="1"/>
                      </c15:dlblFieldTableCache>
                    </c15:dlblFTEntry>
                  </c15:dlblFieldTable>
                  <c15:showDataLabelsRange val="0"/>
                </c:ext>
                <c:ext xmlns:c16="http://schemas.microsoft.com/office/drawing/2014/chart" uri="{C3380CC4-5D6E-409C-BE32-E72D297353CC}">
                  <c16:uniqueId val="{000000EC-417F-4B1D-997F-2277816F7EFE}"/>
                </c:ext>
              </c:extLst>
            </c:dLbl>
            <c:dLbl>
              <c:idx val="117"/>
              <c:tx>
                <c:strRef>
                  <c:f>Hoja1!$D$120</c:f>
                  <c:strCache>
                    <c:ptCount val="1"/>
                  </c:strCache>
                </c:strRef>
              </c:tx>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dlblFTEntry>
                      <c15:txfldGUID>{4658AB01-2369-427D-BB7C-F1402DF42CCC}</c15:txfldGUID>
                      <c15:f>Hoja1!$D$120</c15:f>
                      <c15:dlblFieldTableCache>
                        <c:ptCount val="1"/>
                      </c15:dlblFieldTableCache>
                    </c15:dlblFTEntry>
                  </c15:dlblFieldTable>
                  <c15:showDataLabelsRange val="0"/>
                </c:ext>
                <c:ext xmlns:c16="http://schemas.microsoft.com/office/drawing/2014/chart" uri="{C3380CC4-5D6E-409C-BE32-E72D297353CC}">
                  <c16:uniqueId val="{000000ED-417F-4B1D-997F-2277816F7EF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Hoja1!$X$3:$X$120</c:f>
              <c:numCache>
                <c:formatCode>General</c:formatCode>
                <c:ptCount val="118"/>
                <c:pt idx="0">
                  <c:v>3.6966230000000002</c:v>
                </c:pt>
                <c:pt idx="1">
                  <c:v>3.9013719999999998</c:v>
                </c:pt>
                <c:pt idx="2">
                  <c:v>3.5104129999999998</c:v>
                </c:pt>
                <c:pt idx="3">
                  <c:v>4.2014440000000004</c:v>
                </c:pt>
                <c:pt idx="4">
                  <c:v>3.7514310000000002</c:v>
                </c:pt>
                <c:pt idx="5">
                  <c:v>3.2250139999999998</c:v>
                </c:pt>
                <c:pt idx="6">
                  <c:v>4.052905</c:v>
                </c:pt>
                <c:pt idx="7">
                  <c:v>3.9961190000000002</c:v>
                </c:pt>
                <c:pt idx="8">
                  <c:v>3.9918589999999998</c:v>
                </c:pt>
                <c:pt idx="9">
                  <c:v>3.9691480000000001</c:v>
                </c:pt>
                <c:pt idx="10">
                  <c:v>3.726715</c:v>
                </c:pt>
                <c:pt idx="11">
                  <c:v>4.0390839999999999</c:v>
                </c:pt>
                <c:pt idx="12">
                  <c:v>4.0256499999999997</c:v>
                </c:pt>
                <c:pt idx="13">
                  <c:v>4.0260049999999996</c:v>
                </c:pt>
                <c:pt idx="14">
                  <c:v>3.6299980000000001</c:v>
                </c:pt>
                <c:pt idx="15">
                  <c:v>3.3077960000000002</c:v>
                </c:pt>
                <c:pt idx="16">
                  <c:v>3.3147799999999998</c:v>
                </c:pt>
                <c:pt idx="17">
                  <c:v>3.8313359999999999</c:v>
                </c:pt>
                <c:pt idx="18">
                  <c:v>3.8444750000000001</c:v>
                </c:pt>
                <c:pt idx="19">
                  <c:v>2.8137840000000001</c:v>
                </c:pt>
                <c:pt idx="20">
                  <c:v>3.7391519999999998</c:v>
                </c:pt>
                <c:pt idx="21">
                  <c:v>3.3116129999999999</c:v>
                </c:pt>
                <c:pt idx="22">
                  <c:v>3.1508370000000001</c:v>
                </c:pt>
                <c:pt idx="23">
                  <c:v>3.204561</c:v>
                </c:pt>
                <c:pt idx="24">
                  <c:v>3.539533</c:v>
                </c:pt>
                <c:pt idx="25">
                  <c:v>3.0175239999999999</c:v>
                </c:pt>
                <c:pt idx="26">
                  <c:v>3.0271300000000001</c:v>
                </c:pt>
                <c:pt idx="27">
                  <c:v>2.809949</c:v>
                </c:pt>
                <c:pt idx="28">
                  <c:v>3.6431840000000002</c:v>
                </c:pt>
                <c:pt idx="29">
                  <c:v>3.317145</c:v>
                </c:pt>
                <c:pt idx="30">
                  <c:v>2.7065570000000001</c:v>
                </c:pt>
                <c:pt idx="31">
                  <c:v>3.4187639999999999</c:v>
                </c:pt>
                <c:pt idx="32">
                  <c:v>3.1040899999999998</c:v>
                </c:pt>
                <c:pt idx="33">
                  <c:v>3.1968380000000001</c:v>
                </c:pt>
                <c:pt idx="34">
                  <c:v>2.886984</c:v>
                </c:pt>
                <c:pt idx="35">
                  <c:v>2.7568890000000001</c:v>
                </c:pt>
                <c:pt idx="36">
                  <c:v>3.0339649999999998</c:v>
                </c:pt>
                <c:pt idx="37">
                  <c:v>2.7456320000000001</c:v>
                </c:pt>
                <c:pt idx="38">
                  <c:v>2.8612120000000001</c:v>
                </c:pt>
                <c:pt idx="39">
                  <c:v>2.6850869999999998</c:v>
                </c:pt>
                <c:pt idx="40">
                  <c:v>3.1458089999999999</c:v>
                </c:pt>
                <c:pt idx="41">
                  <c:v>2.5254120000000002</c:v>
                </c:pt>
                <c:pt idx="42">
                  <c:v>3.2208860000000001</c:v>
                </c:pt>
                <c:pt idx="43">
                  <c:v>2.8527209999999998</c:v>
                </c:pt>
                <c:pt idx="44">
                  <c:v>2.732952</c:v>
                </c:pt>
                <c:pt idx="45">
                  <c:v>3.2759819999999999</c:v>
                </c:pt>
                <c:pt idx="46">
                  <c:v>2.6596030000000002</c:v>
                </c:pt>
                <c:pt idx="47">
                  <c:v>2.4428239999999999</c:v>
                </c:pt>
                <c:pt idx="48">
                  <c:v>2.1971590000000001</c:v>
                </c:pt>
                <c:pt idx="49">
                  <c:v>3.0513750000000002</c:v>
                </c:pt>
                <c:pt idx="50">
                  <c:v>3.4110580000000001</c:v>
                </c:pt>
                <c:pt idx="51">
                  <c:v>2.9857900000000002</c:v>
                </c:pt>
                <c:pt idx="52">
                  <c:v>2.9416000000000002</c:v>
                </c:pt>
                <c:pt idx="53">
                  <c:v>2.6076069999999998</c:v>
                </c:pt>
                <c:pt idx="54">
                  <c:v>2.6932489999999998</c:v>
                </c:pt>
                <c:pt idx="55">
                  <c:v>3.6051470000000001</c:v>
                </c:pt>
                <c:pt idx="56">
                  <c:v>2.8816489999999999</c:v>
                </c:pt>
                <c:pt idx="57">
                  <c:v>2.4483760000000001</c:v>
                </c:pt>
                <c:pt idx="58">
                  <c:v>2.8301780000000001</c:v>
                </c:pt>
                <c:pt idx="59">
                  <c:v>2.569547</c:v>
                </c:pt>
                <c:pt idx="60">
                  <c:v>2.3732739999999999</c:v>
                </c:pt>
                <c:pt idx="61">
                  <c:v>2.716853</c:v>
                </c:pt>
                <c:pt idx="62">
                  <c:v>3.045458</c:v>
                </c:pt>
                <c:pt idx="63">
                  <c:v>2.5186639999999998</c:v>
                </c:pt>
                <c:pt idx="64">
                  <c:v>2.2292160000000001</c:v>
                </c:pt>
                <c:pt idx="65">
                  <c:v>2.7822990000000001</c:v>
                </c:pt>
                <c:pt idx="66">
                  <c:v>2.6879729999999999</c:v>
                </c:pt>
                <c:pt idx="67">
                  <c:v>2.6654710000000001</c:v>
                </c:pt>
                <c:pt idx="68">
                  <c:v>2.9036569999999999</c:v>
                </c:pt>
                <c:pt idx="69">
                  <c:v>2.4098039999999998</c:v>
                </c:pt>
                <c:pt idx="70">
                  <c:v>2.5772560000000002</c:v>
                </c:pt>
                <c:pt idx="71">
                  <c:v>2.1064620000000001</c:v>
                </c:pt>
                <c:pt idx="72">
                  <c:v>3.150061</c:v>
                </c:pt>
                <c:pt idx="73">
                  <c:v>3.3761100000000002</c:v>
                </c:pt>
                <c:pt idx="74">
                  <c:v>2.3583759999999998</c:v>
                </c:pt>
                <c:pt idx="75">
                  <c:v>2.161902</c:v>
                </c:pt>
                <c:pt idx="76">
                  <c:v>2.8249019999999998</c:v>
                </c:pt>
                <c:pt idx="77">
                  <c:v>3.2739799999999999</c:v>
                </c:pt>
                <c:pt idx="78">
                  <c:v>2.1762709999999998</c:v>
                </c:pt>
                <c:pt idx="79">
                  <c:v>2.5396610000000002</c:v>
                </c:pt>
                <c:pt idx="80">
                  <c:v>2.54609</c:v>
                </c:pt>
                <c:pt idx="81">
                  <c:v>2.3395579999999998</c:v>
                </c:pt>
                <c:pt idx="82">
                  <c:v>2.4146169999999998</c:v>
                </c:pt>
                <c:pt idx="83">
                  <c:v>2.5310619999999999</c:v>
                </c:pt>
                <c:pt idx="84">
                  <c:v>3.1765690000000002</c:v>
                </c:pt>
                <c:pt idx="85">
                  <c:v>2.744745</c:v>
                </c:pt>
                <c:pt idx="86">
                  <c:v>2.6039180000000002</c:v>
                </c:pt>
                <c:pt idx="87">
                  <c:v>2.7002899999999999</c:v>
                </c:pt>
                <c:pt idx="88">
                  <c:v>2.5653480000000002</c:v>
                </c:pt>
                <c:pt idx="89">
                  <c:v>2.578608</c:v>
                </c:pt>
                <c:pt idx="90">
                  <c:v>2.8149350000000002</c:v>
                </c:pt>
                <c:pt idx="91">
                  <c:v>2.5130219999999999</c:v>
                </c:pt>
                <c:pt idx="92">
                  <c:v>2.0461580000000001</c:v>
                </c:pt>
                <c:pt idx="93">
                  <c:v>2.5955469999999998</c:v>
                </c:pt>
                <c:pt idx="94">
                  <c:v>2.419197</c:v>
                </c:pt>
                <c:pt idx="95">
                  <c:v>2.2955410000000001</c:v>
                </c:pt>
                <c:pt idx="96">
                  <c:v>2.9747569999999999</c:v>
                </c:pt>
                <c:pt idx="97">
                  <c:v>2.5320849999999999</c:v>
                </c:pt>
                <c:pt idx="98">
                  <c:v>2.9901849999999999</c:v>
                </c:pt>
                <c:pt idx="99">
                  <c:v>2.5754049999999999</c:v>
                </c:pt>
                <c:pt idx="100">
                  <c:v>2.3310710000000001</c:v>
                </c:pt>
                <c:pt idx="101">
                  <c:v>2.389411</c:v>
                </c:pt>
                <c:pt idx="102">
                  <c:v>2.2523780000000002</c:v>
                </c:pt>
                <c:pt idx="103">
                  <c:v>2.4474610000000001</c:v>
                </c:pt>
                <c:pt idx="104">
                  <c:v>2.4275739999999999</c:v>
                </c:pt>
                <c:pt idx="105">
                  <c:v>2.1123409999999998</c:v>
                </c:pt>
                <c:pt idx="106">
                  <c:v>1.9485650000000001</c:v>
                </c:pt>
                <c:pt idx="107">
                  <c:v>2.6346210000000001</c:v>
                </c:pt>
                <c:pt idx="108">
                  <c:v>2.3767670000000001</c:v>
                </c:pt>
                <c:pt idx="109">
                  <c:v>2.401189</c:v>
                </c:pt>
                <c:pt idx="110">
                  <c:v>2.2008580000000002</c:v>
                </c:pt>
                <c:pt idx="111">
                  <c:v>2.2291979999999998</c:v>
                </c:pt>
                <c:pt idx="112">
                  <c:v>2.2652549999999998</c:v>
                </c:pt>
                <c:pt idx="113">
                  <c:v>2.6841050000000002</c:v>
                </c:pt>
                <c:pt idx="114">
                  <c:v>2.0871420000000001</c:v>
                </c:pt>
                <c:pt idx="115">
                  <c:v>2.063609</c:v>
                </c:pt>
                <c:pt idx="116">
                  <c:v>2.4174370000000001</c:v>
                </c:pt>
                <c:pt idx="117">
                  <c:v>2.06995</c:v>
                </c:pt>
              </c:numCache>
            </c:numRef>
          </c:xVal>
          <c:yVal>
            <c:numRef>
              <c:f>Hoja1!$AP$3:$AP$120</c:f>
              <c:numCache>
                <c:formatCode>General</c:formatCode>
                <c:ptCount val="118"/>
                <c:pt idx="29">
                  <c:v>1591.45562473</c:v>
                </c:pt>
                <c:pt idx="34">
                  <c:v>9729.1415741393994</c:v>
                </c:pt>
                <c:pt idx="39">
                  <c:v>14597.389631</c:v>
                </c:pt>
                <c:pt idx="49">
                  <c:v>1275.6343877320001</c:v>
                </c:pt>
                <c:pt idx="51">
                  <c:v>11121.739915120999</c:v>
                </c:pt>
                <c:pt idx="52">
                  <c:v>7842.9155241995195</c:v>
                </c:pt>
                <c:pt idx="54">
                  <c:v>6486.6346184725162</c:v>
                </c:pt>
                <c:pt idx="56">
                  <c:v>597.68642331470005</c:v>
                </c:pt>
                <c:pt idx="63">
                  <c:v>4866.9873495766997</c:v>
                </c:pt>
                <c:pt idx="74">
                  <c:v>2579.8991186483177</c:v>
                </c:pt>
                <c:pt idx="82">
                  <c:v>3413.2736836859999</c:v>
                </c:pt>
              </c:numCache>
            </c:numRef>
          </c:yVal>
          <c:smooth val="0"/>
          <c:extLst>
            <c:ext xmlns:c16="http://schemas.microsoft.com/office/drawing/2014/chart" uri="{C3380CC4-5D6E-409C-BE32-E72D297353CC}">
              <c16:uniqueId val="{000000EE-417F-4B1D-997F-2277816F7EFE}"/>
            </c:ext>
          </c:extLst>
        </c:ser>
        <c:dLbls>
          <c:showLegendKey val="0"/>
          <c:showVal val="0"/>
          <c:showCatName val="0"/>
          <c:showSerName val="0"/>
          <c:showPercent val="0"/>
          <c:showBubbleSize val="0"/>
        </c:dLbls>
        <c:axId val="1881979215"/>
        <c:axId val="1900358223"/>
      </c:scatterChart>
      <c:valAx>
        <c:axId val="1881979215"/>
        <c:scaling>
          <c:orientation val="minMax"/>
          <c:min val="1.5"/>
        </c:scaling>
        <c:delete val="0"/>
        <c:axPos val="b"/>
        <c:majorGridlines>
          <c:spPr>
            <a:ln w="9525" cap="flat" cmpd="sng" algn="ctr">
              <a:solidFill>
                <a:schemeClr val="bg1">
                  <a:lumMod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s-CO" sz="1200" b="0" i="0" baseline="0" dirty="0">
                    <a:solidFill>
                      <a:schemeClr val="tx1"/>
                    </a:solidFill>
                    <a:effectLst/>
                  </a:rPr>
                  <a:t>Índice del desempeño logístico (LPI) [1-5]</a:t>
                </a:r>
                <a:endParaRPr lang="es-CO" sz="700" dirty="0">
                  <a:solidFill>
                    <a:schemeClr val="tx1"/>
                  </a:solidFill>
                  <a:effectLst/>
                </a:endParaRP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rgbClr val="A2B4C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crossAx val="1900358223"/>
        <c:crosses val="autoZero"/>
        <c:crossBetween val="midCat"/>
      </c:valAx>
      <c:valAx>
        <c:axId val="1900358223"/>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s-CO" b="0" i="0" dirty="0">
                    <a:solidFill>
                      <a:schemeClr val="tx1"/>
                    </a:solidFill>
                    <a:effectLst/>
                  </a:rPr>
                  <a:t>PIB per cápita (US$ a precios constantes de 2010)</a:t>
                </a:r>
              </a:p>
            </c:rich>
          </c:tx>
          <c:layout>
            <c:manualLayout>
              <c:xMode val="edge"/>
              <c:yMode val="edge"/>
              <c:x val="6.043606093173181E-3"/>
              <c:y val="0.17466305273655"/>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crossAx val="1881979215"/>
        <c:crosses val="autoZero"/>
        <c:crossBetween val="midCat"/>
      </c:valAx>
      <c:spPr>
        <a:noFill/>
        <a:ln>
          <a:solidFill>
            <a:schemeClr val="bg1"/>
          </a:solid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627202185289633"/>
          <c:y val="3.9151963427525992E-2"/>
          <c:w val="0.68769179244117595"/>
          <c:h val="0.77987916680689484"/>
        </c:manualLayout>
      </c:layout>
      <c:barChart>
        <c:barDir val="bar"/>
        <c:grouping val="clustered"/>
        <c:varyColors val="0"/>
        <c:ser>
          <c:idx val="0"/>
          <c:order val="0"/>
          <c:tx>
            <c:strRef>
              <c:f>Hoja2!$E$3</c:f>
              <c:strCache>
                <c:ptCount val="1"/>
                <c:pt idx="0">
                  <c:v>Micros</c:v>
                </c:pt>
              </c:strCache>
            </c:strRef>
          </c:tx>
          <c:spPr>
            <a:solidFill>
              <a:schemeClr val="accent5">
                <a:lumMod val="60000"/>
                <a:lumOff val="40000"/>
              </a:schemeClr>
            </a:solidFill>
            <a:ln>
              <a:noFill/>
            </a:ln>
            <a:effectLst/>
          </c:spPr>
          <c:invertIfNegative val="0"/>
          <c:cat>
            <c:strRef>
              <c:f>Hoja2!$D$4:$D$12</c:f>
              <c:strCache>
                <c:ptCount val="9"/>
                <c:pt idx="0">
                  <c:v>Realidad virtual</c:v>
                </c:pt>
                <c:pt idx="1">
                  <c:v>Impresión 3D</c:v>
                </c:pt>
                <c:pt idx="2">
                  <c:v>Blockchain</c:v>
                </c:pt>
                <c:pt idx="3">
                  <c:v>Inteligencia Artificial</c:v>
                </c:pt>
                <c:pt idx="4">
                  <c:v>Robótica</c:v>
                </c:pt>
                <c:pt idx="5">
                  <c:v>Internet de las cosas</c:v>
                </c:pt>
                <c:pt idx="6">
                  <c:v>Big data</c:v>
                </c:pt>
                <c:pt idx="7">
                  <c:v>Computación en la nube</c:v>
                </c:pt>
                <c:pt idx="8">
                  <c:v>Ciberseguridad</c:v>
                </c:pt>
              </c:strCache>
            </c:strRef>
          </c:cat>
          <c:val>
            <c:numRef>
              <c:f>Hoja2!$E$4:$E$12</c:f>
              <c:numCache>
                <c:formatCode>0%</c:formatCode>
                <c:ptCount val="9"/>
                <c:pt idx="0">
                  <c:v>0.01</c:v>
                </c:pt>
                <c:pt idx="1">
                  <c:v>0.03</c:v>
                </c:pt>
                <c:pt idx="2">
                  <c:v>0.02</c:v>
                </c:pt>
                <c:pt idx="3">
                  <c:v>0.01</c:v>
                </c:pt>
                <c:pt idx="4">
                  <c:v>0.01</c:v>
                </c:pt>
                <c:pt idx="5">
                  <c:v>7.0000000000000007E-2</c:v>
                </c:pt>
                <c:pt idx="6">
                  <c:v>0.02</c:v>
                </c:pt>
                <c:pt idx="7">
                  <c:v>0.13</c:v>
                </c:pt>
                <c:pt idx="8">
                  <c:v>0.25</c:v>
                </c:pt>
              </c:numCache>
            </c:numRef>
          </c:val>
          <c:extLst>
            <c:ext xmlns:c16="http://schemas.microsoft.com/office/drawing/2014/chart" uri="{C3380CC4-5D6E-409C-BE32-E72D297353CC}">
              <c16:uniqueId val="{00000000-8EAE-47A8-9A9E-15F848E0E7D1}"/>
            </c:ext>
          </c:extLst>
        </c:ser>
        <c:ser>
          <c:idx val="1"/>
          <c:order val="1"/>
          <c:tx>
            <c:strRef>
              <c:f>Hoja2!$F$3</c:f>
              <c:strCache>
                <c:ptCount val="1"/>
                <c:pt idx="0">
                  <c:v>Pymes</c:v>
                </c:pt>
              </c:strCache>
            </c:strRef>
          </c:tx>
          <c:spPr>
            <a:solidFill>
              <a:srgbClr val="157394"/>
            </a:solidFill>
            <a:ln>
              <a:noFill/>
            </a:ln>
            <a:effectLst/>
          </c:spPr>
          <c:invertIfNegative val="0"/>
          <c:cat>
            <c:strRef>
              <c:f>Hoja2!$D$4:$D$12</c:f>
              <c:strCache>
                <c:ptCount val="9"/>
                <c:pt idx="0">
                  <c:v>Realidad virtual</c:v>
                </c:pt>
                <c:pt idx="1">
                  <c:v>Impresión 3D</c:v>
                </c:pt>
                <c:pt idx="2">
                  <c:v>Blockchain</c:v>
                </c:pt>
                <c:pt idx="3">
                  <c:v>Inteligencia Artificial</c:v>
                </c:pt>
                <c:pt idx="4">
                  <c:v>Robótica</c:v>
                </c:pt>
                <c:pt idx="5">
                  <c:v>Internet de las cosas</c:v>
                </c:pt>
                <c:pt idx="6">
                  <c:v>Big data</c:v>
                </c:pt>
                <c:pt idx="7">
                  <c:v>Computación en la nube</c:v>
                </c:pt>
                <c:pt idx="8">
                  <c:v>Ciberseguridad</c:v>
                </c:pt>
              </c:strCache>
            </c:strRef>
          </c:cat>
          <c:val>
            <c:numRef>
              <c:f>Hoja2!$F$4:$F$12</c:f>
              <c:numCache>
                <c:formatCode>0%</c:formatCode>
                <c:ptCount val="9"/>
                <c:pt idx="0">
                  <c:v>0.01</c:v>
                </c:pt>
                <c:pt idx="1">
                  <c:v>0.03</c:v>
                </c:pt>
                <c:pt idx="2">
                  <c:v>0.03</c:v>
                </c:pt>
                <c:pt idx="3">
                  <c:v>0.04</c:v>
                </c:pt>
                <c:pt idx="4">
                  <c:v>0.03</c:v>
                </c:pt>
                <c:pt idx="5">
                  <c:v>0.08</c:v>
                </c:pt>
                <c:pt idx="6">
                  <c:v>0.04</c:v>
                </c:pt>
                <c:pt idx="7">
                  <c:v>0.22</c:v>
                </c:pt>
                <c:pt idx="8">
                  <c:v>0.37</c:v>
                </c:pt>
              </c:numCache>
            </c:numRef>
          </c:val>
          <c:extLst>
            <c:ext xmlns:c16="http://schemas.microsoft.com/office/drawing/2014/chart" uri="{C3380CC4-5D6E-409C-BE32-E72D297353CC}">
              <c16:uniqueId val="{00000001-8EAE-47A8-9A9E-15F848E0E7D1}"/>
            </c:ext>
          </c:extLst>
        </c:ser>
        <c:ser>
          <c:idx val="2"/>
          <c:order val="2"/>
          <c:tx>
            <c:strRef>
              <c:f>Hoja2!$G$3</c:f>
              <c:strCache>
                <c:ptCount val="1"/>
                <c:pt idx="0">
                  <c:v>Grandes</c:v>
                </c:pt>
              </c:strCache>
            </c:strRef>
          </c:tx>
          <c:spPr>
            <a:solidFill>
              <a:schemeClr val="accent3">
                <a:lumMod val="40000"/>
                <a:lumOff val="60000"/>
              </a:schemeClr>
            </a:solidFill>
            <a:ln>
              <a:noFill/>
            </a:ln>
            <a:effectLst/>
          </c:spPr>
          <c:invertIfNegative val="0"/>
          <c:cat>
            <c:strRef>
              <c:f>Hoja2!$D$4:$D$12</c:f>
              <c:strCache>
                <c:ptCount val="9"/>
                <c:pt idx="0">
                  <c:v>Realidad virtual</c:v>
                </c:pt>
                <c:pt idx="1">
                  <c:v>Impresión 3D</c:v>
                </c:pt>
                <c:pt idx="2">
                  <c:v>Blockchain</c:v>
                </c:pt>
                <c:pt idx="3">
                  <c:v>Inteligencia Artificial</c:v>
                </c:pt>
                <c:pt idx="4">
                  <c:v>Robótica</c:v>
                </c:pt>
                <c:pt idx="5">
                  <c:v>Internet de las cosas</c:v>
                </c:pt>
                <c:pt idx="6">
                  <c:v>Big data</c:v>
                </c:pt>
                <c:pt idx="7">
                  <c:v>Computación en la nube</c:v>
                </c:pt>
                <c:pt idx="8">
                  <c:v>Ciberseguridad</c:v>
                </c:pt>
              </c:strCache>
            </c:strRef>
          </c:cat>
          <c:val>
            <c:numRef>
              <c:f>Hoja2!$G$4:$G$12</c:f>
              <c:numCache>
                <c:formatCode>0%</c:formatCode>
                <c:ptCount val="9"/>
                <c:pt idx="0">
                  <c:v>0.02</c:v>
                </c:pt>
                <c:pt idx="1">
                  <c:v>0.04</c:v>
                </c:pt>
                <c:pt idx="2">
                  <c:v>0.05</c:v>
                </c:pt>
                <c:pt idx="3">
                  <c:v>9.5000000000000001E-2</c:v>
                </c:pt>
                <c:pt idx="4">
                  <c:v>0.11</c:v>
                </c:pt>
                <c:pt idx="5" formatCode="0.0%">
                  <c:v>0.15</c:v>
                </c:pt>
                <c:pt idx="6">
                  <c:v>0.17</c:v>
                </c:pt>
                <c:pt idx="7">
                  <c:v>0.48</c:v>
                </c:pt>
                <c:pt idx="8">
                  <c:v>0.67</c:v>
                </c:pt>
              </c:numCache>
            </c:numRef>
          </c:val>
          <c:extLst>
            <c:ext xmlns:c16="http://schemas.microsoft.com/office/drawing/2014/chart" uri="{C3380CC4-5D6E-409C-BE32-E72D297353CC}">
              <c16:uniqueId val="{00000002-8EAE-47A8-9A9E-15F848E0E7D1}"/>
            </c:ext>
          </c:extLst>
        </c:ser>
        <c:dLbls>
          <c:showLegendKey val="0"/>
          <c:showVal val="0"/>
          <c:showCatName val="0"/>
          <c:showSerName val="0"/>
          <c:showPercent val="0"/>
          <c:showBubbleSize val="0"/>
        </c:dLbls>
        <c:gapWidth val="38"/>
        <c:axId val="496193791"/>
        <c:axId val="549590511"/>
      </c:barChart>
      <c:catAx>
        <c:axId val="4961937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s-CO"/>
          </a:p>
        </c:txPr>
        <c:crossAx val="549590511"/>
        <c:crosses val="autoZero"/>
        <c:auto val="1"/>
        <c:lblAlgn val="ctr"/>
        <c:lblOffset val="100"/>
        <c:noMultiLvlLbl val="0"/>
      </c:catAx>
      <c:valAx>
        <c:axId val="549590511"/>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s-CO"/>
          </a:p>
        </c:txPr>
        <c:crossAx val="496193791"/>
        <c:crosses val="autoZero"/>
        <c:crossBetween val="between"/>
      </c:valAx>
      <c:spPr>
        <a:noFill/>
        <a:ln>
          <a:noFill/>
        </a:ln>
        <a:effectLst/>
      </c:spPr>
    </c:plotArea>
    <c:legend>
      <c:legendPos val="b"/>
      <c:layout>
        <c:manualLayout>
          <c:xMode val="edge"/>
          <c:yMode val="edge"/>
          <c:x val="0.3079140289877636"/>
          <c:y val="0.91481182955415519"/>
          <c:w val="0.3841719420244728"/>
          <c:h val="5.036178908911417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s-CO"/>
        </a:p>
      </c:txPr>
    </c:legend>
    <c:plotVisOnly val="1"/>
    <c:dispBlanksAs val="gap"/>
    <c:showDLblsOverMax val="0"/>
  </c:chart>
  <c:spPr>
    <a:noFill/>
    <a:ln>
      <a:noFill/>
    </a:ln>
    <a:effectLst/>
  </c:spPr>
  <c:txPr>
    <a:bodyPr/>
    <a:lstStyle/>
    <a:p>
      <a:pPr>
        <a:defRPr sz="1200">
          <a:solidFill>
            <a:schemeClr val="tx1"/>
          </a:solidFill>
        </a:defRPr>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CO"/>
              <a:t>¿Cuáles utiliza?</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CO"/>
        </a:p>
      </c:txPr>
    </c:title>
    <c:autoTitleDeleted val="0"/>
    <c:plotArea>
      <c:layout/>
      <c:barChart>
        <c:barDir val="bar"/>
        <c:grouping val="clustered"/>
        <c:varyColors val="0"/>
        <c:ser>
          <c:idx val="0"/>
          <c:order val="0"/>
          <c:tx>
            <c:strRef>
              <c:f>'[FIGURAS.xlsx]5.1.4 USO DE TECNOLOGÍA'!$B$35</c:f>
              <c:strCache>
                <c:ptCount val="1"/>
                <c:pt idx="0">
                  <c:v>Cuales utiliza?</c:v>
                </c:pt>
              </c:strCache>
            </c:strRef>
          </c:tx>
          <c:spPr>
            <a:solidFill>
              <a:srgbClr val="BCB4AC"/>
            </a:solidFill>
            <a:ln w="3175">
              <a:noFill/>
            </a:ln>
            <a:effectLst/>
          </c:spPr>
          <c:invertIfNegative val="0"/>
          <c:dPt>
            <c:idx val="0"/>
            <c:invertIfNegative val="0"/>
            <c:bubble3D val="0"/>
            <c:spPr>
              <a:solidFill>
                <a:srgbClr val="DC4C4C"/>
              </a:solidFill>
              <a:ln w="3175">
                <a:noFill/>
              </a:ln>
              <a:effectLst/>
            </c:spPr>
            <c:extLst>
              <c:ext xmlns:c16="http://schemas.microsoft.com/office/drawing/2014/chart" uri="{C3380CC4-5D6E-409C-BE32-E72D297353CC}">
                <c16:uniqueId val="{00000001-A040-4BFA-A3DA-9298913CE462}"/>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'[FIGURAS.xlsx]5.1.4 USO DE TECNOLOGÍA'!$A$36:$A$46</c:f>
              <c:strCache>
                <c:ptCount val="11"/>
                <c:pt idx="0">
                  <c:v>Ninguna</c:v>
                </c:pt>
                <c:pt idx="1">
                  <c:v>Captura con identificación de radio frecuencia –RFID</c:v>
                </c:pt>
                <c:pt idx="2">
                  <c:v>Sistema y/o aplicativos de administración de transporte - TMS</c:v>
                </c:pt>
                <c:pt idx="3">
                  <c:v>Pronósticos y/o planeación de demanda</c:v>
                </c:pt>
                <c:pt idx="4">
                  <c:v>Sistemas y aplicativos de planificación de recursos empresariales –ERP</c:v>
                </c:pt>
                <c:pt idx="5">
                  <c:v>Sistema y/o aplicativos de gestión de bodegas –WMS</c:v>
                </c:pt>
                <c:pt idx="6">
                  <c:v>Captura con código de barras</c:v>
                </c:pt>
                <c:pt idx="7">
                  <c:v>Intercambio electrónico de datos –EDI</c:v>
                </c:pt>
                <c:pt idx="8">
                  <c:v>Rastreo y seguimiento de vehículos</c:v>
                </c:pt>
                <c:pt idx="9">
                  <c:v>Factura electrónica</c:v>
                </c:pt>
                <c:pt idx="10">
                  <c:v>Rastreo y seguimiento de pedidos</c:v>
                </c:pt>
              </c:strCache>
            </c:strRef>
          </c:cat>
          <c:val>
            <c:numRef>
              <c:f>'[FIGURAS.xlsx]5.1.4 USO DE TECNOLOGÍA'!$B$36:$B$46</c:f>
              <c:numCache>
                <c:formatCode>0.0%</c:formatCode>
                <c:ptCount val="11"/>
                <c:pt idx="0">
                  <c:v>0.64436197035008103</c:v>
                </c:pt>
                <c:pt idx="1">
                  <c:v>1.1252555961537992E-2</c:v>
                </c:pt>
                <c:pt idx="2">
                  <c:v>1.4379781484679261E-2</c:v>
                </c:pt>
                <c:pt idx="3">
                  <c:v>2.055493791662797E-2</c:v>
                </c:pt>
                <c:pt idx="4">
                  <c:v>2.4270783428198255E-2</c:v>
                </c:pt>
                <c:pt idx="5">
                  <c:v>2.8182815971311042E-2</c:v>
                </c:pt>
                <c:pt idx="6">
                  <c:v>7.1959438472573578E-2</c:v>
                </c:pt>
                <c:pt idx="7">
                  <c:v>7.9003313812864961E-2</c:v>
                </c:pt>
                <c:pt idx="8">
                  <c:v>0.12213431890461092</c:v>
                </c:pt>
                <c:pt idx="9">
                  <c:v>0.13417439100098932</c:v>
                </c:pt>
                <c:pt idx="10">
                  <c:v>0.1447672892707341</c:v>
                </c:pt>
              </c:numCache>
            </c:numRef>
          </c:val>
          <c:extLst>
            <c:ext xmlns:c16="http://schemas.microsoft.com/office/drawing/2014/chart" uri="{C3380CC4-5D6E-409C-BE32-E72D297353CC}">
              <c16:uniqueId val="{00000002-A040-4BFA-A3DA-9298913CE462}"/>
            </c:ext>
          </c:extLst>
        </c:ser>
        <c:dLbls>
          <c:showLegendKey val="0"/>
          <c:showVal val="0"/>
          <c:showCatName val="0"/>
          <c:showSerName val="0"/>
          <c:showPercent val="0"/>
          <c:showBubbleSize val="0"/>
        </c:dLbls>
        <c:gapWidth val="60"/>
        <c:axId val="502502799"/>
        <c:axId val="732043919"/>
      </c:barChart>
      <c:catAx>
        <c:axId val="5025027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CO"/>
          </a:p>
        </c:txPr>
        <c:crossAx val="732043919"/>
        <c:crosses val="autoZero"/>
        <c:auto val="1"/>
        <c:lblAlgn val="ctr"/>
        <c:lblOffset val="100"/>
        <c:noMultiLvlLbl val="0"/>
      </c:catAx>
      <c:valAx>
        <c:axId val="732043919"/>
        <c:scaling>
          <c:orientation val="minMax"/>
        </c:scaling>
        <c:delete val="0"/>
        <c:axPos val="b"/>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CO"/>
          </a:p>
        </c:txPr>
        <c:crossAx val="502502799"/>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Hoja1!$B$1</c:f>
              <c:strCache>
                <c:ptCount val="1"/>
                <c:pt idx="0">
                  <c:v>Serie 1</c:v>
                </c:pt>
              </c:strCache>
            </c:strRef>
          </c:tx>
          <c:spPr>
            <a:solidFill>
              <a:srgbClr val="589CB4"/>
            </a:solidFill>
            <a:ln>
              <a:noFill/>
            </a:ln>
            <a:effectLst/>
          </c:spPr>
          <c:invertIfNegative val="0"/>
          <c:cat>
            <c:strRef>
              <c:f>Hoja1!$A$2:$A$6</c:f>
              <c:strCache>
                <c:ptCount val="5"/>
                <c:pt idx="0">
                  <c:v>El personal que tengo no tiene habilidades ni conocimientos al respecto</c:v>
                </c:pt>
                <c:pt idx="1">
                  <c:v>No sé como hacerlo</c:v>
                </c:pt>
                <c:pt idx="2">
                  <c:v>Es muy costos tenerla</c:v>
                </c:pt>
                <c:pt idx="3">
                  <c:v>No veo la utilidad</c:v>
                </c:pt>
                <c:pt idx="4">
                  <c:v>El negocio no me lo exige</c:v>
                </c:pt>
              </c:strCache>
            </c:strRef>
          </c:cat>
          <c:val>
            <c:numRef>
              <c:f>Hoja1!$B$2:$B$6</c:f>
              <c:numCache>
                <c:formatCode>0%</c:formatCode>
                <c:ptCount val="5"/>
                <c:pt idx="0">
                  <c:v>0.05</c:v>
                </c:pt>
                <c:pt idx="1">
                  <c:v>0.05</c:v>
                </c:pt>
                <c:pt idx="2">
                  <c:v>0.16</c:v>
                </c:pt>
                <c:pt idx="3">
                  <c:v>0.17</c:v>
                </c:pt>
                <c:pt idx="4">
                  <c:v>0.7</c:v>
                </c:pt>
              </c:numCache>
            </c:numRef>
          </c:val>
          <c:extLst>
            <c:ext xmlns:c16="http://schemas.microsoft.com/office/drawing/2014/chart" uri="{C3380CC4-5D6E-409C-BE32-E72D297353CC}">
              <c16:uniqueId val="{00000000-1EF2-426B-B8FD-0ECBADC089E7}"/>
            </c:ext>
          </c:extLst>
        </c:ser>
        <c:dLbls>
          <c:showLegendKey val="0"/>
          <c:showVal val="0"/>
          <c:showCatName val="0"/>
          <c:showSerName val="0"/>
          <c:showPercent val="0"/>
          <c:showBubbleSize val="0"/>
        </c:dLbls>
        <c:gapWidth val="82"/>
        <c:axId val="343585423"/>
        <c:axId val="42147983"/>
      </c:barChart>
      <c:catAx>
        <c:axId val="34358542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s-CO"/>
          </a:p>
        </c:txPr>
        <c:crossAx val="42147983"/>
        <c:crosses val="autoZero"/>
        <c:auto val="1"/>
        <c:lblAlgn val="ctr"/>
        <c:lblOffset val="100"/>
        <c:noMultiLvlLbl val="0"/>
      </c:catAx>
      <c:valAx>
        <c:axId val="42147983"/>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0000"/>
                </a:solidFill>
                <a:latin typeface="+mn-lt"/>
                <a:ea typeface="+mn-ea"/>
                <a:cs typeface="+mn-cs"/>
              </a:defRPr>
            </a:pPr>
            <a:endParaRPr lang="es-CO"/>
          </a:p>
        </c:txPr>
        <c:crossAx val="34358542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000000"/>
          </a:solidFill>
        </a:defRPr>
      </a:pPr>
      <a:endParaRPr lang="es-C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620628014742271E-2"/>
          <c:y val="1.7852678395199811E-2"/>
          <c:w val="0.84058607953918041"/>
          <c:h val="0.52320157374633225"/>
        </c:manualLayout>
      </c:layout>
      <c:barChart>
        <c:barDir val="col"/>
        <c:grouping val="stacked"/>
        <c:varyColors val="0"/>
        <c:ser>
          <c:idx val="0"/>
          <c:order val="0"/>
          <c:tx>
            <c:strRef>
              <c:f>Accesos!$M$9</c:f>
              <c:strCache>
                <c:ptCount val="1"/>
                <c:pt idx="0">
                  <c:v>Livianos</c:v>
                </c:pt>
              </c:strCache>
            </c:strRef>
          </c:tx>
          <c:spPr>
            <a:solidFill>
              <a:srgbClr val="BCB4AC"/>
            </a:solidFill>
            <a:ln>
              <a:noFill/>
            </a:ln>
            <a:effectLst/>
          </c:spPr>
          <c:invertIfNegative val="0"/>
          <c:dLbls>
            <c:delete val="1"/>
          </c:dLbls>
          <c:cat>
            <c:strRef>
              <c:f>Accesos!$F$10:$F$24</c:f>
              <c:strCache>
                <c:ptCount val="15"/>
                <c:pt idx="0">
                  <c:v>Bogotá: Autonorte</c:v>
                </c:pt>
                <c:pt idx="1">
                  <c:v>Cali: Jamundí</c:v>
                </c:pt>
                <c:pt idx="2">
                  <c:v>Medellín: Sur</c:v>
                </c:pt>
                <c:pt idx="3">
                  <c:v>Medellín: Guarne</c:v>
                </c:pt>
                <c:pt idx="4">
                  <c:v>Cali: Yumbo</c:v>
                </c:pt>
                <c:pt idx="5">
                  <c:v>Bogotá: Calle 13</c:v>
                </c:pt>
                <c:pt idx="6">
                  <c:v>Buga: Tuluá</c:v>
                </c:pt>
                <c:pt idx="7">
                  <c:v>Ipiales: Rumichaca</c:v>
                </c:pt>
                <c:pt idx="8">
                  <c:v>Bogotá: Calle80</c:v>
                </c:pt>
                <c:pt idx="9">
                  <c:v>Buga: Cerrito</c:v>
                </c:pt>
                <c:pt idx="10">
                  <c:v>B/quilla: Malambo</c:v>
                </c:pt>
                <c:pt idx="11">
                  <c:v>Bogotá: Soacha</c:v>
                </c:pt>
                <c:pt idx="12">
                  <c:v>Medellín: Bello</c:v>
                </c:pt>
                <c:pt idx="13">
                  <c:v>B/manga: B/bermeja</c:v>
                </c:pt>
                <c:pt idx="14">
                  <c:v>Popayán: Cali</c:v>
                </c:pt>
              </c:strCache>
            </c:strRef>
          </c:cat>
          <c:val>
            <c:numRef>
              <c:f>Accesos!$M$10:$M$24</c:f>
              <c:numCache>
                <c:formatCode>#,##0</c:formatCode>
                <c:ptCount val="15"/>
                <c:pt idx="0">
                  <c:v>57988</c:v>
                </c:pt>
                <c:pt idx="1">
                  <c:v>60166</c:v>
                </c:pt>
                <c:pt idx="2">
                  <c:v>42509</c:v>
                </c:pt>
                <c:pt idx="3">
                  <c:v>25459</c:v>
                </c:pt>
                <c:pt idx="4">
                  <c:v>38201</c:v>
                </c:pt>
                <c:pt idx="5">
                  <c:v>28120</c:v>
                </c:pt>
                <c:pt idx="6">
                  <c:v>18943</c:v>
                </c:pt>
                <c:pt idx="7">
                  <c:v>29703</c:v>
                </c:pt>
                <c:pt idx="8">
                  <c:v>30226</c:v>
                </c:pt>
                <c:pt idx="9">
                  <c:v>21052</c:v>
                </c:pt>
                <c:pt idx="10">
                  <c:v>29474</c:v>
                </c:pt>
                <c:pt idx="11">
                  <c:v>17962</c:v>
                </c:pt>
                <c:pt idx="12">
                  <c:v>15533</c:v>
                </c:pt>
                <c:pt idx="13">
                  <c:v>17300</c:v>
                </c:pt>
                <c:pt idx="14">
                  <c:v>15678</c:v>
                </c:pt>
              </c:numCache>
            </c:numRef>
          </c:val>
          <c:extLst>
            <c:ext xmlns:c16="http://schemas.microsoft.com/office/drawing/2014/chart" uri="{C3380CC4-5D6E-409C-BE32-E72D297353CC}">
              <c16:uniqueId val="{00000000-AB1D-401C-AECA-7DF5AC50A913}"/>
            </c:ext>
          </c:extLst>
        </c:ser>
        <c:ser>
          <c:idx val="1"/>
          <c:order val="1"/>
          <c:tx>
            <c:strRef>
              <c:f>Accesos!$N$9</c:f>
              <c:strCache>
                <c:ptCount val="1"/>
                <c:pt idx="0">
                  <c:v>Pesados</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2-AB1D-401C-AECA-7DF5AC50A913}"/>
              </c:ext>
            </c:extLst>
          </c:dPt>
          <c:dLbls>
            <c:delete val="1"/>
          </c:dLbls>
          <c:cat>
            <c:strRef>
              <c:f>Accesos!$F$10:$F$24</c:f>
              <c:strCache>
                <c:ptCount val="15"/>
                <c:pt idx="0">
                  <c:v>Bogotá: Autonorte</c:v>
                </c:pt>
                <c:pt idx="1">
                  <c:v>Cali: Jamundí</c:v>
                </c:pt>
                <c:pt idx="2">
                  <c:v>Medellín: Sur</c:v>
                </c:pt>
                <c:pt idx="3">
                  <c:v>Medellín: Guarne</c:v>
                </c:pt>
                <c:pt idx="4">
                  <c:v>Cali: Yumbo</c:v>
                </c:pt>
                <c:pt idx="5">
                  <c:v>Bogotá: Calle 13</c:v>
                </c:pt>
                <c:pt idx="6">
                  <c:v>Buga: Tuluá</c:v>
                </c:pt>
                <c:pt idx="7">
                  <c:v>Ipiales: Rumichaca</c:v>
                </c:pt>
                <c:pt idx="8">
                  <c:v>Bogotá: Calle80</c:v>
                </c:pt>
                <c:pt idx="9">
                  <c:v>Buga: Cerrito</c:v>
                </c:pt>
                <c:pt idx="10">
                  <c:v>B/quilla: Malambo</c:v>
                </c:pt>
                <c:pt idx="11">
                  <c:v>Bogotá: Soacha</c:v>
                </c:pt>
                <c:pt idx="12">
                  <c:v>Medellín: Bello</c:v>
                </c:pt>
                <c:pt idx="13">
                  <c:v>B/manga: B/bermeja</c:v>
                </c:pt>
                <c:pt idx="14">
                  <c:v>Popayán: Cali</c:v>
                </c:pt>
              </c:strCache>
            </c:strRef>
          </c:cat>
          <c:val>
            <c:numRef>
              <c:f>Accesos!$N$10:$N$24</c:f>
              <c:numCache>
                <c:formatCode>#,##0</c:formatCode>
                <c:ptCount val="15"/>
                <c:pt idx="0">
                  <c:v>13279</c:v>
                </c:pt>
                <c:pt idx="1">
                  <c:v>9679</c:v>
                </c:pt>
                <c:pt idx="2">
                  <c:v>14173</c:v>
                </c:pt>
                <c:pt idx="3">
                  <c:v>30919</c:v>
                </c:pt>
                <c:pt idx="4">
                  <c:v>10215</c:v>
                </c:pt>
                <c:pt idx="5">
                  <c:v>15406</c:v>
                </c:pt>
                <c:pt idx="6">
                  <c:v>22557</c:v>
                </c:pt>
                <c:pt idx="7">
                  <c:v>4074</c:v>
                </c:pt>
                <c:pt idx="8">
                  <c:v>2842</c:v>
                </c:pt>
                <c:pt idx="9">
                  <c:v>11926</c:v>
                </c:pt>
                <c:pt idx="10">
                  <c:v>1639</c:v>
                </c:pt>
                <c:pt idx="11">
                  <c:v>7314</c:v>
                </c:pt>
                <c:pt idx="12">
                  <c:v>9724</c:v>
                </c:pt>
                <c:pt idx="13">
                  <c:v>5862</c:v>
                </c:pt>
                <c:pt idx="14">
                  <c:v>6580</c:v>
                </c:pt>
              </c:numCache>
            </c:numRef>
          </c:val>
          <c:extLst>
            <c:ext xmlns:c16="http://schemas.microsoft.com/office/drawing/2014/chart" uri="{C3380CC4-5D6E-409C-BE32-E72D297353CC}">
              <c16:uniqueId val="{00000003-AB1D-401C-AECA-7DF5AC50A913}"/>
            </c:ext>
          </c:extLst>
        </c:ser>
        <c:dLbls>
          <c:showLegendKey val="0"/>
          <c:showVal val="1"/>
          <c:showCatName val="0"/>
          <c:showSerName val="0"/>
          <c:showPercent val="0"/>
          <c:showBubbleSize val="0"/>
        </c:dLbls>
        <c:gapWidth val="60"/>
        <c:overlap val="100"/>
        <c:axId val="-1839881888"/>
        <c:axId val="-1839876448"/>
      </c:barChart>
      <c:lineChart>
        <c:grouping val="standard"/>
        <c:varyColors val="0"/>
        <c:ser>
          <c:idx val="2"/>
          <c:order val="2"/>
          <c:tx>
            <c:strRef>
              <c:f>Accesos!$W$9</c:f>
              <c:strCache>
                <c:ptCount val="1"/>
                <c:pt idx="0">
                  <c:v>Vel. antes de acceso</c:v>
                </c:pt>
              </c:strCache>
            </c:strRef>
          </c:tx>
          <c:spPr>
            <a:ln w="28575" cap="rnd">
              <a:solidFill>
                <a:srgbClr val="DC4C4C"/>
              </a:solidFill>
              <a:round/>
            </a:ln>
            <a:effectLst/>
          </c:spPr>
          <c:marker>
            <c:symbol val="circle"/>
            <c:size val="5"/>
            <c:spPr>
              <a:noFill/>
              <a:ln w="9525">
                <a:noFill/>
              </a:ln>
              <a:effectLst/>
            </c:spPr>
          </c:marker>
          <c:val>
            <c:numRef>
              <c:f>Accesos!$W$10:$W$24</c:f>
              <c:numCache>
                <c:formatCode>0.00</c:formatCode>
                <c:ptCount val="15"/>
                <c:pt idx="0">
                  <c:v>77.117647058823536</c:v>
                </c:pt>
                <c:pt idx="1">
                  <c:v>70</c:v>
                </c:pt>
                <c:pt idx="2">
                  <c:v>57.428571428571431</c:v>
                </c:pt>
                <c:pt idx="3">
                  <c:v>55.153846153846146</c:v>
                </c:pt>
                <c:pt idx="4">
                  <c:v>33.857142857142861</c:v>
                </c:pt>
                <c:pt idx="5">
                  <c:v>55.111111111111114</c:v>
                </c:pt>
                <c:pt idx="6">
                  <c:v>74.666666666666671</c:v>
                </c:pt>
                <c:pt idx="7">
                  <c:v>42.999999999999993</c:v>
                </c:pt>
                <c:pt idx="8">
                  <c:v>59.25</c:v>
                </c:pt>
                <c:pt idx="9">
                  <c:v>78.923076923076934</c:v>
                </c:pt>
                <c:pt idx="10">
                  <c:v>49</c:v>
                </c:pt>
                <c:pt idx="11">
                  <c:v>60.4</c:v>
                </c:pt>
                <c:pt idx="12">
                  <c:v>55.38461538461538</c:v>
                </c:pt>
                <c:pt idx="13">
                  <c:v>49.5</c:v>
                </c:pt>
                <c:pt idx="14">
                  <c:v>53.538461538461533</c:v>
                </c:pt>
              </c:numCache>
            </c:numRef>
          </c:val>
          <c:smooth val="0"/>
          <c:extLst>
            <c:ext xmlns:c16="http://schemas.microsoft.com/office/drawing/2014/chart" uri="{C3380CC4-5D6E-409C-BE32-E72D297353CC}">
              <c16:uniqueId val="{00000004-AB1D-401C-AECA-7DF5AC50A913}"/>
            </c:ext>
          </c:extLst>
        </c:ser>
        <c:ser>
          <c:idx val="3"/>
          <c:order val="3"/>
          <c:tx>
            <c:strRef>
              <c:f>Accesos!$T$9</c:f>
              <c:strCache>
                <c:ptCount val="1"/>
                <c:pt idx="0">
                  <c:v>Vel. en acceso</c:v>
                </c:pt>
              </c:strCache>
            </c:strRef>
          </c:tx>
          <c:spPr>
            <a:ln w="28575" cap="rnd">
              <a:solidFill>
                <a:schemeClr val="accent5">
                  <a:lumMod val="40000"/>
                  <a:lumOff val="60000"/>
                </a:schemeClr>
              </a:solidFill>
              <a:round/>
            </a:ln>
            <a:effectLst/>
          </c:spPr>
          <c:marker>
            <c:symbol val="none"/>
          </c:marker>
          <c:val>
            <c:numRef>
              <c:f>Accesos!$T$10:$T$24</c:f>
              <c:numCache>
                <c:formatCode>#,##0.0</c:formatCode>
                <c:ptCount val="15"/>
                <c:pt idx="0">
                  <c:v>39.681847826086965</c:v>
                </c:pt>
                <c:pt idx="1">
                  <c:v>56.706538461538457</c:v>
                </c:pt>
                <c:pt idx="2">
                  <c:v>28.323846153846155</c:v>
                </c:pt>
                <c:pt idx="3">
                  <c:v>53.726923076923057</c:v>
                </c:pt>
                <c:pt idx="4">
                  <c:v>32.236923076923084</c:v>
                </c:pt>
                <c:pt idx="5">
                  <c:v>27.645428571428557</c:v>
                </c:pt>
                <c:pt idx="6">
                  <c:v>42.584826726844575</c:v>
                </c:pt>
                <c:pt idx="7">
                  <c:v>28.10538461538459</c:v>
                </c:pt>
                <c:pt idx="8">
                  <c:v>25.156250000000004</c:v>
                </c:pt>
                <c:pt idx="9">
                  <c:v>42.651929667519163</c:v>
                </c:pt>
                <c:pt idx="10">
                  <c:v>28.687499999999993</c:v>
                </c:pt>
                <c:pt idx="11">
                  <c:v>26.159239130434788</c:v>
                </c:pt>
                <c:pt idx="12">
                  <c:v>46.213260869565218</c:v>
                </c:pt>
                <c:pt idx="13">
                  <c:v>43.81817307692306</c:v>
                </c:pt>
                <c:pt idx="14">
                  <c:v>38.929565217391307</c:v>
                </c:pt>
              </c:numCache>
            </c:numRef>
          </c:val>
          <c:smooth val="0"/>
          <c:extLst>
            <c:ext xmlns:c16="http://schemas.microsoft.com/office/drawing/2014/chart" uri="{C3380CC4-5D6E-409C-BE32-E72D297353CC}">
              <c16:uniqueId val="{00000005-AB1D-401C-AECA-7DF5AC50A913}"/>
            </c:ext>
          </c:extLst>
        </c:ser>
        <c:dLbls>
          <c:showLegendKey val="0"/>
          <c:showVal val="0"/>
          <c:showCatName val="0"/>
          <c:showSerName val="0"/>
          <c:showPercent val="0"/>
          <c:showBubbleSize val="0"/>
        </c:dLbls>
        <c:marker val="1"/>
        <c:smooth val="0"/>
        <c:axId val="-1782385760"/>
        <c:axId val="-1471022992"/>
      </c:lineChart>
      <c:catAx>
        <c:axId val="-1839881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197" b="0" i="0" u="none" strike="noStrike" kern="1200" baseline="0">
                <a:solidFill>
                  <a:schemeClr val="tx1"/>
                </a:solidFill>
                <a:latin typeface="+mn-lt"/>
                <a:ea typeface="+mn-ea"/>
                <a:cs typeface="+mn-cs"/>
              </a:defRPr>
            </a:pPr>
            <a:endParaRPr lang="es-CO"/>
          </a:p>
        </c:txPr>
        <c:crossAx val="-1839876448"/>
        <c:crosses val="autoZero"/>
        <c:auto val="1"/>
        <c:lblAlgn val="ctr"/>
        <c:lblOffset val="100"/>
        <c:noMultiLvlLbl val="0"/>
      </c:catAx>
      <c:valAx>
        <c:axId val="-18398764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s-CO"/>
          </a:p>
        </c:txPr>
        <c:crossAx val="-1839881888"/>
        <c:crosses val="autoZero"/>
        <c:crossBetween val="between"/>
      </c:valAx>
      <c:valAx>
        <c:axId val="-1471022992"/>
        <c:scaling>
          <c:orientation val="minMax"/>
        </c:scaling>
        <c:delete val="0"/>
        <c:axPos val="r"/>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GB"/>
                  <a:t>Velocidad (km/h)</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s-CO"/>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s-CO"/>
          </a:p>
        </c:txPr>
        <c:crossAx val="-1782385760"/>
        <c:crosses val="max"/>
        <c:crossBetween val="between"/>
      </c:valAx>
      <c:catAx>
        <c:axId val="-1782385760"/>
        <c:scaling>
          <c:orientation val="minMax"/>
        </c:scaling>
        <c:delete val="1"/>
        <c:axPos val="b"/>
        <c:majorTickMark val="none"/>
        <c:minorTickMark val="none"/>
        <c:tickLblPos val="nextTo"/>
        <c:crossAx val="-1471022992"/>
        <c:crosses val="autoZero"/>
        <c:auto val="1"/>
        <c:lblAlgn val="ctr"/>
        <c:lblOffset val="100"/>
        <c:noMultiLvlLbl val="0"/>
      </c:catAx>
      <c:spPr>
        <a:noFill/>
        <a:ln>
          <a:noFill/>
        </a:ln>
        <a:effectLst/>
      </c:spPr>
    </c:plotArea>
    <c:legend>
      <c:legendPos val="b"/>
      <c:layout>
        <c:manualLayout>
          <c:xMode val="edge"/>
          <c:yMode val="edge"/>
          <c:x val="0"/>
          <c:y val="0.94674695805661502"/>
          <c:w val="1"/>
          <c:h val="5.325304194338498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s-CO"/>
        </a:p>
      </c:txPr>
    </c:legend>
    <c:plotVisOnly val="1"/>
    <c:dispBlanksAs val="gap"/>
    <c:showDLblsOverMax val="0"/>
  </c:chart>
  <c:spPr>
    <a:noFill/>
    <a:ln>
      <a:noFill/>
    </a:ln>
    <a:effectLst/>
  </c:spPr>
  <c:txPr>
    <a:bodyPr/>
    <a:lstStyle/>
    <a:p>
      <a:pPr>
        <a:defRPr>
          <a:solidFill>
            <a:schemeClr val="tx1"/>
          </a:solidFill>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8C3E6A-CD54-48ED-853A-642BE108B403}" type="datetimeFigureOut">
              <a:rPr lang="es-CO" smtClean="0"/>
              <a:t>27/05/2021</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ECFC55-D980-48D5-8EBB-3755C13C2379}" type="slidenum">
              <a:rPr lang="es-CO" smtClean="0"/>
              <a:t>‹Nº›</a:t>
            </a:fld>
            <a:endParaRPr lang="es-CO"/>
          </a:p>
        </p:txBody>
      </p:sp>
    </p:spTree>
    <p:extLst>
      <p:ext uri="{BB962C8B-B14F-4D97-AF65-F5344CB8AC3E}">
        <p14:creationId xmlns:p14="http://schemas.microsoft.com/office/powerpoint/2010/main" val="2964884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242" name="Google Shape;271;g461050eefc_0_126:notes">
            <a:extLst>
              <a:ext uri="{FF2B5EF4-FFF2-40B4-BE49-F238E27FC236}">
                <a16:creationId xmlns:a16="http://schemas.microsoft.com/office/drawing/2014/main" id="{4BEAB80E-8A2F-4270-ADAE-F287141648A6}"/>
              </a:ext>
            </a:extLst>
          </p:cNvPr>
          <p:cNvSpPr>
            <a:spLocks noGrp="1" noRot="1" noChangeAspect="1" noTextEdit="1"/>
          </p:cNvSpPr>
          <p:nvPr>
            <p:ph type="sldImg" idx="2"/>
          </p:nvPr>
        </p:nvSpPr>
        <p:spPr>
          <a:xfrm>
            <a:off x="381000" y="685800"/>
            <a:ext cx="6096000" cy="3429000"/>
          </a:xfrm>
          <a:noFill/>
          <a:ln>
            <a:headEnd/>
            <a:tailEnd/>
          </a:ln>
        </p:spPr>
      </p:sp>
      <p:sp>
        <p:nvSpPr>
          <p:cNvPr id="10243" name="Google Shape;272;g461050eefc_0_126:notes">
            <a:extLst>
              <a:ext uri="{FF2B5EF4-FFF2-40B4-BE49-F238E27FC236}">
                <a16:creationId xmlns:a16="http://schemas.microsoft.com/office/drawing/2014/main" id="{ACA9FAB6-8B88-4038-AEC8-A28994E5E995}"/>
              </a:ext>
            </a:extLst>
          </p:cNvPr>
          <p:cNvSpPr txBox="1">
            <a:spLocks noGrp="1"/>
          </p:cNvSpPr>
          <p:nvPr>
            <p:ph type="body" idx="1"/>
          </p:nvPr>
        </p:nvSpPr>
        <p:spPr/>
        <p:txBody>
          <a:bodyPr/>
          <a:lstStyle/>
          <a:p>
            <a:pPr marL="0" indent="0" eaLnBrk="1" hangingPunct="1">
              <a:buSzPts val="1100"/>
            </a:pPr>
            <a:endParaRPr lang="es-CO" altLang="es-CO" sz="1100">
              <a:latin typeface="Arial" panose="020B0604020202020204" pitchFamily="34" charset="0"/>
              <a:cs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81E9337-9457-4885-8E9F-046775B6A990}" type="slidenum">
              <a:rPr lang="es-CO" smtClean="0"/>
              <a:pPr/>
              <a:t>25</a:t>
            </a:fld>
            <a:endParaRPr lang="es-CO" dirty="0"/>
          </a:p>
        </p:txBody>
      </p:sp>
    </p:spTree>
    <p:extLst>
      <p:ext uri="{BB962C8B-B14F-4D97-AF65-F5344CB8AC3E}">
        <p14:creationId xmlns:p14="http://schemas.microsoft.com/office/powerpoint/2010/main" val="2280018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81E9337-9457-4885-8E9F-046775B6A990}" type="slidenum">
              <a:rPr lang="es-CO" smtClean="0"/>
              <a:pPr/>
              <a:t>27</a:t>
            </a:fld>
            <a:endParaRPr lang="es-CO" dirty="0"/>
          </a:p>
        </p:txBody>
      </p:sp>
    </p:spTree>
    <p:extLst>
      <p:ext uri="{BB962C8B-B14F-4D97-AF65-F5344CB8AC3E}">
        <p14:creationId xmlns:p14="http://schemas.microsoft.com/office/powerpoint/2010/main" val="4070942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81E9337-9457-4885-8E9F-046775B6A990}" type="slidenum">
              <a:rPr lang="es-CO" smtClean="0"/>
              <a:pPr/>
              <a:t>28</a:t>
            </a:fld>
            <a:endParaRPr lang="es-CO" dirty="0"/>
          </a:p>
        </p:txBody>
      </p:sp>
    </p:spTree>
    <p:extLst>
      <p:ext uri="{BB962C8B-B14F-4D97-AF65-F5344CB8AC3E}">
        <p14:creationId xmlns:p14="http://schemas.microsoft.com/office/powerpoint/2010/main" val="16554272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81E9337-9457-4885-8E9F-046775B6A990}" type="slidenum">
              <a:rPr lang="es-CO" smtClean="0"/>
              <a:pPr/>
              <a:t>32</a:t>
            </a:fld>
            <a:endParaRPr lang="es-CO" dirty="0"/>
          </a:p>
        </p:txBody>
      </p:sp>
    </p:spTree>
    <p:extLst>
      <p:ext uri="{BB962C8B-B14F-4D97-AF65-F5344CB8AC3E}">
        <p14:creationId xmlns:p14="http://schemas.microsoft.com/office/powerpoint/2010/main" val="2530518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81E9337-9457-4885-8E9F-046775B6A990}" type="slidenum">
              <a:rPr lang="es-CO" smtClean="0"/>
              <a:pPr/>
              <a:t>33</a:t>
            </a:fld>
            <a:endParaRPr lang="es-CO" dirty="0"/>
          </a:p>
        </p:txBody>
      </p:sp>
    </p:spTree>
    <p:extLst>
      <p:ext uri="{BB962C8B-B14F-4D97-AF65-F5344CB8AC3E}">
        <p14:creationId xmlns:p14="http://schemas.microsoft.com/office/powerpoint/2010/main" val="2080666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290" name="Google Shape;123;p2:notes">
            <a:extLst>
              <a:ext uri="{FF2B5EF4-FFF2-40B4-BE49-F238E27FC236}">
                <a16:creationId xmlns:a16="http://schemas.microsoft.com/office/drawing/2014/main" id="{D5D37330-7563-49A6-983E-5848AD08C293}"/>
              </a:ext>
            </a:extLst>
          </p:cNvPr>
          <p:cNvSpPr>
            <a:spLocks noGrp="1" noRot="1" noChangeAspect="1" noTextEdit="1"/>
          </p:cNvSpPr>
          <p:nvPr>
            <p:ph type="sldImg" idx="2"/>
          </p:nvPr>
        </p:nvSpPr>
        <p:spPr>
          <a:xfrm>
            <a:off x="381000" y="685800"/>
            <a:ext cx="6096000" cy="3429000"/>
          </a:xfrm>
          <a:noFill/>
          <a:ln>
            <a:headEnd/>
            <a:tailEnd/>
          </a:ln>
        </p:spPr>
      </p:sp>
      <p:sp>
        <p:nvSpPr>
          <p:cNvPr id="12291" name="Google Shape;124;p2:notes">
            <a:extLst>
              <a:ext uri="{FF2B5EF4-FFF2-40B4-BE49-F238E27FC236}">
                <a16:creationId xmlns:a16="http://schemas.microsoft.com/office/drawing/2014/main" id="{3B2BE8E5-8A0C-4E6D-94FC-7CD9A924768E}"/>
              </a:ext>
            </a:extLst>
          </p:cNvPr>
          <p:cNvSpPr txBox="1">
            <a:spLocks noGrp="1"/>
          </p:cNvSpPr>
          <p:nvPr>
            <p:ph type="body" idx="1"/>
          </p:nvPr>
        </p:nvSpPr>
        <p:spPr/>
        <p:txBody>
          <a:bodyPr/>
          <a:lstStyle/>
          <a:p>
            <a:pPr marL="0" indent="0" eaLnBrk="1" hangingPunct="1">
              <a:buSzPts val="1100"/>
            </a:pPr>
            <a:endParaRPr lang="es-CO" altLang="es-CO" sz="11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4106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290" name="Google Shape;123;p2:notes">
            <a:extLst>
              <a:ext uri="{FF2B5EF4-FFF2-40B4-BE49-F238E27FC236}">
                <a16:creationId xmlns:a16="http://schemas.microsoft.com/office/drawing/2014/main" id="{D5D37330-7563-49A6-983E-5848AD08C293}"/>
              </a:ext>
            </a:extLst>
          </p:cNvPr>
          <p:cNvSpPr>
            <a:spLocks noGrp="1" noRot="1" noChangeAspect="1" noTextEdit="1"/>
          </p:cNvSpPr>
          <p:nvPr>
            <p:ph type="sldImg" idx="2"/>
          </p:nvPr>
        </p:nvSpPr>
        <p:spPr>
          <a:xfrm>
            <a:off x="381000" y="685800"/>
            <a:ext cx="6096000" cy="3429000"/>
          </a:xfrm>
          <a:noFill/>
          <a:ln>
            <a:headEnd/>
            <a:tailEnd/>
          </a:ln>
        </p:spPr>
      </p:sp>
      <p:sp>
        <p:nvSpPr>
          <p:cNvPr id="12291" name="Google Shape;124;p2:notes">
            <a:extLst>
              <a:ext uri="{FF2B5EF4-FFF2-40B4-BE49-F238E27FC236}">
                <a16:creationId xmlns:a16="http://schemas.microsoft.com/office/drawing/2014/main" id="{3B2BE8E5-8A0C-4E6D-94FC-7CD9A924768E}"/>
              </a:ext>
            </a:extLst>
          </p:cNvPr>
          <p:cNvSpPr txBox="1">
            <a:spLocks noGrp="1"/>
          </p:cNvSpPr>
          <p:nvPr>
            <p:ph type="body" idx="1"/>
          </p:nvPr>
        </p:nvSpPr>
        <p:spPr/>
        <p:txBody>
          <a:bodyPr/>
          <a:lstStyle/>
          <a:p>
            <a:pPr marL="0" indent="0" eaLnBrk="1" hangingPunct="1">
              <a:buSzPts val="1100"/>
            </a:pPr>
            <a:endParaRPr lang="es-CO" altLang="es-CO" sz="1100">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81E9337-9457-4885-8E9F-046775B6A990}" type="slidenum">
              <a:rPr lang="es-CO" smtClean="0"/>
              <a:pPr/>
              <a:t>17</a:t>
            </a:fld>
            <a:endParaRPr lang="es-CO" dirty="0"/>
          </a:p>
        </p:txBody>
      </p:sp>
    </p:spTree>
    <p:extLst>
      <p:ext uri="{BB962C8B-B14F-4D97-AF65-F5344CB8AC3E}">
        <p14:creationId xmlns:p14="http://schemas.microsoft.com/office/powerpoint/2010/main" val="1881347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81E9337-9457-4885-8E9F-046775B6A990}" type="slidenum">
              <a:rPr lang="es-CO" smtClean="0"/>
              <a:pPr/>
              <a:t>18</a:t>
            </a:fld>
            <a:endParaRPr lang="es-CO" dirty="0"/>
          </a:p>
        </p:txBody>
      </p:sp>
    </p:spTree>
    <p:extLst>
      <p:ext uri="{BB962C8B-B14F-4D97-AF65-F5344CB8AC3E}">
        <p14:creationId xmlns:p14="http://schemas.microsoft.com/office/powerpoint/2010/main" val="3649788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81E9337-9457-4885-8E9F-046775B6A990}" type="slidenum">
              <a:rPr lang="es-CO" smtClean="0"/>
              <a:pPr/>
              <a:t>19</a:t>
            </a:fld>
            <a:endParaRPr lang="es-CO" dirty="0"/>
          </a:p>
        </p:txBody>
      </p:sp>
    </p:spTree>
    <p:extLst>
      <p:ext uri="{BB962C8B-B14F-4D97-AF65-F5344CB8AC3E}">
        <p14:creationId xmlns:p14="http://schemas.microsoft.com/office/powerpoint/2010/main" val="178762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81E9337-9457-4885-8E9F-046775B6A990}" type="slidenum">
              <a:rPr lang="es-CO" smtClean="0"/>
              <a:pPr/>
              <a:t>20</a:t>
            </a:fld>
            <a:endParaRPr lang="es-CO" dirty="0"/>
          </a:p>
        </p:txBody>
      </p:sp>
    </p:spTree>
    <p:extLst>
      <p:ext uri="{BB962C8B-B14F-4D97-AF65-F5344CB8AC3E}">
        <p14:creationId xmlns:p14="http://schemas.microsoft.com/office/powerpoint/2010/main" val="2678728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De las empresas que cuentan con flota propia, el 70,5 % la utiliza en recorridos urbanos y el 29,5 % en recorridos nacionales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CO" sz="1200" dirty="0">
                <a:solidFill>
                  <a:srgbClr val="000000"/>
                </a:solidFill>
              </a:rPr>
              <a:t>Se destaca que el 77,5% de las empresas en la actividad agropecuaria usan sus flotas en recorridos urbanos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a:p>
            <a:endParaRPr lang="es-CO" dirty="0"/>
          </a:p>
        </p:txBody>
      </p:sp>
      <p:sp>
        <p:nvSpPr>
          <p:cNvPr id="4" name="Marcador de número de diapositiva 3"/>
          <p:cNvSpPr>
            <a:spLocks noGrp="1"/>
          </p:cNvSpPr>
          <p:nvPr>
            <p:ph type="sldNum" sz="quarter" idx="5"/>
          </p:nvPr>
        </p:nvSpPr>
        <p:spPr/>
        <p:txBody>
          <a:bodyPr/>
          <a:lstStyle/>
          <a:p>
            <a:fld id="{A81E9337-9457-4885-8E9F-046775B6A990}" type="slidenum">
              <a:rPr lang="es-CO" smtClean="0"/>
              <a:pPr/>
              <a:t>21</a:t>
            </a:fld>
            <a:endParaRPr lang="es-CO" dirty="0"/>
          </a:p>
        </p:txBody>
      </p:sp>
    </p:spTree>
    <p:extLst>
      <p:ext uri="{BB962C8B-B14F-4D97-AF65-F5344CB8AC3E}">
        <p14:creationId xmlns:p14="http://schemas.microsoft.com/office/powerpoint/2010/main" val="785283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81E9337-9457-4885-8E9F-046775B6A990}" type="slidenum">
              <a:rPr lang="es-CO" smtClean="0"/>
              <a:pPr/>
              <a:t>22</a:t>
            </a:fld>
            <a:endParaRPr lang="es-CO" dirty="0"/>
          </a:p>
        </p:txBody>
      </p:sp>
    </p:spTree>
    <p:extLst>
      <p:ext uri="{BB962C8B-B14F-4D97-AF65-F5344CB8AC3E}">
        <p14:creationId xmlns:p14="http://schemas.microsoft.com/office/powerpoint/2010/main" val="1069272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81E9337-9457-4885-8E9F-046775B6A990}" type="slidenum">
              <a:rPr lang="es-CO" smtClean="0"/>
              <a:pPr/>
              <a:t>24</a:t>
            </a:fld>
            <a:endParaRPr lang="es-CO" dirty="0"/>
          </a:p>
        </p:txBody>
      </p:sp>
    </p:spTree>
    <p:extLst>
      <p:ext uri="{BB962C8B-B14F-4D97-AF65-F5344CB8AC3E}">
        <p14:creationId xmlns:p14="http://schemas.microsoft.com/office/powerpoint/2010/main" val="3026644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869A55-1ABF-4713-B953-4FBCCA570601}"/>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D1D457A2-5CF2-4AB8-A9AF-5C01627B06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462EDCB7-8B99-48F3-A1C2-4B493F7780DC}"/>
              </a:ext>
            </a:extLst>
          </p:cNvPr>
          <p:cNvSpPr>
            <a:spLocks noGrp="1"/>
          </p:cNvSpPr>
          <p:nvPr>
            <p:ph type="dt" sz="half" idx="10"/>
          </p:nvPr>
        </p:nvSpPr>
        <p:spPr/>
        <p:txBody>
          <a:bodyPr/>
          <a:lstStyle/>
          <a:p>
            <a:fld id="{4F8CBF2F-354B-4B84-B897-B608578D39DF}" type="datetimeFigureOut">
              <a:rPr lang="es-CO" smtClean="0"/>
              <a:t>27/05/2021</a:t>
            </a:fld>
            <a:endParaRPr lang="es-CO"/>
          </a:p>
        </p:txBody>
      </p:sp>
      <p:sp>
        <p:nvSpPr>
          <p:cNvPr id="5" name="Marcador de pie de página 4">
            <a:extLst>
              <a:ext uri="{FF2B5EF4-FFF2-40B4-BE49-F238E27FC236}">
                <a16:creationId xmlns:a16="http://schemas.microsoft.com/office/drawing/2014/main" id="{5303D909-3141-4420-9E0E-81FA6AEBDFB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1BA83798-7B9F-4EB4-9654-A8DB82DB9BA8}"/>
              </a:ext>
            </a:extLst>
          </p:cNvPr>
          <p:cNvSpPr>
            <a:spLocks noGrp="1"/>
          </p:cNvSpPr>
          <p:nvPr>
            <p:ph type="sldNum" sz="quarter" idx="12"/>
          </p:nvPr>
        </p:nvSpPr>
        <p:spPr/>
        <p:txBody>
          <a:bodyPr/>
          <a:lstStyle/>
          <a:p>
            <a:fld id="{5D75BA99-7478-4927-A9B4-B7CBA508712E}" type="slidenum">
              <a:rPr lang="es-CO" smtClean="0"/>
              <a:t>‹Nº›</a:t>
            </a:fld>
            <a:endParaRPr lang="es-CO"/>
          </a:p>
        </p:txBody>
      </p:sp>
    </p:spTree>
    <p:extLst>
      <p:ext uri="{BB962C8B-B14F-4D97-AF65-F5344CB8AC3E}">
        <p14:creationId xmlns:p14="http://schemas.microsoft.com/office/powerpoint/2010/main" val="405363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933F40-8C7B-4B2B-BBE3-104EDFCA4280}"/>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B0E7CACD-6C9D-4B90-B822-9E3CA36D017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3A49AF80-8DEF-4AAC-8682-0CA2975A40F7}"/>
              </a:ext>
            </a:extLst>
          </p:cNvPr>
          <p:cNvSpPr>
            <a:spLocks noGrp="1"/>
          </p:cNvSpPr>
          <p:nvPr>
            <p:ph type="dt" sz="half" idx="10"/>
          </p:nvPr>
        </p:nvSpPr>
        <p:spPr/>
        <p:txBody>
          <a:bodyPr/>
          <a:lstStyle/>
          <a:p>
            <a:fld id="{4F8CBF2F-354B-4B84-B897-B608578D39DF}" type="datetimeFigureOut">
              <a:rPr lang="es-CO" smtClean="0"/>
              <a:t>27/05/2021</a:t>
            </a:fld>
            <a:endParaRPr lang="es-CO"/>
          </a:p>
        </p:txBody>
      </p:sp>
      <p:sp>
        <p:nvSpPr>
          <p:cNvPr id="5" name="Marcador de pie de página 4">
            <a:extLst>
              <a:ext uri="{FF2B5EF4-FFF2-40B4-BE49-F238E27FC236}">
                <a16:creationId xmlns:a16="http://schemas.microsoft.com/office/drawing/2014/main" id="{3D97F81A-3160-485E-9512-C98476182F8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E8322D62-DB5C-4D6A-B73F-D8CED47ACC93}"/>
              </a:ext>
            </a:extLst>
          </p:cNvPr>
          <p:cNvSpPr>
            <a:spLocks noGrp="1"/>
          </p:cNvSpPr>
          <p:nvPr>
            <p:ph type="sldNum" sz="quarter" idx="12"/>
          </p:nvPr>
        </p:nvSpPr>
        <p:spPr/>
        <p:txBody>
          <a:bodyPr/>
          <a:lstStyle/>
          <a:p>
            <a:fld id="{5D75BA99-7478-4927-A9B4-B7CBA508712E}" type="slidenum">
              <a:rPr lang="es-CO" smtClean="0"/>
              <a:t>‹Nº›</a:t>
            </a:fld>
            <a:endParaRPr lang="es-CO"/>
          </a:p>
        </p:txBody>
      </p:sp>
    </p:spTree>
    <p:extLst>
      <p:ext uri="{BB962C8B-B14F-4D97-AF65-F5344CB8AC3E}">
        <p14:creationId xmlns:p14="http://schemas.microsoft.com/office/powerpoint/2010/main" val="2995280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FDD9FF-8F5B-43CD-BA34-0839DD8FA43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AEA83417-83D3-43E5-AB5F-4C252FED3D1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6559DBE2-F7AC-4EC0-9D10-0B4519E01A8B}"/>
              </a:ext>
            </a:extLst>
          </p:cNvPr>
          <p:cNvSpPr>
            <a:spLocks noGrp="1"/>
          </p:cNvSpPr>
          <p:nvPr>
            <p:ph type="dt" sz="half" idx="10"/>
          </p:nvPr>
        </p:nvSpPr>
        <p:spPr/>
        <p:txBody>
          <a:bodyPr/>
          <a:lstStyle/>
          <a:p>
            <a:fld id="{4F8CBF2F-354B-4B84-B897-B608578D39DF}" type="datetimeFigureOut">
              <a:rPr lang="es-CO" smtClean="0"/>
              <a:t>27/05/2021</a:t>
            </a:fld>
            <a:endParaRPr lang="es-CO"/>
          </a:p>
        </p:txBody>
      </p:sp>
      <p:sp>
        <p:nvSpPr>
          <p:cNvPr id="5" name="Marcador de pie de página 4">
            <a:extLst>
              <a:ext uri="{FF2B5EF4-FFF2-40B4-BE49-F238E27FC236}">
                <a16:creationId xmlns:a16="http://schemas.microsoft.com/office/drawing/2014/main" id="{D9E673DC-1E55-4A85-8184-FB545C3D384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8C96B788-2F3F-4A86-A0C9-EE4F95B5D3FB}"/>
              </a:ext>
            </a:extLst>
          </p:cNvPr>
          <p:cNvSpPr>
            <a:spLocks noGrp="1"/>
          </p:cNvSpPr>
          <p:nvPr>
            <p:ph type="sldNum" sz="quarter" idx="12"/>
          </p:nvPr>
        </p:nvSpPr>
        <p:spPr/>
        <p:txBody>
          <a:bodyPr/>
          <a:lstStyle/>
          <a:p>
            <a:fld id="{5D75BA99-7478-4927-A9B4-B7CBA508712E}" type="slidenum">
              <a:rPr lang="es-CO" smtClean="0"/>
              <a:t>‹Nº›</a:t>
            </a:fld>
            <a:endParaRPr lang="es-CO"/>
          </a:p>
        </p:txBody>
      </p:sp>
    </p:spTree>
    <p:extLst>
      <p:ext uri="{BB962C8B-B14F-4D97-AF65-F5344CB8AC3E}">
        <p14:creationId xmlns:p14="http://schemas.microsoft.com/office/powerpoint/2010/main" val="541782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ifras">
  <p:cSld name="Cifras">
    <p:bg>
      <p:bgPr>
        <a:solidFill>
          <a:srgbClr val="DCEAFB"/>
        </a:solidFill>
        <a:effectLst/>
      </p:bgPr>
    </p:bg>
    <p:spTree>
      <p:nvGrpSpPr>
        <p:cNvPr id="1" name="Shape 96"/>
        <p:cNvGrpSpPr/>
        <p:nvPr/>
      </p:nvGrpSpPr>
      <p:grpSpPr>
        <a:xfrm>
          <a:off x="0" y="0"/>
          <a:ext cx="0" cy="0"/>
          <a:chOff x="0" y="0"/>
          <a:chExt cx="0" cy="0"/>
        </a:xfrm>
      </p:grpSpPr>
      <p:sp>
        <p:nvSpPr>
          <p:cNvPr id="9" name="Google Shape;69;p9">
            <a:extLst>
              <a:ext uri="{FF2B5EF4-FFF2-40B4-BE49-F238E27FC236}">
                <a16:creationId xmlns:a16="http://schemas.microsoft.com/office/drawing/2014/main" id="{70F4C5AB-E9D6-4DE8-9C07-0362DDBFD2D9}"/>
              </a:ext>
            </a:extLst>
          </p:cNvPr>
          <p:cNvSpPr txBox="1">
            <a:spLocks noChangeArrowheads="1"/>
          </p:cNvSpPr>
          <p:nvPr userDrawn="1"/>
        </p:nvSpPr>
        <p:spPr bwMode="auto">
          <a:xfrm>
            <a:off x="433917" y="141818"/>
            <a:ext cx="2472267" cy="241300"/>
          </a:xfrm>
          <a:prstGeom prst="rect">
            <a:avLst/>
          </a:prstGeom>
          <a:noFill/>
          <a:ln>
            <a:noFill/>
          </a:ln>
        </p:spPr>
        <p:txBody>
          <a:bodyPr lIns="91433" tIns="45700" rIns="91433"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100"/>
              <a:defRPr/>
            </a:pPr>
            <a:r>
              <a:rPr lang="es-CO" sz="800">
                <a:solidFill>
                  <a:srgbClr val="0066CD"/>
                </a:solidFill>
                <a:latin typeface="Work Sans Light" panose="00000400000000000000" pitchFamily="50" charset="0"/>
                <a:sym typeface="Work Sans Light" panose="00000400000000000000" pitchFamily="50" charset="0"/>
              </a:rPr>
              <a:t>Presidencia de la República de Colombia</a:t>
            </a:r>
          </a:p>
        </p:txBody>
      </p:sp>
      <p:sp>
        <p:nvSpPr>
          <p:cNvPr id="97" name="Google Shape;97;p15"/>
          <p:cNvSpPr txBox="1">
            <a:spLocks noGrp="1"/>
          </p:cNvSpPr>
          <p:nvPr>
            <p:ph type="body" idx="1"/>
          </p:nvPr>
        </p:nvSpPr>
        <p:spPr>
          <a:xfrm>
            <a:off x="8465617" y="2596599"/>
            <a:ext cx="3020000" cy="1664800"/>
          </a:xfrm>
          <a:prstGeom prst="rect">
            <a:avLst/>
          </a:prstGeom>
          <a:noFill/>
          <a:ln>
            <a:noFill/>
          </a:ln>
        </p:spPr>
        <p:txBody>
          <a:bodyPr spcFirstLastPara="1"/>
          <a:lstStyle>
            <a:lvl1pPr marL="609585" lvl="0" indent="-914377" algn="l" rtl="0">
              <a:lnSpc>
                <a:spcPct val="90000"/>
              </a:lnSpc>
              <a:spcBef>
                <a:spcPts val="1067"/>
              </a:spcBef>
              <a:spcAft>
                <a:spcPts val="0"/>
              </a:spcAft>
              <a:buClr>
                <a:srgbClr val="0054BC"/>
              </a:buClr>
              <a:buSzPts val="7200"/>
              <a:buFont typeface="Work Sans"/>
              <a:buChar char="•"/>
              <a:defRPr sz="9600" b="1">
                <a:solidFill>
                  <a:srgbClr val="0054BC"/>
                </a:solidFill>
              </a:defRPr>
            </a:lvl1pPr>
            <a:lvl2pPr marL="1219170" lvl="1" indent="-914377" algn="l" rtl="0">
              <a:lnSpc>
                <a:spcPct val="90000"/>
              </a:lnSpc>
              <a:spcBef>
                <a:spcPts val="533"/>
              </a:spcBef>
              <a:spcAft>
                <a:spcPts val="0"/>
              </a:spcAft>
              <a:buClr>
                <a:srgbClr val="0054BC"/>
              </a:buClr>
              <a:buSzPts val="7200"/>
              <a:buFont typeface="Work Sans"/>
              <a:buChar char="•"/>
              <a:defRPr sz="9600" b="1">
                <a:solidFill>
                  <a:srgbClr val="0054BC"/>
                </a:solidFill>
              </a:defRPr>
            </a:lvl2pPr>
            <a:lvl3pPr marL="1828754" lvl="2" indent="-914377" algn="l" rtl="0">
              <a:lnSpc>
                <a:spcPct val="90000"/>
              </a:lnSpc>
              <a:spcBef>
                <a:spcPts val="533"/>
              </a:spcBef>
              <a:spcAft>
                <a:spcPts val="0"/>
              </a:spcAft>
              <a:buClr>
                <a:srgbClr val="0054BC"/>
              </a:buClr>
              <a:buSzPts val="7200"/>
              <a:buFont typeface="Work Sans"/>
              <a:buChar char="•"/>
              <a:defRPr sz="9600" b="1">
                <a:solidFill>
                  <a:srgbClr val="0054BC"/>
                </a:solidFill>
              </a:defRPr>
            </a:lvl3pPr>
            <a:lvl4pPr marL="2438339" lvl="3" indent="-914377" algn="l" rtl="0">
              <a:lnSpc>
                <a:spcPct val="90000"/>
              </a:lnSpc>
              <a:spcBef>
                <a:spcPts val="533"/>
              </a:spcBef>
              <a:spcAft>
                <a:spcPts val="0"/>
              </a:spcAft>
              <a:buClr>
                <a:srgbClr val="0054BC"/>
              </a:buClr>
              <a:buSzPts val="7200"/>
              <a:buFont typeface="Work Sans"/>
              <a:buChar char="•"/>
              <a:defRPr sz="9600" b="1">
                <a:solidFill>
                  <a:srgbClr val="0054BC"/>
                </a:solidFill>
              </a:defRPr>
            </a:lvl4pPr>
            <a:lvl5pPr marL="3047924" lvl="4" indent="-914377" algn="l" rtl="0">
              <a:lnSpc>
                <a:spcPct val="90000"/>
              </a:lnSpc>
              <a:spcBef>
                <a:spcPts val="533"/>
              </a:spcBef>
              <a:spcAft>
                <a:spcPts val="0"/>
              </a:spcAft>
              <a:buClr>
                <a:srgbClr val="0054BC"/>
              </a:buClr>
              <a:buSzPts val="7200"/>
              <a:buFont typeface="Work Sans"/>
              <a:buChar char="•"/>
              <a:defRPr sz="9600" b="1">
                <a:solidFill>
                  <a:srgbClr val="0054BC"/>
                </a:solidFill>
              </a:defRPr>
            </a:lvl5pPr>
            <a:lvl6pPr marL="3657509" lvl="5" indent="-914377" algn="l" rtl="0">
              <a:lnSpc>
                <a:spcPct val="90000"/>
              </a:lnSpc>
              <a:spcBef>
                <a:spcPts val="533"/>
              </a:spcBef>
              <a:spcAft>
                <a:spcPts val="0"/>
              </a:spcAft>
              <a:buClr>
                <a:srgbClr val="0054BC"/>
              </a:buClr>
              <a:buSzPts val="7200"/>
              <a:buFont typeface="Work Sans"/>
              <a:buChar char="•"/>
              <a:defRPr sz="9600" b="1">
                <a:solidFill>
                  <a:srgbClr val="0054BC"/>
                </a:solidFill>
              </a:defRPr>
            </a:lvl6pPr>
            <a:lvl7pPr marL="4267093" lvl="6" indent="-914377" algn="l" rtl="0">
              <a:lnSpc>
                <a:spcPct val="90000"/>
              </a:lnSpc>
              <a:spcBef>
                <a:spcPts val="533"/>
              </a:spcBef>
              <a:spcAft>
                <a:spcPts val="0"/>
              </a:spcAft>
              <a:buClr>
                <a:srgbClr val="0054BC"/>
              </a:buClr>
              <a:buSzPts val="7200"/>
              <a:buFont typeface="Work Sans"/>
              <a:buChar char="•"/>
              <a:defRPr sz="9600" b="1">
                <a:solidFill>
                  <a:srgbClr val="0054BC"/>
                </a:solidFill>
              </a:defRPr>
            </a:lvl7pPr>
            <a:lvl8pPr marL="4876678" lvl="7" indent="-914377" algn="l" rtl="0">
              <a:lnSpc>
                <a:spcPct val="90000"/>
              </a:lnSpc>
              <a:spcBef>
                <a:spcPts val="533"/>
              </a:spcBef>
              <a:spcAft>
                <a:spcPts val="0"/>
              </a:spcAft>
              <a:buClr>
                <a:srgbClr val="0054BC"/>
              </a:buClr>
              <a:buSzPts val="7200"/>
              <a:buFont typeface="Work Sans"/>
              <a:buChar char="•"/>
              <a:defRPr sz="9600" b="1">
                <a:solidFill>
                  <a:srgbClr val="0054BC"/>
                </a:solidFill>
              </a:defRPr>
            </a:lvl8pPr>
            <a:lvl9pPr marL="5486263" lvl="8" indent="-914377" algn="l" rtl="0">
              <a:lnSpc>
                <a:spcPct val="90000"/>
              </a:lnSpc>
              <a:spcBef>
                <a:spcPts val="533"/>
              </a:spcBef>
              <a:spcAft>
                <a:spcPts val="0"/>
              </a:spcAft>
              <a:buClr>
                <a:srgbClr val="0054BC"/>
              </a:buClr>
              <a:buSzPts val="7200"/>
              <a:buFont typeface="Work Sans"/>
              <a:buChar char="•"/>
              <a:defRPr sz="9600" b="1">
                <a:solidFill>
                  <a:srgbClr val="0054BC"/>
                </a:solidFill>
              </a:defRPr>
            </a:lvl9pPr>
          </a:lstStyle>
          <a:p>
            <a:endParaRPr/>
          </a:p>
        </p:txBody>
      </p:sp>
      <p:sp>
        <p:nvSpPr>
          <p:cNvPr id="98" name="Google Shape;98;p15"/>
          <p:cNvSpPr txBox="1">
            <a:spLocks noGrp="1"/>
          </p:cNvSpPr>
          <p:nvPr>
            <p:ph type="body" idx="2"/>
          </p:nvPr>
        </p:nvSpPr>
        <p:spPr>
          <a:xfrm>
            <a:off x="8778017" y="4345131"/>
            <a:ext cx="2510800" cy="588400"/>
          </a:xfrm>
          <a:prstGeom prst="rect">
            <a:avLst/>
          </a:prstGeom>
          <a:noFill/>
          <a:ln>
            <a:noFill/>
          </a:ln>
        </p:spPr>
        <p:txBody>
          <a:bodyPr spcFirstLastPara="1"/>
          <a:lstStyle>
            <a:lvl1pPr marL="609585" lvl="0" indent="-397923" algn="l" rtl="0">
              <a:lnSpc>
                <a:spcPct val="90000"/>
              </a:lnSpc>
              <a:spcBef>
                <a:spcPts val="1067"/>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1pPr>
            <a:lvl2pPr marL="1219170" lvl="1"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2pPr>
            <a:lvl3pPr marL="1828754" lvl="2"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3pPr>
            <a:lvl4pPr marL="2438339" lvl="3"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4pPr>
            <a:lvl5pPr marL="3047924" lvl="4"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5pPr>
            <a:lvl6pPr marL="3657509" lvl="5"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6pPr>
            <a:lvl7pPr marL="4267093" lvl="6"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7pPr>
            <a:lvl8pPr marL="4876678" lvl="7"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8pPr>
            <a:lvl9pPr marL="5486263" lvl="8"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9pPr>
          </a:lstStyle>
          <a:p>
            <a:endParaRPr/>
          </a:p>
        </p:txBody>
      </p:sp>
      <p:sp>
        <p:nvSpPr>
          <p:cNvPr id="99" name="Google Shape;99;p15"/>
          <p:cNvSpPr txBox="1">
            <a:spLocks noGrp="1"/>
          </p:cNvSpPr>
          <p:nvPr>
            <p:ph type="body" idx="3"/>
          </p:nvPr>
        </p:nvSpPr>
        <p:spPr>
          <a:xfrm>
            <a:off x="1112767" y="2596599"/>
            <a:ext cx="3020000" cy="1664800"/>
          </a:xfrm>
          <a:prstGeom prst="rect">
            <a:avLst/>
          </a:prstGeom>
          <a:noFill/>
          <a:ln>
            <a:noFill/>
          </a:ln>
        </p:spPr>
        <p:txBody>
          <a:bodyPr spcFirstLastPara="1"/>
          <a:lstStyle>
            <a:lvl1pPr marL="609585" lvl="0" indent="-914377" algn="l" rtl="0">
              <a:lnSpc>
                <a:spcPct val="90000"/>
              </a:lnSpc>
              <a:spcBef>
                <a:spcPts val="1067"/>
              </a:spcBef>
              <a:spcAft>
                <a:spcPts val="0"/>
              </a:spcAft>
              <a:buClr>
                <a:srgbClr val="0054BC"/>
              </a:buClr>
              <a:buSzPts val="7200"/>
              <a:buFont typeface="Work Sans"/>
              <a:buChar char="•"/>
              <a:defRPr sz="9600" b="1">
                <a:solidFill>
                  <a:srgbClr val="0054BC"/>
                </a:solidFill>
              </a:defRPr>
            </a:lvl1pPr>
            <a:lvl2pPr marL="1219170" lvl="1" indent="-914377" algn="l" rtl="0">
              <a:lnSpc>
                <a:spcPct val="90000"/>
              </a:lnSpc>
              <a:spcBef>
                <a:spcPts val="533"/>
              </a:spcBef>
              <a:spcAft>
                <a:spcPts val="0"/>
              </a:spcAft>
              <a:buClr>
                <a:srgbClr val="0054BC"/>
              </a:buClr>
              <a:buSzPts val="7200"/>
              <a:buFont typeface="Work Sans"/>
              <a:buChar char="•"/>
              <a:defRPr sz="9600" b="1">
                <a:solidFill>
                  <a:srgbClr val="0054BC"/>
                </a:solidFill>
              </a:defRPr>
            </a:lvl2pPr>
            <a:lvl3pPr marL="1828754" lvl="2" indent="-914377" algn="l" rtl="0">
              <a:lnSpc>
                <a:spcPct val="90000"/>
              </a:lnSpc>
              <a:spcBef>
                <a:spcPts val="533"/>
              </a:spcBef>
              <a:spcAft>
                <a:spcPts val="0"/>
              </a:spcAft>
              <a:buClr>
                <a:srgbClr val="0054BC"/>
              </a:buClr>
              <a:buSzPts val="7200"/>
              <a:buFont typeface="Work Sans"/>
              <a:buChar char="•"/>
              <a:defRPr sz="9600" b="1">
                <a:solidFill>
                  <a:srgbClr val="0054BC"/>
                </a:solidFill>
              </a:defRPr>
            </a:lvl3pPr>
            <a:lvl4pPr marL="2438339" lvl="3" indent="-914377" algn="l" rtl="0">
              <a:lnSpc>
                <a:spcPct val="90000"/>
              </a:lnSpc>
              <a:spcBef>
                <a:spcPts val="533"/>
              </a:spcBef>
              <a:spcAft>
                <a:spcPts val="0"/>
              </a:spcAft>
              <a:buClr>
                <a:srgbClr val="0054BC"/>
              </a:buClr>
              <a:buSzPts val="7200"/>
              <a:buFont typeface="Work Sans"/>
              <a:buChar char="•"/>
              <a:defRPr sz="9600" b="1">
                <a:solidFill>
                  <a:srgbClr val="0054BC"/>
                </a:solidFill>
              </a:defRPr>
            </a:lvl4pPr>
            <a:lvl5pPr marL="3047924" lvl="4" indent="-914377" algn="l" rtl="0">
              <a:lnSpc>
                <a:spcPct val="90000"/>
              </a:lnSpc>
              <a:spcBef>
                <a:spcPts val="533"/>
              </a:spcBef>
              <a:spcAft>
                <a:spcPts val="0"/>
              </a:spcAft>
              <a:buClr>
                <a:srgbClr val="0054BC"/>
              </a:buClr>
              <a:buSzPts val="7200"/>
              <a:buFont typeface="Work Sans"/>
              <a:buChar char="•"/>
              <a:defRPr sz="9600" b="1">
                <a:solidFill>
                  <a:srgbClr val="0054BC"/>
                </a:solidFill>
              </a:defRPr>
            </a:lvl5pPr>
            <a:lvl6pPr marL="3657509" lvl="5" indent="-914377" algn="l" rtl="0">
              <a:lnSpc>
                <a:spcPct val="90000"/>
              </a:lnSpc>
              <a:spcBef>
                <a:spcPts val="533"/>
              </a:spcBef>
              <a:spcAft>
                <a:spcPts val="0"/>
              </a:spcAft>
              <a:buClr>
                <a:srgbClr val="0054BC"/>
              </a:buClr>
              <a:buSzPts val="7200"/>
              <a:buFont typeface="Work Sans"/>
              <a:buChar char="•"/>
              <a:defRPr sz="9600" b="1">
                <a:solidFill>
                  <a:srgbClr val="0054BC"/>
                </a:solidFill>
              </a:defRPr>
            </a:lvl6pPr>
            <a:lvl7pPr marL="4267093" lvl="6" indent="-914377" algn="l" rtl="0">
              <a:lnSpc>
                <a:spcPct val="90000"/>
              </a:lnSpc>
              <a:spcBef>
                <a:spcPts val="533"/>
              </a:spcBef>
              <a:spcAft>
                <a:spcPts val="0"/>
              </a:spcAft>
              <a:buClr>
                <a:srgbClr val="0054BC"/>
              </a:buClr>
              <a:buSzPts val="7200"/>
              <a:buFont typeface="Work Sans"/>
              <a:buChar char="•"/>
              <a:defRPr sz="9600" b="1">
                <a:solidFill>
                  <a:srgbClr val="0054BC"/>
                </a:solidFill>
              </a:defRPr>
            </a:lvl7pPr>
            <a:lvl8pPr marL="4876678" lvl="7" indent="-914377" algn="l" rtl="0">
              <a:lnSpc>
                <a:spcPct val="90000"/>
              </a:lnSpc>
              <a:spcBef>
                <a:spcPts val="533"/>
              </a:spcBef>
              <a:spcAft>
                <a:spcPts val="0"/>
              </a:spcAft>
              <a:buClr>
                <a:srgbClr val="0054BC"/>
              </a:buClr>
              <a:buSzPts val="7200"/>
              <a:buFont typeface="Work Sans"/>
              <a:buChar char="•"/>
              <a:defRPr sz="9600" b="1">
                <a:solidFill>
                  <a:srgbClr val="0054BC"/>
                </a:solidFill>
              </a:defRPr>
            </a:lvl8pPr>
            <a:lvl9pPr marL="5486263" lvl="8" indent="-914377" algn="l" rtl="0">
              <a:lnSpc>
                <a:spcPct val="90000"/>
              </a:lnSpc>
              <a:spcBef>
                <a:spcPts val="533"/>
              </a:spcBef>
              <a:spcAft>
                <a:spcPts val="0"/>
              </a:spcAft>
              <a:buClr>
                <a:srgbClr val="0054BC"/>
              </a:buClr>
              <a:buSzPts val="7200"/>
              <a:buFont typeface="Work Sans"/>
              <a:buChar char="•"/>
              <a:defRPr sz="9600" b="1">
                <a:solidFill>
                  <a:srgbClr val="0054BC"/>
                </a:solidFill>
              </a:defRPr>
            </a:lvl9pPr>
          </a:lstStyle>
          <a:p>
            <a:endParaRPr/>
          </a:p>
        </p:txBody>
      </p:sp>
      <p:sp>
        <p:nvSpPr>
          <p:cNvPr id="100" name="Google Shape;100;p15"/>
          <p:cNvSpPr txBox="1">
            <a:spLocks noGrp="1"/>
          </p:cNvSpPr>
          <p:nvPr>
            <p:ph type="title"/>
          </p:nvPr>
        </p:nvSpPr>
        <p:spPr>
          <a:xfrm>
            <a:off x="825635" y="862667"/>
            <a:ext cx="10463200" cy="858400"/>
          </a:xfrm>
          <a:prstGeom prst="rect">
            <a:avLst/>
          </a:prstGeom>
          <a:noFill/>
          <a:ln>
            <a:noFill/>
          </a:ln>
        </p:spPr>
        <p:txBody>
          <a:bodyPr spcFirstLastPara="1"/>
          <a:lstStyle>
            <a:lvl1pPr lvl="0" algn="l" rtl="0">
              <a:lnSpc>
                <a:spcPct val="90000"/>
              </a:lnSpc>
              <a:spcBef>
                <a:spcPts val="0"/>
              </a:spcBef>
              <a:spcAft>
                <a:spcPts val="0"/>
              </a:spcAft>
              <a:buClr>
                <a:srgbClr val="FFFFFF"/>
              </a:buClr>
              <a:buSzPts val="1400"/>
              <a:buFont typeface="Work Sans SemiBold"/>
              <a:buNone/>
              <a:defRPr sz="4000">
                <a:solidFill>
                  <a:srgbClr val="0066CD"/>
                </a:solidFill>
                <a:latin typeface="Work Sans Light"/>
                <a:ea typeface="Work Sans Light"/>
                <a:cs typeface="Work Sans Light"/>
                <a:sym typeface="Work Sans Light"/>
              </a:defRPr>
            </a:lvl1pPr>
            <a:lvl2pPr lvl="1" algn="l" rtl="0">
              <a:lnSpc>
                <a:spcPct val="100000"/>
              </a:lnSpc>
              <a:spcBef>
                <a:spcPts val="0"/>
              </a:spcBef>
              <a:spcAft>
                <a:spcPts val="0"/>
              </a:spcAft>
              <a:buClr>
                <a:srgbClr val="FFFFFF"/>
              </a:buClr>
              <a:buSzPts val="1100"/>
              <a:buNone/>
              <a:defRPr>
                <a:solidFill>
                  <a:srgbClr val="FFFFFF"/>
                </a:solidFill>
              </a:defRPr>
            </a:lvl2pPr>
            <a:lvl3pPr lvl="2" algn="l" rtl="0">
              <a:lnSpc>
                <a:spcPct val="100000"/>
              </a:lnSpc>
              <a:spcBef>
                <a:spcPts val="0"/>
              </a:spcBef>
              <a:spcAft>
                <a:spcPts val="0"/>
              </a:spcAft>
              <a:buClr>
                <a:srgbClr val="FFFFFF"/>
              </a:buClr>
              <a:buSzPts val="1100"/>
              <a:buNone/>
              <a:defRPr>
                <a:solidFill>
                  <a:srgbClr val="FFFFFF"/>
                </a:solidFill>
              </a:defRPr>
            </a:lvl3pPr>
            <a:lvl4pPr lvl="3" algn="l" rtl="0">
              <a:lnSpc>
                <a:spcPct val="100000"/>
              </a:lnSpc>
              <a:spcBef>
                <a:spcPts val="0"/>
              </a:spcBef>
              <a:spcAft>
                <a:spcPts val="0"/>
              </a:spcAft>
              <a:buClr>
                <a:srgbClr val="FFFFFF"/>
              </a:buClr>
              <a:buSzPts val="1100"/>
              <a:buNone/>
              <a:defRPr>
                <a:solidFill>
                  <a:srgbClr val="FFFFFF"/>
                </a:solidFill>
              </a:defRPr>
            </a:lvl4pPr>
            <a:lvl5pPr lvl="4" algn="l" rtl="0">
              <a:lnSpc>
                <a:spcPct val="100000"/>
              </a:lnSpc>
              <a:spcBef>
                <a:spcPts val="0"/>
              </a:spcBef>
              <a:spcAft>
                <a:spcPts val="0"/>
              </a:spcAft>
              <a:buClr>
                <a:srgbClr val="FFFFFF"/>
              </a:buClr>
              <a:buSzPts val="1100"/>
              <a:buNone/>
              <a:defRPr>
                <a:solidFill>
                  <a:srgbClr val="FFFFFF"/>
                </a:solidFill>
              </a:defRPr>
            </a:lvl5pPr>
            <a:lvl6pPr lvl="5" algn="l" rtl="0">
              <a:lnSpc>
                <a:spcPct val="100000"/>
              </a:lnSpc>
              <a:spcBef>
                <a:spcPts val="0"/>
              </a:spcBef>
              <a:spcAft>
                <a:spcPts val="0"/>
              </a:spcAft>
              <a:buClr>
                <a:srgbClr val="FFFFFF"/>
              </a:buClr>
              <a:buSzPts val="1100"/>
              <a:buNone/>
              <a:defRPr>
                <a:solidFill>
                  <a:srgbClr val="FFFFFF"/>
                </a:solidFill>
              </a:defRPr>
            </a:lvl6pPr>
            <a:lvl7pPr lvl="6" algn="l" rtl="0">
              <a:lnSpc>
                <a:spcPct val="100000"/>
              </a:lnSpc>
              <a:spcBef>
                <a:spcPts val="0"/>
              </a:spcBef>
              <a:spcAft>
                <a:spcPts val="0"/>
              </a:spcAft>
              <a:buClr>
                <a:srgbClr val="FFFFFF"/>
              </a:buClr>
              <a:buSzPts val="1100"/>
              <a:buNone/>
              <a:defRPr>
                <a:solidFill>
                  <a:srgbClr val="FFFFFF"/>
                </a:solidFill>
              </a:defRPr>
            </a:lvl7pPr>
            <a:lvl8pPr lvl="7" algn="l" rtl="0">
              <a:lnSpc>
                <a:spcPct val="100000"/>
              </a:lnSpc>
              <a:spcBef>
                <a:spcPts val="0"/>
              </a:spcBef>
              <a:spcAft>
                <a:spcPts val="0"/>
              </a:spcAft>
              <a:buClr>
                <a:srgbClr val="FFFFFF"/>
              </a:buClr>
              <a:buSzPts val="1100"/>
              <a:buNone/>
              <a:defRPr>
                <a:solidFill>
                  <a:srgbClr val="FFFFFF"/>
                </a:solidFill>
              </a:defRPr>
            </a:lvl8pPr>
            <a:lvl9pPr lvl="8" algn="l" rtl="0">
              <a:lnSpc>
                <a:spcPct val="100000"/>
              </a:lnSpc>
              <a:spcBef>
                <a:spcPts val="0"/>
              </a:spcBef>
              <a:spcAft>
                <a:spcPts val="0"/>
              </a:spcAft>
              <a:buClr>
                <a:srgbClr val="FFFFFF"/>
              </a:buClr>
              <a:buSzPts val="1100"/>
              <a:buNone/>
              <a:defRPr>
                <a:solidFill>
                  <a:srgbClr val="FFFFFF"/>
                </a:solidFill>
              </a:defRPr>
            </a:lvl9pPr>
          </a:lstStyle>
          <a:p>
            <a:endParaRPr/>
          </a:p>
        </p:txBody>
      </p:sp>
      <p:sp>
        <p:nvSpPr>
          <p:cNvPr id="103" name="Google Shape;103;p15"/>
          <p:cNvSpPr txBox="1">
            <a:spLocks noGrp="1"/>
          </p:cNvSpPr>
          <p:nvPr>
            <p:ph type="body" idx="4"/>
          </p:nvPr>
        </p:nvSpPr>
        <p:spPr>
          <a:xfrm>
            <a:off x="4789184" y="2596599"/>
            <a:ext cx="3020000" cy="1664800"/>
          </a:xfrm>
          <a:prstGeom prst="rect">
            <a:avLst/>
          </a:prstGeom>
          <a:noFill/>
          <a:ln>
            <a:noFill/>
          </a:ln>
        </p:spPr>
        <p:txBody>
          <a:bodyPr spcFirstLastPara="1"/>
          <a:lstStyle>
            <a:lvl1pPr marL="609585" lvl="0" indent="-914377" algn="l" rtl="0">
              <a:lnSpc>
                <a:spcPct val="90000"/>
              </a:lnSpc>
              <a:spcBef>
                <a:spcPts val="1067"/>
              </a:spcBef>
              <a:spcAft>
                <a:spcPts val="0"/>
              </a:spcAft>
              <a:buClr>
                <a:srgbClr val="0054BC"/>
              </a:buClr>
              <a:buSzPts val="7200"/>
              <a:buFont typeface="Work Sans"/>
              <a:buChar char="•"/>
              <a:defRPr sz="9600" b="1">
                <a:solidFill>
                  <a:srgbClr val="0054BC"/>
                </a:solidFill>
              </a:defRPr>
            </a:lvl1pPr>
            <a:lvl2pPr marL="1219170" lvl="1" indent="-914377" algn="l" rtl="0">
              <a:lnSpc>
                <a:spcPct val="90000"/>
              </a:lnSpc>
              <a:spcBef>
                <a:spcPts val="533"/>
              </a:spcBef>
              <a:spcAft>
                <a:spcPts val="0"/>
              </a:spcAft>
              <a:buClr>
                <a:srgbClr val="0054BC"/>
              </a:buClr>
              <a:buSzPts val="7200"/>
              <a:buFont typeface="Work Sans"/>
              <a:buChar char="•"/>
              <a:defRPr sz="9600" b="1">
                <a:solidFill>
                  <a:srgbClr val="0054BC"/>
                </a:solidFill>
              </a:defRPr>
            </a:lvl2pPr>
            <a:lvl3pPr marL="1828754" lvl="2" indent="-914377" algn="l" rtl="0">
              <a:lnSpc>
                <a:spcPct val="90000"/>
              </a:lnSpc>
              <a:spcBef>
                <a:spcPts val="533"/>
              </a:spcBef>
              <a:spcAft>
                <a:spcPts val="0"/>
              </a:spcAft>
              <a:buClr>
                <a:srgbClr val="0054BC"/>
              </a:buClr>
              <a:buSzPts val="7200"/>
              <a:buFont typeface="Work Sans"/>
              <a:buChar char="•"/>
              <a:defRPr sz="9600" b="1">
                <a:solidFill>
                  <a:srgbClr val="0054BC"/>
                </a:solidFill>
              </a:defRPr>
            </a:lvl3pPr>
            <a:lvl4pPr marL="2438339" lvl="3" indent="-914377" algn="l" rtl="0">
              <a:lnSpc>
                <a:spcPct val="90000"/>
              </a:lnSpc>
              <a:spcBef>
                <a:spcPts val="533"/>
              </a:spcBef>
              <a:spcAft>
                <a:spcPts val="0"/>
              </a:spcAft>
              <a:buClr>
                <a:srgbClr val="0054BC"/>
              </a:buClr>
              <a:buSzPts val="7200"/>
              <a:buFont typeface="Work Sans"/>
              <a:buChar char="•"/>
              <a:defRPr sz="9600" b="1">
                <a:solidFill>
                  <a:srgbClr val="0054BC"/>
                </a:solidFill>
              </a:defRPr>
            </a:lvl4pPr>
            <a:lvl5pPr marL="3047924" lvl="4" indent="-914377" algn="l" rtl="0">
              <a:lnSpc>
                <a:spcPct val="90000"/>
              </a:lnSpc>
              <a:spcBef>
                <a:spcPts val="533"/>
              </a:spcBef>
              <a:spcAft>
                <a:spcPts val="0"/>
              </a:spcAft>
              <a:buClr>
                <a:srgbClr val="0054BC"/>
              </a:buClr>
              <a:buSzPts val="7200"/>
              <a:buFont typeface="Work Sans"/>
              <a:buChar char="•"/>
              <a:defRPr sz="9600" b="1">
                <a:solidFill>
                  <a:srgbClr val="0054BC"/>
                </a:solidFill>
              </a:defRPr>
            </a:lvl5pPr>
            <a:lvl6pPr marL="3657509" lvl="5" indent="-914377" algn="l" rtl="0">
              <a:lnSpc>
                <a:spcPct val="90000"/>
              </a:lnSpc>
              <a:spcBef>
                <a:spcPts val="533"/>
              </a:spcBef>
              <a:spcAft>
                <a:spcPts val="0"/>
              </a:spcAft>
              <a:buClr>
                <a:srgbClr val="0054BC"/>
              </a:buClr>
              <a:buSzPts val="7200"/>
              <a:buFont typeface="Work Sans"/>
              <a:buChar char="•"/>
              <a:defRPr sz="9600" b="1">
                <a:solidFill>
                  <a:srgbClr val="0054BC"/>
                </a:solidFill>
              </a:defRPr>
            </a:lvl6pPr>
            <a:lvl7pPr marL="4267093" lvl="6" indent="-914377" algn="l" rtl="0">
              <a:lnSpc>
                <a:spcPct val="90000"/>
              </a:lnSpc>
              <a:spcBef>
                <a:spcPts val="533"/>
              </a:spcBef>
              <a:spcAft>
                <a:spcPts val="0"/>
              </a:spcAft>
              <a:buClr>
                <a:srgbClr val="0054BC"/>
              </a:buClr>
              <a:buSzPts val="7200"/>
              <a:buFont typeface="Work Sans"/>
              <a:buChar char="•"/>
              <a:defRPr sz="9600" b="1">
                <a:solidFill>
                  <a:srgbClr val="0054BC"/>
                </a:solidFill>
              </a:defRPr>
            </a:lvl7pPr>
            <a:lvl8pPr marL="4876678" lvl="7" indent="-914377" algn="l" rtl="0">
              <a:lnSpc>
                <a:spcPct val="90000"/>
              </a:lnSpc>
              <a:spcBef>
                <a:spcPts val="533"/>
              </a:spcBef>
              <a:spcAft>
                <a:spcPts val="0"/>
              </a:spcAft>
              <a:buClr>
                <a:srgbClr val="0054BC"/>
              </a:buClr>
              <a:buSzPts val="7200"/>
              <a:buFont typeface="Work Sans"/>
              <a:buChar char="•"/>
              <a:defRPr sz="9600" b="1">
                <a:solidFill>
                  <a:srgbClr val="0054BC"/>
                </a:solidFill>
              </a:defRPr>
            </a:lvl8pPr>
            <a:lvl9pPr marL="5486263" lvl="8" indent="-914377" algn="l" rtl="0">
              <a:lnSpc>
                <a:spcPct val="90000"/>
              </a:lnSpc>
              <a:spcBef>
                <a:spcPts val="533"/>
              </a:spcBef>
              <a:spcAft>
                <a:spcPts val="0"/>
              </a:spcAft>
              <a:buClr>
                <a:srgbClr val="0054BC"/>
              </a:buClr>
              <a:buSzPts val="7200"/>
              <a:buFont typeface="Work Sans"/>
              <a:buChar char="•"/>
              <a:defRPr sz="9600" b="1">
                <a:solidFill>
                  <a:srgbClr val="0054BC"/>
                </a:solidFill>
              </a:defRPr>
            </a:lvl9pPr>
          </a:lstStyle>
          <a:p>
            <a:endParaRPr/>
          </a:p>
        </p:txBody>
      </p:sp>
      <p:sp>
        <p:nvSpPr>
          <p:cNvPr id="104" name="Google Shape;104;p15"/>
          <p:cNvSpPr txBox="1">
            <a:spLocks noGrp="1"/>
          </p:cNvSpPr>
          <p:nvPr>
            <p:ph type="body" idx="5"/>
          </p:nvPr>
        </p:nvSpPr>
        <p:spPr>
          <a:xfrm>
            <a:off x="5043784" y="4345131"/>
            <a:ext cx="2510800" cy="588400"/>
          </a:xfrm>
          <a:prstGeom prst="rect">
            <a:avLst/>
          </a:prstGeom>
          <a:noFill/>
          <a:ln>
            <a:noFill/>
          </a:ln>
        </p:spPr>
        <p:txBody>
          <a:bodyPr spcFirstLastPara="1"/>
          <a:lstStyle>
            <a:lvl1pPr marL="609585" lvl="0" indent="-397923" algn="l" rtl="0">
              <a:lnSpc>
                <a:spcPct val="90000"/>
              </a:lnSpc>
              <a:spcBef>
                <a:spcPts val="1067"/>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1pPr>
            <a:lvl2pPr marL="1219170" lvl="1"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2pPr>
            <a:lvl3pPr marL="1828754" lvl="2"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3pPr>
            <a:lvl4pPr marL="2438339" lvl="3"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4pPr>
            <a:lvl5pPr marL="3047924" lvl="4"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5pPr>
            <a:lvl6pPr marL="3657509" lvl="5"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6pPr>
            <a:lvl7pPr marL="4267093" lvl="6"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7pPr>
            <a:lvl8pPr marL="4876678" lvl="7"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8pPr>
            <a:lvl9pPr marL="5486263" lvl="8"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9pPr>
          </a:lstStyle>
          <a:p>
            <a:endParaRPr/>
          </a:p>
        </p:txBody>
      </p:sp>
      <p:sp>
        <p:nvSpPr>
          <p:cNvPr id="105" name="Google Shape;105;p15"/>
          <p:cNvSpPr txBox="1">
            <a:spLocks noGrp="1"/>
          </p:cNvSpPr>
          <p:nvPr>
            <p:ph type="body" idx="6"/>
          </p:nvPr>
        </p:nvSpPr>
        <p:spPr>
          <a:xfrm>
            <a:off x="1367351" y="4345131"/>
            <a:ext cx="2510800" cy="588400"/>
          </a:xfrm>
          <a:prstGeom prst="rect">
            <a:avLst/>
          </a:prstGeom>
          <a:noFill/>
          <a:ln>
            <a:noFill/>
          </a:ln>
        </p:spPr>
        <p:txBody>
          <a:bodyPr spcFirstLastPara="1"/>
          <a:lstStyle>
            <a:lvl1pPr marL="609585" lvl="0" indent="-397923" algn="l" rtl="0">
              <a:lnSpc>
                <a:spcPct val="90000"/>
              </a:lnSpc>
              <a:spcBef>
                <a:spcPts val="1067"/>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1pPr>
            <a:lvl2pPr marL="1219170" lvl="1"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2pPr>
            <a:lvl3pPr marL="1828754" lvl="2"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3pPr>
            <a:lvl4pPr marL="2438339" lvl="3"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4pPr>
            <a:lvl5pPr marL="3047924" lvl="4"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5pPr>
            <a:lvl6pPr marL="3657509" lvl="5"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6pPr>
            <a:lvl7pPr marL="4267093" lvl="6"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7pPr>
            <a:lvl8pPr marL="4876678" lvl="7"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8pPr>
            <a:lvl9pPr marL="5486263" lvl="8" indent="-397923" algn="l" rtl="0">
              <a:lnSpc>
                <a:spcPct val="90000"/>
              </a:lnSpc>
              <a:spcBef>
                <a:spcPts val="533"/>
              </a:spcBef>
              <a:spcAft>
                <a:spcPts val="0"/>
              </a:spcAft>
              <a:buClr>
                <a:srgbClr val="0054BC"/>
              </a:buClr>
              <a:buSzPts val="1100"/>
              <a:buFont typeface="Work Sans Light"/>
              <a:buChar char="•"/>
              <a:defRPr sz="1467">
                <a:solidFill>
                  <a:srgbClr val="0054BC"/>
                </a:solidFill>
                <a:latin typeface="Work Sans Light"/>
                <a:ea typeface="Work Sans Light"/>
                <a:cs typeface="Work Sans Light"/>
                <a:sym typeface="Work Sans Light"/>
              </a:defRPr>
            </a:lvl9pPr>
          </a:lstStyle>
          <a:p>
            <a:endParaRPr/>
          </a:p>
        </p:txBody>
      </p:sp>
    </p:spTree>
    <p:extLst>
      <p:ext uri="{BB962C8B-B14F-4D97-AF65-F5344CB8AC3E}">
        <p14:creationId xmlns:p14="http://schemas.microsoft.com/office/powerpoint/2010/main" val="5896849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ítulo y texto">
  <p:cSld name="Título y texto">
    <p:bg>
      <p:bgPr>
        <a:solidFill>
          <a:srgbClr val="2D6DF3"/>
        </a:solidFill>
        <a:effectLst/>
      </p:bgPr>
    </p:bg>
    <p:spTree>
      <p:nvGrpSpPr>
        <p:cNvPr id="1" name="Shape 35"/>
        <p:cNvGrpSpPr/>
        <p:nvPr/>
      </p:nvGrpSpPr>
      <p:grpSpPr>
        <a:xfrm>
          <a:off x="0" y="0"/>
          <a:ext cx="0" cy="0"/>
          <a:chOff x="0" y="0"/>
          <a:chExt cx="0" cy="0"/>
        </a:xfrm>
      </p:grpSpPr>
      <p:sp>
        <p:nvSpPr>
          <p:cNvPr id="38" name="Google Shape;38;p6"/>
          <p:cNvSpPr txBox="1">
            <a:spLocks noGrp="1"/>
          </p:cNvSpPr>
          <p:nvPr>
            <p:ph type="title"/>
          </p:nvPr>
        </p:nvSpPr>
        <p:spPr>
          <a:xfrm>
            <a:off x="5024967" y="2310700"/>
            <a:ext cx="6336800" cy="858400"/>
          </a:xfrm>
          <a:prstGeom prst="rect">
            <a:avLst/>
          </a:prstGeom>
          <a:noFill/>
          <a:ln>
            <a:noFill/>
          </a:ln>
        </p:spPr>
        <p:txBody>
          <a:bodyPr spcFirstLastPara="1"/>
          <a:lstStyle>
            <a:lvl1pPr lvl="0" algn="l">
              <a:lnSpc>
                <a:spcPct val="90000"/>
              </a:lnSpc>
              <a:spcBef>
                <a:spcPts val="0"/>
              </a:spcBef>
              <a:spcAft>
                <a:spcPts val="0"/>
              </a:spcAft>
              <a:buClr>
                <a:srgbClr val="FFFFFF"/>
              </a:buClr>
              <a:buSzPts val="1400"/>
              <a:buFont typeface="Work Sans SemiBold"/>
              <a:buNone/>
              <a:defRPr sz="4000">
                <a:solidFill>
                  <a:srgbClr val="FFFFFF"/>
                </a:solidFill>
                <a:latin typeface="Work Sans Light"/>
                <a:ea typeface="Work Sans Light"/>
                <a:cs typeface="Work Sans Light"/>
                <a:sym typeface="Work Sans Light"/>
              </a:defRPr>
            </a:lvl1pPr>
            <a:lvl2pPr lvl="1" algn="l">
              <a:lnSpc>
                <a:spcPct val="100000"/>
              </a:lnSpc>
              <a:spcBef>
                <a:spcPts val="0"/>
              </a:spcBef>
              <a:spcAft>
                <a:spcPts val="0"/>
              </a:spcAft>
              <a:buClr>
                <a:srgbClr val="FFFFFF"/>
              </a:buClr>
              <a:buSzPts val="1100"/>
              <a:buNone/>
              <a:defRPr>
                <a:solidFill>
                  <a:srgbClr val="FFFFFF"/>
                </a:solidFill>
              </a:defRPr>
            </a:lvl2pPr>
            <a:lvl3pPr lvl="2" algn="l">
              <a:lnSpc>
                <a:spcPct val="100000"/>
              </a:lnSpc>
              <a:spcBef>
                <a:spcPts val="0"/>
              </a:spcBef>
              <a:spcAft>
                <a:spcPts val="0"/>
              </a:spcAft>
              <a:buClr>
                <a:srgbClr val="FFFFFF"/>
              </a:buClr>
              <a:buSzPts val="1100"/>
              <a:buNone/>
              <a:defRPr>
                <a:solidFill>
                  <a:srgbClr val="FFFFFF"/>
                </a:solidFill>
              </a:defRPr>
            </a:lvl3pPr>
            <a:lvl4pPr lvl="3" algn="l">
              <a:lnSpc>
                <a:spcPct val="100000"/>
              </a:lnSpc>
              <a:spcBef>
                <a:spcPts val="0"/>
              </a:spcBef>
              <a:spcAft>
                <a:spcPts val="0"/>
              </a:spcAft>
              <a:buClr>
                <a:srgbClr val="FFFFFF"/>
              </a:buClr>
              <a:buSzPts val="1100"/>
              <a:buNone/>
              <a:defRPr>
                <a:solidFill>
                  <a:srgbClr val="FFFFFF"/>
                </a:solidFill>
              </a:defRPr>
            </a:lvl4pPr>
            <a:lvl5pPr lvl="4" algn="l">
              <a:lnSpc>
                <a:spcPct val="100000"/>
              </a:lnSpc>
              <a:spcBef>
                <a:spcPts val="0"/>
              </a:spcBef>
              <a:spcAft>
                <a:spcPts val="0"/>
              </a:spcAft>
              <a:buClr>
                <a:srgbClr val="FFFFFF"/>
              </a:buClr>
              <a:buSzPts val="1100"/>
              <a:buNone/>
              <a:defRPr>
                <a:solidFill>
                  <a:srgbClr val="FFFFFF"/>
                </a:solidFill>
              </a:defRPr>
            </a:lvl5pPr>
            <a:lvl6pPr lvl="5" algn="l">
              <a:lnSpc>
                <a:spcPct val="100000"/>
              </a:lnSpc>
              <a:spcBef>
                <a:spcPts val="0"/>
              </a:spcBef>
              <a:spcAft>
                <a:spcPts val="0"/>
              </a:spcAft>
              <a:buClr>
                <a:srgbClr val="FFFFFF"/>
              </a:buClr>
              <a:buSzPts val="1100"/>
              <a:buNone/>
              <a:defRPr>
                <a:solidFill>
                  <a:srgbClr val="FFFFFF"/>
                </a:solidFill>
              </a:defRPr>
            </a:lvl6pPr>
            <a:lvl7pPr lvl="6" algn="l">
              <a:lnSpc>
                <a:spcPct val="100000"/>
              </a:lnSpc>
              <a:spcBef>
                <a:spcPts val="0"/>
              </a:spcBef>
              <a:spcAft>
                <a:spcPts val="0"/>
              </a:spcAft>
              <a:buClr>
                <a:srgbClr val="FFFFFF"/>
              </a:buClr>
              <a:buSzPts val="1100"/>
              <a:buNone/>
              <a:defRPr>
                <a:solidFill>
                  <a:srgbClr val="FFFFFF"/>
                </a:solidFill>
              </a:defRPr>
            </a:lvl7pPr>
            <a:lvl8pPr lvl="7" algn="l">
              <a:lnSpc>
                <a:spcPct val="100000"/>
              </a:lnSpc>
              <a:spcBef>
                <a:spcPts val="0"/>
              </a:spcBef>
              <a:spcAft>
                <a:spcPts val="0"/>
              </a:spcAft>
              <a:buClr>
                <a:srgbClr val="FFFFFF"/>
              </a:buClr>
              <a:buSzPts val="1100"/>
              <a:buNone/>
              <a:defRPr>
                <a:solidFill>
                  <a:srgbClr val="FFFFFF"/>
                </a:solidFill>
              </a:defRPr>
            </a:lvl8pPr>
            <a:lvl9pPr lvl="8" algn="l">
              <a:lnSpc>
                <a:spcPct val="100000"/>
              </a:lnSpc>
              <a:spcBef>
                <a:spcPts val="0"/>
              </a:spcBef>
              <a:spcAft>
                <a:spcPts val="0"/>
              </a:spcAft>
              <a:buClr>
                <a:srgbClr val="FFFFFF"/>
              </a:buClr>
              <a:buSzPts val="1100"/>
              <a:buNone/>
              <a:defRPr>
                <a:solidFill>
                  <a:srgbClr val="FFFFFF"/>
                </a:solidFill>
              </a:defRPr>
            </a:lvl9pPr>
          </a:lstStyle>
          <a:p>
            <a:endParaRPr/>
          </a:p>
        </p:txBody>
      </p:sp>
      <p:sp>
        <p:nvSpPr>
          <p:cNvPr id="39" name="Google Shape;39;p6"/>
          <p:cNvSpPr txBox="1">
            <a:spLocks noGrp="1"/>
          </p:cNvSpPr>
          <p:nvPr>
            <p:ph type="body" idx="1"/>
          </p:nvPr>
        </p:nvSpPr>
        <p:spPr>
          <a:xfrm>
            <a:off x="5014834" y="3404467"/>
            <a:ext cx="6346933" cy="1771200"/>
          </a:xfrm>
          <a:prstGeom prst="rect">
            <a:avLst/>
          </a:prstGeom>
          <a:noFill/>
          <a:ln>
            <a:noFill/>
          </a:ln>
        </p:spPr>
        <p:txBody>
          <a:bodyPr spcFirstLastPara="1"/>
          <a:lstStyle>
            <a:lvl1pPr marL="609585" lvl="0" indent="-304792" algn="l">
              <a:lnSpc>
                <a:spcPct val="90000"/>
              </a:lnSpc>
              <a:spcBef>
                <a:spcPts val="1067"/>
              </a:spcBef>
              <a:spcAft>
                <a:spcPts val="0"/>
              </a:spcAft>
              <a:buClr>
                <a:srgbClr val="FFFFFF"/>
              </a:buClr>
              <a:buSzPts val="1400"/>
              <a:buNone/>
              <a:defRPr sz="2000">
                <a:solidFill>
                  <a:srgbClr val="FFFFFF"/>
                </a:solidFill>
              </a:defRPr>
            </a:lvl1pPr>
            <a:lvl2pPr marL="1219170" lvl="1" indent="-423323" algn="l">
              <a:lnSpc>
                <a:spcPct val="90000"/>
              </a:lnSpc>
              <a:spcBef>
                <a:spcPts val="533"/>
              </a:spcBef>
              <a:spcAft>
                <a:spcPts val="0"/>
              </a:spcAft>
              <a:buClr>
                <a:srgbClr val="FFFFFF"/>
              </a:buClr>
              <a:buSzPts val="1400"/>
              <a:buChar char="•"/>
              <a:defRPr>
                <a:solidFill>
                  <a:srgbClr val="FFFFFF"/>
                </a:solidFill>
              </a:defRPr>
            </a:lvl2pPr>
            <a:lvl3pPr marL="1828754" lvl="2" indent="-423323" algn="l">
              <a:lnSpc>
                <a:spcPct val="90000"/>
              </a:lnSpc>
              <a:spcBef>
                <a:spcPts val="533"/>
              </a:spcBef>
              <a:spcAft>
                <a:spcPts val="0"/>
              </a:spcAft>
              <a:buClr>
                <a:srgbClr val="FFFFFF"/>
              </a:buClr>
              <a:buSzPts val="1400"/>
              <a:buChar char="•"/>
              <a:defRPr>
                <a:solidFill>
                  <a:srgbClr val="FFFFFF"/>
                </a:solidFill>
              </a:defRPr>
            </a:lvl3pPr>
            <a:lvl4pPr marL="2438339" lvl="3" indent="-423323" algn="l">
              <a:lnSpc>
                <a:spcPct val="90000"/>
              </a:lnSpc>
              <a:spcBef>
                <a:spcPts val="533"/>
              </a:spcBef>
              <a:spcAft>
                <a:spcPts val="0"/>
              </a:spcAft>
              <a:buClr>
                <a:srgbClr val="FFFFFF"/>
              </a:buClr>
              <a:buSzPts val="1400"/>
              <a:buChar char="•"/>
              <a:defRPr>
                <a:solidFill>
                  <a:srgbClr val="FFFFFF"/>
                </a:solidFill>
              </a:defRPr>
            </a:lvl4pPr>
            <a:lvl5pPr marL="3047924" lvl="4" indent="-423323" algn="l">
              <a:lnSpc>
                <a:spcPct val="90000"/>
              </a:lnSpc>
              <a:spcBef>
                <a:spcPts val="533"/>
              </a:spcBef>
              <a:spcAft>
                <a:spcPts val="0"/>
              </a:spcAft>
              <a:buClr>
                <a:srgbClr val="FFFFFF"/>
              </a:buClr>
              <a:buSzPts val="1400"/>
              <a:buChar char="•"/>
              <a:defRPr>
                <a:solidFill>
                  <a:srgbClr val="FFFFFF"/>
                </a:solidFill>
              </a:defRPr>
            </a:lvl5pPr>
            <a:lvl6pPr marL="3657509" lvl="5" indent="-423323" algn="l">
              <a:lnSpc>
                <a:spcPct val="90000"/>
              </a:lnSpc>
              <a:spcBef>
                <a:spcPts val="533"/>
              </a:spcBef>
              <a:spcAft>
                <a:spcPts val="0"/>
              </a:spcAft>
              <a:buClr>
                <a:srgbClr val="FFFFFF"/>
              </a:buClr>
              <a:buSzPts val="1400"/>
              <a:buChar char="•"/>
              <a:defRPr>
                <a:solidFill>
                  <a:srgbClr val="FFFFFF"/>
                </a:solidFill>
              </a:defRPr>
            </a:lvl6pPr>
            <a:lvl7pPr marL="4267093" lvl="6" indent="-423323" algn="l">
              <a:lnSpc>
                <a:spcPct val="90000"/>
              </a:lnSpc>
              <a:spcBef>
                <a:spcPts val="533"/>
              </a:spcBef>
              <a:spcAft>
                <a:spcPts val="0"/>
              </a:spcAft>
              <a:buClr>
                <a:srgbClr val="FFFFFF"/>
              </a:buClr>
              <a:buSzPts val="1400"/>
              <a:buChar char="•"/>
              <a:defRPr>
                <a:solidFill>
                  <a:srgbClr val="FFFFFF"/>
                </a:solidFill>
              </a:defRPr>
            </a:lvl7pPr>
            <a:lvl8pPr marL="4876678" lvl="7" indent="-423323" algn="l">
              <a:lnSpc>
                <a:spcPct val="90000"/>
              </a:lnSpc>
              <a:spcBef>
                <a:spcPts val="533"/>
              </a:spcBef>
              <a:spcAft>
                <a:spcPts val="0"/>
              </a:spcAft>
              <a:buClr>
                <a:srgbClr val="FFFFFF"/>
              </a:buClr>
              <a:buSzPts val="1400"/>
              <a:buChar char="•"/>
              <a:defRPr>
                <a:solidFill>
                  <a:srgbClr val="FFFFFF"/>
                </a:solidFill>
              </a:defRPr>
            </a:lvl8pPr>
            <a:lvl9pPr marL="5486263" lvl="8" indent="-423323" algn="l">
              <a:lnSpc>
                <a:spcPct val="90000"/>
              </a:lnSpc>
              <a:spcBef>
                <a:spcPts val="533"/>
              </a:spcBef>
              <a:spcAft>
                <a:spcPts val="0"/>
              </a:spcAft>
              <a:buClr>
                <a:srgbClr val="FFFFFF"/>
              </a:buClr>
              <a:buSzPts val="1400"/>
              <a:buChar char="•"/>
              <a:defRPr>
                <a:solidFill>
                  <a:srgbClr val="FFFFFF"/>
                </a:solidFill>
              </a:defRPr>
            </a:lvl9pPr>
          </a:lstStyle>
          <a:p>
            <a:endParaRPr/>
          </a:p>
        </p:txBody>
      </p:sp>
    </p:spTree>
    <p:extLst>
      <p:ext uri="{BB962C8B-B14F-4D97-AF65-F5344CB8AC3E}">
        <p14:creationId xmlns:p14="http://schemas.microsoft.com/office/powerpoint/2010/main" val="3252061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ido - Solo Texto - Una Columna">
    <p:bg>
      <p:bgPr>
        <a:solidFill>
          <a:schemeClr val="bg1"/>
        </a:solidFill>
        <a:effectLst/>
      </p:bgPr>
    </p:bg>
    <p:spTree>
      <p:nvGrpSpPr>
        <p:cNvPr id="1" name=""/>
        <p:cNvGrpSpPr/>
        <p:nvPr/>
      </p:nvGrpSpPr>
      <p:grpSpPr>
        <a:xfrm>
          <a:off x="0" y="0"/>
          <a:ext cx="0" cy="0"/>
          <a:chOff x="0" y="0"/>
          <a:chExt cx="0" cy="0"/>
        </a:xfrm>
      </p:grpSpPr>
      <p:sp>
        <p:nvSpPr>
          <p:cNvPr id="17" name="Title 14"/>
          <p:cNvSpPr>
            <a:spLocks noGrp="1"/>
          </p:cNvSpPr>
          <p:nvPr>
            <p:ph type="title" hasCustomPrompt="1"/>
          </p:nvPr>
        </p:nvSpPr>
        <p:spPr>
          <a:xfrm>
            <a:off x="291865" y="715808"/>
            <a:ext cx="11613596" cy="559387"/>
          </a:xfrm>
          <a:prstGeom prst="rect">
            <a:avLst/>
          </a:prstGeom>
        </p:spPr>
        <p:txBody>
          <a:bodyPr anchor="t">
            <a:noAutofit/>
          </a:bodyPr>
          <a:lstStyle>
            <a:lvl1pPr>
              <a:lnSpc>
                <a:spcPct val="90000"/>
              </a:lnSpc>
              <a:defRPr sz="3600" b="0" spc="-150">
                <a:solidFill>
                  <a:schemeClr val="tx1"/>
                </a:solidFill>
                <a:latin typeface="Work Sans" panose="00000500000000000000" pitchFamily="2" charset="0"/>
              </a:defRPr>
            </a:lvl1pPr>
          </a:lstStyle>
          <a:p>
            <a:r>
              <a:rPr lang="es-CO" noProof="0" dirty="0"/>
              <a:t>Título de la diapositiva</a:t>
            </a:r>
          </a:p>
        </p:txBody>
      </p:sp>
      <p:sp>
        <p:nvSpPr>
          <p:cNvPr id="18" name="Text Placeholder 17"/>
          <p:cNvSpPr>
            <a:spLocks noGrp="1"/>
          </p:cNvSpPr>
          <p:nvPr>
            <p:ph type="body" sz="quarter" idx="10" hasCustomPrompt="1"/>
          </p:nvPr>
        </p:nvSpPr>
        <p:spPr>
          <a:xfrm>
            <a:off x="291866" y="1369486"/>
            <a:ext cx="11614384" cy="360939"/>
          </a:xfrm>
          <a:prstGeom prst="rect">
            <a:avLst/>
          </a:prstGeom>
        </p:spPr>
        <p:txBody>
          <a:bodyPr>
            <a:noAutofit/>
          </a:bodyPr>
          <a:lstStyle>
            <a:lvl1pPr marL="0" indent="0">
              <a:buNone/>
              <a:defRPr sz="2000" b="0">
                <a:solidFill>
                  <a:schemeClr val="tx1"/>
                </a:solidFill>
                <a:latin typeface="Work Sa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s-CO" noProof="0" dirty="0"/>
              <a:t>Subtítulo de la diapositiva</a:t>
            </a:r>
          </a:p>
        </p:txBody>
      </p:sp>
      <p:sp>
        <p:nvSpPr>
          <p:cNvPr id="10" name="Text Placeholder 19">
            <a:extLst>
              <a:ext uri="{FF2B5EF4-FFF2-40B4-BE49-F238E27FC236}">
                <a16:creationId xmlns:a16="http://schemas.microsoft.com/office/drawing/2014/main" id="{1A42CDCE-22F1-430F-8FEA-A47335056F6D}"/>
              </a:ext>
            </a:extLst>
          </p:cNvPr>
          <p:cNvSpPr>
            <a:spLocks noGrp="1"/>
          </p:cNvSpPr>
          <p:nvPr>
            <p:ph type="body" sz="quarter" idx="11" hasCustomPrompt="1"/>
          </p:nvPr>
        </p:nvSpPr>
        <p:spPr>
          <a:xfrm>
            <a:off x="291865" y="6308675"/>
            <a:ext cx="5809462" cy="364773"/>
          </a:xfrm>
          <a:prstGeom prst="rect">
            <a:avLst/>
          </a:prstGeom>
        </p:spPr>
        <p:txBody>
          <a:bodyPr anchor="b">
            <a:noAutofit/>
          </a:bodyPr>
          <a:lstStyle>
            <a:lvl1pPr marL="0" indent="0" algn="l">
              <a:lnSpc>
                <a:spcPct val="100000"/>
              </a:lnSpc>
              <a:spcBef>
                <a:spcPts val="0"/>
              </a:spcBef>
              <a:buNone/>
              <a:defRPr sz="900">
                <a:solidFill>
                  <a:schemeClr val="tx1"/>
                </a:solidFill>
                <a:latin typeface="Work Sans" panose="00000500000000000000" pitchFamily="2" charset="0"/>
              </a:defRPr>
            </a:lvl1pPr>
          </a:lstStyle>
          <a:p>
            <a:pPr lvl="0"/>
            <a:r>
              <a:rPr lang="es-CO" noProof="0" dirty="0"/>
              <a:t>Fuente y/o notas</a:t>
            </a:r>
          </a:p>
        </p:txBody>
      </p:sp>
      <p:sp>
        <p:nvSpPr>
          <p:cNvPr id="11" name="Text Placeholder 4">
            <a:extLst>
              <a:ext uri="{FF2B5EF4-FFF2-40B4-BE49-F238E27FC236}">
                <a16:creationId xmlns:a16="http://schemas.microsoft.com/office/drawing/2014/main" id="{D3CD0703-B726-4601-A460-3C1A4B1D8AB4}"/>
              </a:ext>
            </a:extLst>
          </p:cNvPr>
          <p:cNvSpPr>
            <a:spLocks noGrp="1"/>
          </p:cNvSpPr>
          <p:nvPr>
            <p:ph type="body" sz="quarter" idx="13" hasCustomPrompt="1"/>
          </p:nvPr>
        </p:nvSpPr>
        <p:spPr>
          <a:xfrm>
            <a:off x="2014747" y="2231975"/>
            <a:ext cx="8162507" cy="4051300"/>
          </a:xfrm>
          <a:prstGeom prst="rect">
            <a:avLst/>
          </a:prstGeom>
        </p:spPr>
        <p:txBody>
          <a:bodyPr anchor="ctr">
            <a:normAutofit/>
          </a:bodyPr>
          <a:lstStyle>
            <a:lvl1pPr marL="0" indent="0" algn="l">
              <a:lnSpc>
                <a:spcPct val="100000"/>
              </a:lnSpc>
              <a:spcBef>
                <a:spcPts val="600"/>
              </a:spcBef>
              <a:buClr>
                <a:schemeClr val="tx2"/>
              </a:buClr>
              <a:buFont typeface="Arial" panose="020B0604020202020204" pitchFamily="34" charset="0"/>
              <a:buNone/>
              <a:defRPr sz="1800">
                <a:solidFill>
                  <a:schemeClr val="tx1"/>
                </a:solidFill>
                <a:latin typeface="Work Sans" panose="00000500000000000000" pitchFamily="2" charset="0"/>
              </a:defRPr>
            </a:lvl1pPr>
            <a:lvl2pPr marL="742950" indent="-285750">
              <a:buClr>
                <a:schemeClr val="tx2"/>
              </a:buClr>
              <a:buFont typeface="Arial" panose="020B0604020202020204" pitchFamily="34" charset="0"/>
              <a:buChar char="•"/>
              <a:defRPr sz="1800"/>
            </a:lvl2pPr>
            <a:lvl3pPr marL="1200150" indent="-285750">
              <a:buClr>
                <a:schemeClr val="tx2"/>
              </a:buClr>
              <a:buFont typeface="Arial" panose="020B0604020202020204" pitchFamily="34" charset="0"/>
              <a:buChar char="•"/>
              <a:defRPr sz="1800"/>
            </a:lvl3pPr>
            <a:lvl4pPr marL="1657350" indent="-285750">
              <a:buClr>
                <a:schemeClr val="tx2"/>
              </a:buClr>
              <a:buFont typeface="Arial" panose="020B0604020202020204" pitchFamily="34" charset="0"/>
              <a:buChar char="•"/>
              <a:defRPr sz="1800"/>
            </a:lvl4pPr>
            <a:lvl5pPr marL="1828800" indent="0">
              <a:buNone/>
              <a:defRPr/>
            </a:lvl5pPr>
          </a:lstStyle>
          <a:p>
            <a:pPr lvl="0"/>
            <a:r>
              <a:rPr lang="es-CO" noProof="0" dirty="0"/>
              <a:t>Texto de párrafo o viñetas en tamaño mínimo de 18 puntos negro.</a:t>
            </a:r>
          </a:p>
        </p:txBody>
      </p:sp>
      <p:sp>
        <p:nvSpPr>
          <p:cNvPr id="14" name="Text Placeholder 10">
            <a:extLst>
              <a:ext uri="{FF2B5EF4-FFF2-40B4-BE49-F238E27FC236}">
                <a16:creationId xmlns:a16="http://schemas.microsoft.com/office/drawing/2014/main" id="{C5592FF0-D4BF-4ADA-9C5E-7E707CF0AD6B}"/>
              </a:ext>
            </a:extLst>
          </p:cNvPr>
          <p:cNvSpPr>
            <a:spLocks noGrp="1"/>
          </p:cNvSpPr>
          <p:nvPr>
            <p:ph type="body" sz="quarter" idx="14" hasCustomPrompt="1"/>
          </p:nvPr>
        </p:nvSpPr>
        <p:spPr>
          <a:xfrm>
            <a:off x="473075" y="234950"/>
            <a:ext cx="10709275" cy="279400"/>
          </a:xfrm>
          <a:prstGeom prst="rect">
            <a:avLst/>
          </a:prstGeom>
        </p:spPr>
        <p:txBody>
          <a:bodyPr anchor="ctr">
            <a:normAutofit/>
          </a:bodyPr>
          <a:lstStyle>
            <a:lvl1pPr marL="0" indent="0">
              <a:lnSpc>
                <a:spcPct val="100000"/>
              </a:lnSpc>
              <a:spcBef>
                <a:spcPts val="0"/>
              </a:spcBef>
              <a:buNone/>
              <a:defRPr sz="800">
                <a:solidFill>
                  <a:schemeClr val="tx1"/>
                </a:solidFill>
                <a:latin typeface="Work Sans" panose="00000500000000000000" pitchFamily="2" charset="0"/>
              </a:defRPr>
            </a:lvl1pPr>
            <a:lvl2pPr marL="0" indent="0">
              <a:lnSpc>
                <a:spcPct val="100000"/>
              </a:lnSpc>
              <a:spcBef>
                <a:spcPts val="0"/>
              </a:spcBef>
              <a:buNone/>
              <a:defRPr sz="1600">
                <a:solidFill>
                  <a:schemeClr val="bg1"/>
                </a:solidFill>
              </a:defRPr>
            </a:lvl2pPr>
            <a:lvl3pPr marL="0" indent="0">
              <a:lnSpc>
                <a:spcPct val="100000"/>
              </a:lnSpc>
              <a:spcBef>
                <a:spcPts val="0"/>
              </a:spcBef>
              <a:buNone/>
              <a:defRPr sz="1600">
                <a:solidFill>
                  <a:schemeClr val="bg1"/>
                </a:solidFill>
              </a:defRPr>
            </a:lvl3pPr>
            <a:lvl4pPr marL="0" indent="0">
              <a:lnSpc>
                <a:spcPct val="100000"/>
              </a:lnSpc>
              <a:spcBef>
                <a:spcPts val="0"/>
              </a:spcBef>
              <a:buNone/>
              <a:defRPr sz="1600">
                <a:solidFill>
                  <a:schemeClr val="bg1"/>
                </a:solidFill>
              </a:defRPr>
            </a:lvl4pPr>
            <a:lvl5pPr marL="0" indent="0">
              <a:lnSpc>
                <a:spcPct val="100000"/>
              </a:lnSpc>
              <a:spcBef>
                <a:spcPts val="0"/>
              </a:spcBef>
              <a:buNone/>
              <a:defRPr sz="1600">
                <a:solidFill>
                  <a:schemeClr val="bg1"/>
                </a:solidFill>
              </a:defRPr>
            </a:lvl5pPr>
          </a:lstStyle>
          <a:p>
            <a:pPr lvl="0"/>
            <a:r>
              <a:rPr lang="es-CO" noProof="0" dirty="0"/>
              <a:t>Nombre de la presentación		DNP - Departamento Nacional de Planeación		Tema o Sección</a:t>
            </a:r>
          </a:p>
        </p:txBody>
      </p:sp>
      <p:sp>
        <p:nvSpPr>
          <p:cNvPr id="15" name="TextBox 14">
            <a:extLst>
              <a:ext uri="{FF2B5EF4-FFF2-40B4-BE49-F238E27FC236}">
                <a16:creationId xmlns:a16="http://schemas.microsoft.com/office/drawing/2014/main" id="{4E3D1D45-84BF-4109-A344-194FC60A25E6}"/>
              </a:ext>
            </a:extLst>
          </p:cNvPr>
          <p:cNvSpPr txBox="1"/>
          <p:nvPr/>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sp>
        <p:nvSpPr>
          <p:cNvPr id="16" name="TextBox 15">
            <a:extLst>
              <a:ext uri="{FF2B5EF4-FFF2-40B4-BE49-F238E27FC236}">
                <a16:creationId xmlns:a16="http://schemas.microsoft.com/office/drawing/2014/main" id="{4B4EFE42-DCDC-492C-86CB-FA9BEE632ECC}"/>
              </a:ext>
            </a:extLst>
          </p:cNvPr>
          <p:cNvSpPr txBox="1"/>
          <p:nvPr userDrawn="1"/>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rPr>
              <a:pPr algn="ctr">
                <a:spcBef>
                  <a:spcPts val="600"/>
                </a:spcBef>
              </a:pPr>
              <a:t>‹Nº›</a:t>
            </a:fld>
            <a:endParaRPr lang="es-CO" sz="800" dirty="0">
              <a:solidFill>
                <a:schemeClr val="tx1"/>
              </a:solidFill>
            </a:endParaRPr>
          </a:p>
        </p:txBody>
      </p:sp>
      <p:pic>
        <p:nvPicPr>
          <p:cNvPr id="12" name="Imagen 11">
            <a:extLst>
              <a:ext uri="{FF2B5EF4-FFF2-40B4-BE49-F238E27FC236}">
                <a16:creationId xmlns:a16="http://schemas.microsoft.com/office/drawing/2014/main" id="{4488135A-4D8B-46F3-856E-0395E7B7335F}"/>
              </a:ext>
            </a:extLst>
          </p:cNvPr>
          <p:cNvPicPr/>
          <p:nvPr userDrawn="1"/>
        </p:nvPicPr>
        <p:blipFill rotWithShape="1">
          <a:blip r:embed="rId2"/>
          <a:srcRect l="13068" t="47316" r="64528" b="38095"/>
          <a:stretch/>
        </p:blipFill>
        <p:spPr bwMode="auto">
          <a:xfrm>
            <a:off x="10359019" y="6355433"/>
            <a:ext cx="1832980" cy="38758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8676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ido - Vacía">
    <p:bg>
      <p:bgPr>
        <a:solidFill>
          <a:schemeClr val="bg1"/>
        </a:solidFill>
        <a:effectLst/>
      </p:bgPr>
    </p:bg>
    <p:spTree>
      <p:nvGrpSpPr>
        <p:cNvPr id="1" name=""/>
        <p:cNvGrpSpPr/>
        <p:nvPr/>
      </p:nvGrpSpPr>
      <p:grpSpPr>
        <a:xfrm>
          <a:off x="0" y="0"/>
          <a:ext cx="0" cy="0"/>
          <a:chOff x="0" y="0"/>
          <a:chExt cx="0" cy="0"/>
        </a:xfrm>
      </p:grpSpPr>
      <p:sp>
        <p:nvSpPr>
          <p:cNvPr id="17" name="Title 14"/>
          <p:cNvSpPr>
            <a:spLocks noGrp="1"/>
          </p:cNvSpPr>
          <p:nvPr>
            <p:ph type="title" hasCustomPrompt="1"/>
          </p:nvPr>
        </p:nvSpPr>
        <p:spPr>
          <a:xfrm>
            <a:off x="291865" y="267330"/>
            <a:ext cx="11169885" cy="559387"/>
          </a:xfrm>
          <a:prstGeom prst="rect">
            <a:avLst/>
          </a:prstGeom>
        </p:spPr>
        <p:txBody>
          <a:bodyPr anchor="t">
            <a:noAutofit/>
          </a:bodyPr>
          <a:lstStyle>
            <a:lvl1pPr>
              <a:lnSpc>
                <a:spcPct val="90000"/>
              </a:lnSpc>
              <a:defRPr sz="3600" b="0" spc="-150">
                <a:solidFill>
                  <a:schemeClr val="tx1"/>
                </a:solidFill>
                <a:latin typeface="+mj-lt"/>
              </a:defRPr>
            </a:lvl1pPr>
          </a:lstStyle>
          <a:p>
            <a:r>
              <a:rPr lang="es-CO" noProof="0" dirty="0"/>
              <a:t>Título de la diapositiva</a:t>
            </a:r>
          </a:p>
        </p:txBody>
      </p:sp>
      <p:sp>
        <p:nvSpPr>
          <p:cNvPr id="18" name="Text Placeholder 17"/>
          <p:cNvSpPr>
            <a:spLocks noGrp="1"/>
          </p:cNvSpPr>
          <p:nvPr>
            <p:ph type="body" sz="quarter" idx="10" hasCustomPrompt="1"/>
          </p:nvPr>
        </p:nvSpPr>
        <p:spPr>
          <a:xfrm>
            <a:off x="291866" y="921008"/>
            <a:ext cx="11614384" cy="360939"/>
          </a:xfrm>
          <a:prstGeom prst="rect">
            <a:avLst/>
          </a:prstGeom>
        </p:spPr>
        <p:txBody>
          <a:bodyPr>
            <a:noAutofit/>
          </a:bodyPr>
          <a:lstStyle>
            <a:lvl1pPr marL="0" indent="0">
              <a:buNone/>
              <a:defRPr sz="2000" b="0">
                <a:solidFill>
                  <a:schemeClr val="tx1"/>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es-CO" noProof="0" dirty="0"/>
              <a:t>Subtítulo de la diapositiva</a:t>
            </a:r>
          </a:p>
        </p:txBody>
      </p:sp>
      <p:sp>
        <p:nvSpPr>
          <p:cNvPr id="10" name="Text Placeholder 19">
            <a:extLst>
              <a:ext uri="{FF2B5EF4-FFF2-40B4-BE49-F238E27FC236}">
                <a16:creationId xmlns:a16="http://schemas.microsoft.com/office/drawing/2014/main" id="{1A42CDCE-22F1-430F-8FEA-A47335056F6D}"/>
              </a:ext>
            </a:extLst>
          </p:cNvPr>
          <p:cNvSpPr>
            <a:spLocks noGrp="1"/>
          </p:cNvSpPr>
          <p:nvPr>
            <p:ph type="body" sz="quarter" idx="11" hasCustomPrompt="1"/>
          </p:nvPr>
        </p:nvSpPr>
        <p:spPr>
          <a:xfrm>
            <a:off x="291865" y="6308675"/>
            <a:ext cx="5809462" cy="364773"/>
          </a:xfrm>
          <a:prstGeom prst="rect">
            <a:avLst/>
          </a:prstGeom>
        </p:spPr>
        <p:txBody>
          <a:bodyPr anchor="b">
            <a:noAutofit/>
          </a:bodyPr>
          <a:lstStyle>
            <a:lvl1pPr marL="0" indent="0" algn="l">
              <a:lnSpc>
                <a:spcPct val="100000"/>
              </a:lnSpc>
              <a:spcBef>
                <a:spcPts val="0"/>
              </a:spcBef>
              <a:buNone/>
              <a:defRPr sz="900">
                <a:solidFill>
                  <a:schemeClr val="tx1"/>
                </a:solidFill>
                <a:latin typeface="+mn-lt"/>
              </a:defRPr>
            </a:lvl1pPr>
          </a:lstStyle>
          <a:p>
            <a:pPr lvl="0"/>
            <a:r>
              <a:rPr lang="es-CO" noProof="0" dirty="0"/>
              <a:t>Fuente y/o notas</a:t>
            </a:r>
          </a:p>
        </p:txBody>
      </p:sp>
      <p:sp>
        <p:nvSpPr>
          <p:cNvPr id="15" name="TextBox 14">
            <a:extLst>
              <a:ext uri="{FF2B5EF4-FFF2-40B4-BE49-F238E27FC236}">
                <a16:creationId xmlns:a16="http://schemas.microsoft.com/office/drawing/2014/main" id="{4E3D1D45-84BF-4109-A344-194FC60A25E6}"/>
              </a:ext>
            </a:extLst>
          </p:cNvPr>
          <p:cNvSpPr txBox="1"/>
          <p:nvPr userDrawn="1"/>
        </p:nvSpPr>
        <p:spPr>
          <a:xfrm>
            <a:off x="11617325" y="266928"/>
            <a:ext cx="361950" cy="215444"/>
          </a:xfrm>
          <a:prstGeom prst="rect">
            <a:avLst/>
          </a:prstGeom>
          <a:noFill/>
        </p:spPr>
        <p:txBody>
          <a:bodyPr wrap="square" rtlCol="0" anchor="ctr">
            <a:spAutoFit/>
          </a:bodyPr>
          <a:lstStyle/>
          <a:p>
            <a:pPr algn="ctr">
              <a:spcBef>
                <a:spcPts val="600"/>
              </a:spcBef>
            </a:pPr>
            <a:fld id="{75C7898C-BA7D-4DD1-B648-10E044C0935B}" type="slidenum">
              <a:rPr lang="es-CO" sz="800" smtClean="0">
                <a:solidFill>
                  <a:schemeClr val="tx1"/>
                </a:solidFill>
                <a:latin typeface="+mn-lt"/>
              </a:rPr>
              <a:pPr algn="ctr">
                <a:spcBef>
                  <a:spcPts val="600"/>
                </a:spcBef>
              </a:pPr>
              <a:t>‹Nº›</a:t>
            </a:fld>
            <a:endParaRPr lang="es-CO" sz="800" dirty="0">
              <a:solidFill>
                <a:schemeClr val="tx1"/>
              </a:solidFill>
              <a:latin typeface="+mn-lt"/>
            </a:endParaRPr>
          </a:p>
        </p:txBody>
      </p:sp>
      <p:pic>
        <p:nvPicPr>
          <p:cNvPr id="7" name="Imagen 6">
            <a:extLst>
              <a:ext uri="{FF2B5EF4-FFF2-40B4-BE49-F238E27FC236}">
                <a16:creationId xmlns:a16="http://schemas.microsoft.com/office/drawing/2014/main" id="{AF519A02-4CC5-4531-91FA-64C9366312EF}"/>
              </a:ext>
            </a:extLst>
          </p:cNvPr>
          <p:cNvPicPr/>
          <p:nvPr userDrawn="1"/>
        </p:nvPicPr>
        <p:blipFill rotWithShape="1">
          <a:blip r:embed="rId2"/>
          <a:srcRect l="13068" t="47316" r="64528" b="38095"/>
          <a:stretch/>
        </p:blipFill>
        <p:spPr bwMode="auto">
          <a:xfrm>
            <a:off x="10452248" y="6409405"/>
            <a:ext cx="1740195" cy="36333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34443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4E1942-262E-401C-BD71-8D98AD5E0EE1}"/>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9D7AB715-224D-43EC-938E-D436BD4DB29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8D05D6BF-397C-4F53-8F5B-AF389720CCBE}"/>
              </a:ext>
            </a:extLst>
          </p:cNvPr>
          <p:cNvSpPr>
            <a:spLocks noGrp="1"/>
          </p:cNvSpPr>
          <p:nvPr>
            <p:ph type="dt" sz="half" idx="10"/>
          </p:nvPr>
        </p:nvSpPr>
        <p:spPr/>
        <p:txBody>
          <a:bodyPr/>
          <a:lstStyle/>
          <a:p>
            <a:fld id="{4F8CBF2F-354B-4B84-B897-B608578D39DF}" type="datetimeFigureOut">
              <a:rPr lang="es-CO" smtClean="0"/>
              <a:t>27/05/2021</a:t>
            </a:fld>
            <a:endParaRPr lang="es-CO"/>
          </a:p>
        </p:txBody>
      </p:sp>
      <p:sp>
        <p:nvSpPr>
          <p:cNvPr id="5" name="Marcador de pie de página 4">
            <a:extLst>
              <a:ext uri="{FF2B5EF4-FFF2-40B4-BE49-F238E27FC236}">
                <a16:creationId xmlns:a16="http://schemas.microsoft.com/office/drawing/2014/main" id="{EA98101C-2D7E-4EF7-B1E2-B0C5B70EA9E8}"/>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DD8774A-1E94-4539-902A-7745F03F6241}"/>
              </a:ext>
            </a:extLst>
          </p:cNvPr>
          <p:cNvSpPr>
            <a:spLocks noGrp="1"/>
          </p:cNvSpPr>
          <p:nvPr>
            <p:ph type="sldNum" sz="quarter" idx="12"/>
          </p:nvPr>
        </p:nvSpPr>
        <p:spPr/>
        <p:txBody>
          <a:bodyPr/>
          <a:lstStyle/>
          <a:p>
            <a:fld id="{5D75BA99-7478-4927-A9B4-B7CBA508712E}" type="slidenum">
              <a:rPr lang="es-CO" smtClean="0"/>
              <a:t>‹Nº›</a:t>
            </a:fld>
            <a:endParaRPr lang="es-CO"/>
          </a:p>
        </p:txBody>
      </p:sp>
    </p:spTree>
    <p:extLst>
      <p:ext uri="{BB962C8B-B14F-4D97-AF65-F5344CB8AC3E}">
        <p14:creationId xmlns:p14="http://schemas.microsoft.com/office/powerpoint/2010/main" val="2586116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33DD33-C92F-4D2F-BD0E-3701783B1FE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B50EF2A0-AD99-4F17-8916-B39E0141C9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54AB270-A278-4F0E-A96B-76159DDA5004}"/>
              </a:ext>
            </a:extLst>
          </p:cNvPr>
          <p:cNvSpPr>
            <a:spLocks noGrp="1"/>
          </p:cNvSpPr>
          <p:nvPr>
            <p:ph type="dt" sz="half" idx="10"/>
          </p:nvPr>
        </p:nvSpPr>
        <p:spPr/>
        <p:txBody>
          <a:bodyPr/>
          <a:lstStyle/>
          <a:p>
            <a:fld id="{4F8CBF2F-354B-4B84-B897-B608578D39DF}" type="datetimeFigureOut">
              <a:rPr lang="es-CO" smtClean="0"/>
              <a:t>27/05/2021</a:t>
            </a:fld>
            <a:endParaRPr lang="es-CO"/>
          </a:p>
        </p:txBody>
      </p:sp>
      <p:sp>
        <p:nvSpPr>
          <p:cNvPr id="5" name="Marcador de pie de página 4">
            <a:extLst>
              <a:ext uri="{FF2B5EF4-FFF2-40B4-BE49-F238E27FC236}">
                <a16:creationId xmlns:a16="http://schemas.microsoft.com/office/drawing/2014/main" id="{B2F12DBB-78DC-4948-B4CA-A0A4CC1F4176}"/>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BCC0A3E0-7ACD-4EE5-BA7A-0232F3B55081}"/>
              </a:ext>
            </a:extLst>
          </p:cNvPr>
          <p:cNvSpPr>
            <a:spLocks noGrp="1"/>
          </p:cNvSpPr>
          <p:nvPr>
            <p:ph type="sldNum" sz="quarter" idx="12"/>
          </p:nvPr>
        </p:nvSpPr>
        <p:spPr/>
        <p:txBody>
          <a:bodyPr/>
          <a:lstStyle/>
          <a:p>
            <a:fld id="{5D75BA99-7478-4927-A9B4-B7CBA508712E}" type="slidenum">
              <a:rPr lang="es-CO" smtClean="0"/>
              <a:t>‹Nº›</a:t>
            </a:fld>
            <a:endParaRPr lang="es-CO"/>
          </a:p>
        </p:txBody>
      </p:sp>
    </p:spTree>
    <p:extLst>
      <p:ext uri="{BB962C8B-B14F-4D97-AF65-F5344CB8AC3E}">
        <p14:creationId xmlns:p14="http://schemas.microsoft.com/office/powerpoint/2010/main" val="2808525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053D75-7C4D-4B10-841D-127802E8B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E43993A-85A0-4A29-971C-A468D1CE227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4BBC25A4-3C77-4EF1-BAB5-B8AE88E132A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55579384-3163-46C1-BCDC-338CF82672FC}"/>
              </a:ext>
            </a:extLst>
          </p:cNvPr>
          <p:cNvSpPr>
            <a:spLocks noGrp="1"/>
          </p:cNvSpPr>
          <p:nvPr>
            <p:ph type="dt" sz="half" idx="10"/>
          </p:nvPr>
        </p:nvSpPr>
        <p:spPr/>
        <p:txBody>
          <a:bodyPr/>
          <a:lstStyle/>
          <a:p>
            <a:fld id="{4F8CBF2F-354B-4B84-B897-B608578D39DF}" type="datetimeFigureOut">
              <a:rPr lang="es-CO" smtClean="0"/>
              <a:t>27/05/2021</a:t>
            </a:fld>
            <a:endParaRPr lang="es-CO"/>
          </a:p>
        </p:txBody>
      </p:sp>
      <p:sp>
        <p:nvSpPr>
          <p:cNvPr id="6" name="Marcador de pie de página 5">
            <a:extLst>
              <a:ext uri="{FF2B5EF4-FFF2-40B4-BE49-F238E27FC236}">
                <a16:creationId xmlns:a16="http://schemas.microsoft.com/office/drawing/2014/main" id="{DCED5D2C-FD75-4A5E-A9B5-9D5AB11C48ED}"/>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65AC341F-13FE-4B9D-9E6E-3BC4150782B4}"/>
              </a:ext>
            </a:extLst>
          </p:cNvPr>
          <p:cNvSpPr>
            <a:spLocks noGrp="1"/>
          </p:cNvSpPr>
          <p:nvPr>
            <p:ph type="sldNum" sz="quarter" idx="12"/>
          </p:nvPr>
        </p:nvSpPr>
        <p:spPr/>
        <p:txBody>
          <a:bodyPr/>
          <a:lstStyle/>
          <a:p>
            <a:fld id="{5D75BA99-7478-4927-A9B4-B7CBA508712E}" type="slidenum">
              <a:rPr lang="es-CO" smtClean="0"/>
              <a:t>‹Nº›</a:t>
            </a:fld>
            <a:endParaRPr lang="es-CO"/>
          </a:p>
        </p:txBody>
      </p:sp>
    </p:spTree>
    <p:extLst>
      <p:ext uri="{BB962C8B-B14F-4D97-AF65-F5344CB8AC3E}">
        <p14:creationId xmlns:p14="http://schemas.microsoft.com/office/powerpoint/2010/main" val="4154098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14D53D-E27C-48B6-A665-CDE232DE356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A494BA97-88F4-4DBD-99F0-219BC9A4EC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3E66397-41F6-4458-B1BC-29957008FD6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207925D0-7B2B-46F4-8CB1-68D082EAFC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61C1D64-1FE7-4905-AF97-EA1EC9E645FB}"/>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3B854B00-7697-447A-B3C2-9884F935EEFB}"/>
              </a:ext>
            </a:extLst>
          </p:cNvPr>
          <p:cNvSpPr>
            <a:spLocks noGrp="1"/>
          </p:cNvSpPr>
          <p:nvPr>
            <p:ph type="dt" sz="half" idx="10"/>
          </p:nvPr>
        </p:nvSpPr>
        <p:spPr/>
        <p:txBody>
          <a:bodyPr/>
          <a:lstStyle/>
          <a:p>
            <a:fld id="{4F8CBF2F-354B-4B84-B897-B608578D39DF}" type="datetimeFigureOut">
              <a:rPr lang="es-CO" smtClean="0"/>
              <a:t>27/05/2021</a:t>
            </a:fld>
            <a:endParaRPr lang="es-CO"/>
          </a:p>
        </p:txBody>
      </p:sp>
      <p:sp>
        <p:nvSpPr>
          <p:cNvPr id="8" name="Marcador de pie de página 7">
            <a:extLst>
              <a:ext uri="{FF2B5EF4-FFF2-40B4-BE49-F238E27FC236}">
                <a16:creationId xmlns:a16="http://schemas.microsoft.com/office/drawing/2014/main" id="{634B8225-3EC8-471C-8366-F926C19DA5B6}"/>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EC11DF31-5633-4797-B23B-47BB9DD873C9}"/>
              </a:ext>
            </a:extLst>
          </p:cNvPr>
          <p:cNvSpPr>
            <a:spLocks noGrp="1"/>
          </p:cNvSpPr>
          <p:nvPr>
            <p:ph type="sldNum" sz="quarter" idx="12"/>
          </p:nvPr>
        </p:nvSpPr>
        <p:spPr/>
        <p:txBody>
          <a:bodyPr/>
          <a:lstStyle/>
          <a:p>
            <a:fld id="{5D75BA99-7478-4927-A9B4-B7CBA508712E}" type="slidenum">
              <a:rPr lang="es-CO" smtClean="0"/>
              <a:t>‹Nº›</a:t>
            </a:fld>
            <a:endParaRPr lang="es-CO"/>
          </a:p>
        </p:txBody>
      </p:sp>
    </p:spTree>
    <p:extLst>
      <p:ext uri="{BB962C8B-B14F-4D97-AF65-F5344CB8AC3E}">
        <p14:creationId xmlns:p14="http://schemas.microsoft.com/office/powerpoint/2010/main" val="3114219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798874-C8F3-4B02-A2DD-74A26327EF46}"/>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A19900CB-7179-41B4-8F89-1C70DA45C9DC}"/>
              </a:ext>
            </a:extLst>
          </p:cNvPr>
          <p:cNvSpPr>
            <a:spLocks noGrp="1"/>
          </p:cNvSpPr>
          <p:nvPr>
            <p:ph type="dt" sz="half" idx="10"/>
          </p:nvPr>
        </p:nvSpPr>
        <p:spPr/>
        <p:txBody>
          <a:bodyPr/>
          <a:lstStyle/>
          <a:p>
            <a:fld id="{4F8CBF2F-354B-4B84-B897-B608578D39DF}" type="datetimeFigureOut">
              <a:rPr lang="es-CO" smtClean="0"/>
              <a:t>27/05/2021</a:t>
            </a:fld>
            <a:endParaRPr lang="es-CO"/>
          </a:p>
        </p:txBody>
      </p:sp>
      <p:sp>
        <p:nvSpPr>
          <p:cNvPr id="4" name="Marcador de pie de página 3">
            <a:extLst>
              <a:ext uri="{FF2B5EF4-FFF2-40B4-BE49-F238E27FC236}">
                <a16:creationId xmlns:a16="http://schemas.microsoft.com/office/drawing/2014/main" id="{9DF9D2C0-0CFB-47E3-85AF-C04A923854E6}"/>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25A91EFB-3754-4B70-B18E-4C547E861C5B}"/>
              </a:ext>
            </a:extLst>
          </p:cNvPr>
          <p:cNvSpPr>
            <a:spLocks noGrp="1"/>
          </p:cNvSpPr>
          <p:nvPr>
            <p:ph type="sldNum" sz="quarter" idx="12"/>
          </p:nvPr>
        </p:nvSpPr>
        <p:spPr/>
        <p:txBody>
          <a:bodyPr/>
          <a:lstStyle/>
          <a:p>
            <a:fld id="{5D75BA99-7478-4927-A9B4-B7CBA508712E}" type="slidenum">
              <a:rPr lang="es-CO" smtClean="0"/>
              <a:t>‹Nº›</a:t>
            </a:fld>
            <a:endParaRPr lang="es-CO"/>
          </a:p>
        </p:txBody>
      </p:sp>
    </p:spTree>
    <p:extLst>
      <p:ext uri="{BB962C8B-B14F-4D97-AF65-F5344CB8AC3E}">
        <p14:creationId xmlns:p14="http://schemas.microsoft.com/office/powerpoint/2010/main" val="2106890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FF35811-E41E-4140-B6F5-C7DF3FAE48E1}"/>
              </a:ext>
            </a:extLst>
          </p:cNvPr>
          <p:cNvSpPr>
            <a:spLocks noGrp="1"/>
          </p:cNvSpPr>
          <p:nvPr>
            <p:ph type="dt" sz="half" idx="10"/>
          </p:nvPr>
        </p:nvSpPr>
        <p:spPr/>
        <p:txBody>
          <a:bodyPr/>
          <a:lstStyle/>
          <a:p>
            <a:fld id="{4F8CBF2F-354B-4B84-B897-B608578D39DF}" type="datetimeFigureOut">
              <a:rPr lang="es-CO" smtClean="0"/>
              <a:t>27/05/2021</a:t>
            </a:fld>
            <a:endParaRPr lang="es-CO"/>
          </a:p>
        </p:txBody>
      </p:sp>
      <p:sp>
        <p:nvSpPr>
          <p:cNvPr id="3" name="Marcador de pie de página 2">
            <a:extLst>
              <a:ext uri="{FF2B5EF4-FFF2-40B4-BE49-F238E27FC236}">
                <a16:creationId xmlns:a16="http://schemas.microsoft.com/office/drawing/2014/main" id="{1D45315F-83FF-481A-9D88-984EFAE40818}"/>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413BDBF5-9E2D-4C05-880D-215E4E19D035}"/>
              </a:ext>
            </a:extLst>
          </p:cNvPr>
          <p:cNvSpPr>
            <a:spLocks noGrp="1"/>
          </p:cNvSpPr>
          <p:nvPr>
            <p:ph type="sldNum" sz="quarter" idx="12"/>
          </p:nvPr>
        </p:nvSpPr>
        <p:spPr/>
        <p:txBody>
          <a:bodyPr/>
          <a:lstStyle/>
          <a:p>
            <a:fld id="{5D75BA99-7478-4927-A9B4-B7CBA508712E}" type="slidenum">
              <a:rPr lang="es-CO" smtClean="0"/>
              <a:t>‹Nº›</a:t>
            </a:fld>
            <a:endParaRPr lang="es-CO"/>
          </a:p>
        </p:txBody>
      </p:sp>
    </p:spTree>
    <p:extLst>
      <p:ext uri="{BB962C8B-B14F-4D97-AF65-F5344CB8AC3E}">
        <p14:creationId xmlns:p14="http://schemas.microsoft.com/office/powerpoint/2010/main" val="2134258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83AAE9-928A-4494-B121-101402F6096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69CFB05B-1750-4634-B6DA-5235030C43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9CE4E0B2-80BF-4659-92C6-D5A3290141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C1F4860-C7E7-44EC-9628-53964602DF13}"/>
              </a:ext>
            </a:extLst>
          </p:cNvPr>
          <p:cNvSpPr>
            <a:spLocks noGrp="1"/>
          </p:cNvSpPr>
          <p:nvPr>
            <p:ph type="dt" sz="half" idx="10"/>
          </p:nvPr>
        </p:nvSpPr>
        <p:spPr/>
        <p:txBody>
          <a:bodyPr/>
          <a:lstStyle/>
          <a:p>
            <a:fld id="{4F8CBF2F-354B-4B84-B897-B608578D39DF}" type="datetimeFigureOut">
              <a:rPr lang="es-CO" smtClean="0"/>
              <a:t>27/05/2021</a:t>
            </a:fld>
            <a:endParaRPr lang="es-CO"/>
          </a:p>
        </p:txBody>
      </p:sp>
      <p:sp>
        <p:nvSpPr>
          <p:cNvPr id="6" name="Marcador de pie de página 5">
            <a:extLst>
              <a:ext uri="{FF2B5EF4-FFF2-40B4-BE49-F238E27FC236}">
                <a16:creationId xmlns:a16="http://schemas.microsoft.com/office/drawing/2014/main" id="{C6628B69-F3E2-414E-BDAB-9E8C019A5380}"/>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51F76EC-E143-46BD-9110-0A2A06EC4751}"/>
              </a:ext>
            </a:extLst>
          </p:cNvPr>
          <p:cNvSpPr>
            <a:spLocks noGrp="1"/>
          </p:cNvSpPr>
          <p:nvPr>
            <p:ph type="sldNum" sz="quarter" idx="12"/>
          </p:nvPr>
        </p:nvSpPr>
        <p:spPr/>
        <p:txBody>
          <a:bodyPr/>
          <a:lstStyle/>
          <a:p>
            <a:fld id="{5D75BA99-7478-4927-A9B4-B7CBA508712E}" type="slidenum">
              <a:rPr lang="es-CO" smtClean="0"/>
              <a:t>‹Nº›</a:t>
            </a:fld>
            <a:endParaRPr lang="es-CO"/>
          </a:p>
        </p:txBody>
      </p:sp>
    </p:spTree>
    <p:extLst>
      <p:ext uri="{BB962C8B-B14F-4D97-AF65-F5344CB8AC3E}">
        <p14:creationId xmlns:p14="http://schemas.microsoft.com/office/powerpoint/2010/main" val="690136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53D4F4-F8C0-4A8D-AD57-C9E43920E81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8F33F1FF-5F19-4549-BBEC-B87693E066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C129449A-DDE8-4AB0-89FF-FFE90E108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569992-F77E-470D-A9F7-C3014AC5928C}"/>
              </a:ext>
            </a:extLst>
          </p:cNvPr>
          <p:cNvSpPr>
            <a:spLocks noGrp="1"/>
          </p:cNvSpPr>
          <p:nvPr>
            <p:ph type="dt" sz="half" idx="10"/>
          </p:nvPr>
        </p:nvSpPr>
        <p:spPr/>
        <p:txBody>
          <a:bodyPr/>
          <a:lstStyle/>
          <a:p>
            <a:fld id="{4F8CBF2F-354B-4B84-B897-B608578D39DF}" type="datetimeFigureOut">
              <a:rPr lang="es-CO" smtClean="0"/>
              <a:t>27/05/2021</a:t>
            </a:fld>
            <a:endParaRPr lang="es-CO"/>
          </a:p>
        </p:txBody>
      </p:sp>
      <p:sp>
        <p:nvSpPr>
          <p:cNvPr id="6" name="Marcador de pie de página 5">
            <a:extLst>
              <a:ext uri="{FF2B5EF4-FFF2-40B4-BE49-F238E27FC236}">
                <a16:creationId xmlns:a16="http://schemas.microsoft.com/office/drawing/2014/main" id="{46890874-B6D2-42F8-A69F-2663BAFE2A3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538F9BC3-7D52-4DC2-9899-F3E5E8F5D44A}"/>
              </a:ext>
            </a:extLst>
          </p:cNvPr>
          <p:cNvSpPr>
            <a:spLocks noGrp="1"/>
          </p:cNvSpPr>
          <p:nvPr>
            <p:ph type="sldNum" sz="quarter" idx="12"/>
          </p:nvPr>
        </p:nvSpPr>
        <p:spPr/>
        <p:txBody>
          <a:bodyPr/>
          <a:lstStyle/>
          <a:p>
            <a:fld id="{5D75BA99-7478-4927-A9B4-B7CBA508712E}" type="slidenum">
              <a:rPr lang="es-CO" smtClean="0"/>
              <a:t>‹Nº›</a:t>
            </a:fld>
            <a:endParaRPr lang="es-CO"/>
          </a:p>
        </p:txBody>
      </p:sp>
    </p:spTree>
    <p:extLst>
      <p:ext uri="{BB962C8B-B14F-4D97-AF65-F5344CB8AC3E}">
        <p14:creationId xmlns:p14="http://schemas.microsoft.com/office/powerpoint/2010/main" val="3016854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FE35D68B-A4EC-4F78-9D8A-099C367EE9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58CD8020-DCF6-4E95-ACA0-2C602A43D4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F041B68E-5D01-4255-8D51-F1DE37848E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8CBF2F-354B-4B84-B897-B608578D39DF}" type="datetimeFigureOut">
              <a:rPr lang="es-CO" smtClean="0"/>
              <a:t>27/05/2021</a:t>
            </a:fld>
            <a:endParaRPr lang="es-CO"/>
          </a:p>
        </p:txBody>
      </p:sp>
      <p:sp>
        <p:nvSpPr>
          <p:cNvPr id="5" name="Marcador de pie de página 4">
            <a:extLst>
              <a:ext uri="{FF2B5EF4-FFF2-40B4-BE49-F238E27FC236}">
                <a16:creationId xmlns:a16="http://schemas.microsoft.com/office/drawing/2014/main" id="{8FD3DE34-2366-4B94-B1E0-92BD7805E8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FE9DBD55-8CB8-4ECC-94CC-43D8D90EDE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75BA99-7478-4927-A9B4-B7CBA508712E}" type="slidenum">
              <a:rPr lang="es-CO" smtClean="0"/>
              <a:t>‹Nº›</a:t>
            </a:fld>
            <a:endParaRPr lang="es-CO"/>
          </a:p>
        </p:txBody>
      </p:sp>
    </p:spTree>
    <p:extLst>
      <p:ext uri="{BB962C8B-B14F-4D97-AF65-F5344CB8AC3E}">
        <p14:creationId xmlns:p14="http://schemas.microsoft.com/office/powerpoint/2010/main" val="4066774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1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3" Type="http://schemas.openxmlformats.org/officeDocument/2006/relationships/chart" Target="../charts/chart10.xml"/><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13.png"/><Relationship Id="rId5" Type="http://schemas.openxmlformats.org/officeDocument/2006/relationships/chart" Target="../charts/chart12.xml"/><Relationship Id="rId4" Type="http://schemas.openxmlformats.org/officeDocument/2006/relationships/chart" Target="../charts/chart11.xml"/></Relationships>
</file>

<file path=ppt/slides/_rels/slide2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chart" Target="../charts/char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jpeg"/><Relationship Id="rId3" Type="http://schemas.openxmlformats.org/officeDocument/2006/relationships/image" Target="../media/image15.png"/><Relationship Id="rId21" Type="http://schemas.openxmlformats.org/officeDocument/2006/relationships/image" Target="../media/image33.png"/><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notesSlide" Target="../notesSlides/notesSlide9.xml"/><Relationship Id="rId16" Type="http://schemas.openxmlformats.org/officeDocument/2006/relationships/image" Target="../media/image28.png"/><Relationship Id="rId20" Type="http://schemas.openxmlformats.org/officeDocument/2006/relationships/image" Target="../media/image32.png"/><Relationship Id="rId1" Type="http://schemas.openxmlformats.org/officeDocument/2006/relationships/slideLayout" Target="../slideLayouts/slideLayout15.xml"/><Relationship Id="rId6" Type="http://schemas.openxmlformats.org/officeDocument/2006/relationships/image" Target="../media/image18.png"/><Relationship Id="rId11" Type="http://schemas.openxmlformats.org/officeDocument/2006/relationships/image" Target="../media/image23.jpg"/><Relationship Id="rId5" Type="http://schemas.openxmlformats.org/officeDocument/2006/relationships/image" Target="../media/image17.jpeg"/><Relationship Id="rId15" Type="http://schemas.openxmlformats.org/officeDocument/2006/relationships/image" Target="../media/image27.png"/><Relationship Id="rId10" Type="http://schemas.openxmlformats.org/officeDocument/2006/relationships/image" Target="../media/image22.jpeg"/><Relationship Id="rId19" Type="http://schemas.openxmlformats.org/officeDocument/2006/relationships/image" Target="../media/image31.png"/><Relationship Id="rId4" Type="http://schemas.openxmlformats.org/officeDocument/2006/relationships/image" Target="../media/image16.jpeg"/><Relationship Id="rId9" Type="http://schemas.openxmlformats.org/officeDocument/2006/relationships/image" Target="../media/image21.png"/><Relationship Id="rId14" Type="http://schemas.openxmlformats.org/officeDocument/2006/relationships/image" Target="../media/image26.jpeg"/><Relationship Id="rId22"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15.xml"/><Relationship Id="rId5" Type="http://schemas.openxmlformats.org/officeDocument/2006/relationships/image" Target="../media/image37.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14.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upo 6">
            <a:extLst>
              <a:ext uri="{FF2B5EF4-FFF2-40B4-BE49-F238E27FC236}">
                <a16:creationId xmlns:a16="http://schemas.microsoft.com/office/drawing/2014/main" id="{37D68071-270F-4994-9D61-78548AAEF10E}"/>
              </a:ext>
            </a:extLst>
          </p:cNvPr>
          <p:cNvGrpSpPr>
            <a:grpSpLocks/>
          </p:cNvGrpSpPr>
          <p:nvPr/>
        </p:nvGrpSpPr>
        <p:grpSpPr bwMode="auto">
          <a:xfrm>
            <a:off x="0" y="0"/>
            <a:ext cx="10989733" cy="6858000"/>
            <a:chOff x="-1" y="0"/>
            <a:chExt cx="8243091" cy="5143500"/>
          </a:xfrm>
        </p:grpSpPr>
        <p:sp>
          <p:nvSpPr>
            <p:cNvPr id="5" name="Rectángulo 4">
              <a:extLst>
                <a:ext uri="{FF2B5EF4-FFF2-40B4-BE49-F238E27FC236}">
                  <a16:creationId xmlns:a16="http://schemas.microsoft.com/office/drawing/2014/main" id="{1D549866-3EF3-4652-8820-22B5E7D294C7}"/>
                </a:ext>
              </a:extLst>
            </p:cNvPr>
            <p:cNvSpPr/>
            <p:nvPr/>
          </p:nvSpPr>
          <p:spPr>
            <a:xfrm>
              <a:off x="-1" y="0"/>
              <a:ext cx="6485560" cy="5143500"/>
            </a:xfrm>
            <a:prstGeom prst="rect">
              <a:avLst/>
            </a:prstGeom>
            <a:solidFill>
              <a:srgbClr val="0691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0000"/>
                </a:buClr>
                <a:defRPr/>
              </a:pPr>
              <a:endParaRPr lang="es-CO" sz="2400" kern="0">
                <a:sym typeface="Arial"/>
              </a:endParaRPr>
            </a:p>
          </p:txBody>
        </p:sp>
        <p:pic>
          <p:nvPicPr>
            <p:cNvPr id="9220" name="Imagen 14">
              <a:extLst>
                <a:ext uri="{FF2B5EF4-FFF2-40B4-BE49-F238E27FC236}">
                  <a16:creationId xmlns:a16="http://schemas.microsoft.com/office/drawing/2014/main" id="{997066D8-119C-4575-B542-CF971AFF1AB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98971" y="2427579"/>
              <a:ext cx="4244119" cy="7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2">
            <a:extLst>
              <a:ext uri="{FF2B5EF4-FFF2-40B4-BE49-F238E27FC236}">
                <a16:creationId xmlns:a16="http://schemas.microsoft.com/office/drawing/2014/main" id="{02724FCC-611F-4811-897A-422B31D674A2}"/>
              </a:ext>
            </a:extLst>
          </p:cNvPr>
          <p:cNvSpPr>
            <a:spLocks noGrp="1"/>
          </p:cNvSpPr>
          <p:nvPr>
            <p:ph type="body" sz="quarter" idx="10"/>
          </p:nvPr>
        </p:nvSpPr>
        <p:spPr>
          <a:xfrm>
            <a:off x="288808" y="1105128"/>
            <a:ext cx="11614384" cy="360939"/>
          </a:xfrm>
        </p:spPr>
        <p:txBody>
          <a:bodyPr/>
          <a:lstStyle/>
          <a:p>
            <a:r>
              <a:rPr lang="es-CO" dirty="0"/>
              <a:t>A nivel empresarial las organizaciones no cuentan con áreas de TIC. Los empresarios consideran que no es necesaria para el desarrollo del negocio</a:t>
            </a:r>
          </a:p>
          <a:p>
            <a:endParaRPr lang="es-CO" dirty="0"/>
          </a:p>
        </p:txBody>
      </p:sp>
      <p:sp>
        <p:nvSpPr>
          <p:cNvPr id="36" name="Título 6">
            <a:extLst>
              <a:ext uri="{FF2B5EF4-FFF2-40B4-BE49-F238E27FC236}">
                <a16:creationId xmlns:a16="http://schemas.microsoft.com/office/drawing/2014/main" id="{074EB8F1-7F8E-4071-B035-94131317E5AA}"/>
              </a:ext>
            </a:extLst>
          </p:cNvPr>
          <p:cNvSpPr txBox="1">
            <a:spLocks/>
          </p:cNvSpPr>
          <p:nvPr/>
        </p:nvSpPr>
        <p:spPr>
          <a:xfrm>
            <a:off x="6096000" y="286869"/>
            <a:ext cx="6096000" cy="560422"/>
          </a:xfrm>
          <a:prstGeom prst="rect">
            <a:avLst/>
          </a:prstGeom>
          <a:solidFill>
            <a:srgbClr val="DC4C4C"/>
          </a:solidFill>
        </p:spPr>
        <p:txBody>
          <a:bodyPr vert="horz" lIns="91440" tIns="45720" rIns="91440" bIns="45720" rtlCol="0" anchor="t">
            <a:noAutofit/>
          </a:bodyPr>
          <a:lstStyle>
            <a:defPPr>
              <a:defRPr lang="es-CO"/>
            </a:defPPr>
            <a:lvl1pPr algn="r">
              <a:lnSpc>
                <a:spcPct val="90000"/>
              </a:lnSpc>
              <a:spcBef>
                <a:spcPct val="0"/>
              </a:spcBef>
              <a:buNone/>
              <a:defRPr sz="3600" b="0" spc="-150">
                <a:solidFill>
                  <a:schemeClr val="bg1"/>
                </a:solidFill>
                <a:latin typeface="Daytona Pro Condensed Light" panose="020B0604020202020204" pitchFamily="34" charset="0"/>
              </a:defRPr>
            </a:lvl1pPr>
          </a:lstStyle>
          <a:p>
            <a:r>
              <a:rPr lang="es-CO" sz="3200" dirty="0"/>
              <a:t>Logística 4.0 - Diagnóstico</a:t>
            </a:r>
          </a:p>
        </p:txBody>
      </p:sp>
      <p:graphicFrame>
        <p:nvGraphicFramePr>
          <p:cNvPr id="18" name="Gráfico 17">
            <a:extLst>
              <a:ext uri="{FF2B5EF4-FFF2-40B4-BE49-F238E27FC236}">
                <a16:creationId xmlns:a16="http://schemas.microsoft.com/office/drawing/2014/main" id="{B0FF34D3-61D5-4BE7-805A-C9DAABC2EEF5}"/>
              </a:ext>
            </a:extLst>
          </p:cNvPr>
          <p:cNvGraphicFramePr/>
          <p:nvPr/>
        </p:nvGraphicFramePr>
        <p:xfrm>
          <a:off x="2061028" y="2059149"/>
          <a:ext cx="8069943" cy="4019247"/>
        </p:xfrm>
        <a:graphic>
          <a:graphicData uri="http://schemas.openxmlformats.org/drawingml/2006/chart">
            <c:chart xmlns:c="http://schemas.openxmlformats.org/drawingml/2006/chart" xmlns:r="http://schemas.openxmlformats.org/officeDocument/2006/relationships" r:id="rId2"/>
          </a:graphicData>
        </a:graphic>
      </p:graphicFrame>
      <p:sp>
        <p:nvSpPr>
          <p:cNvPr id="19" name="Marcador de texto 3">
            <a:extLst>
              <a:ext uri="{FF2B5EF4-FFF2-40B4-BE49-F238E27FC236}">
                <a16:creationId xmlns:a16="http://schemas.microsoft.com/office/drawing/2014/main" id="{3F229D0C-04AA-4B52-97FC-A8198CDCAA98}"/>
              </a:ext>
            </a:extLst>
          </p:cNvPr>
          <p:cNvSpPr>
            <a:spLocks noGrp="1"/>
          </p:cNvSpPr>
          <p:nvPr>
            <p:ph type="body" sz="quarter" idx="11"/>
          </p:nvPr>
        </p:nvSpPr>
        <p:spPr>
          <a:xfrm>
            <a:off x="291865" y="6308675"/>
            <a:ext cx="5809462" cy="364773"/>
          </a:xfrm>
        </p:spPr>
        <p:txBody>
          <a:bodyPr/>
          <a:lstStyle/>
          <a:p>
            <a:r>
              <a:rPr lang="es-CO" dirty="0"/>
              <a:t>Fuente: Encuesta TIC (2017)</a:t>
            </a:r>
          </a:p>
        </p:txBody>
      </p:sp>
    </p:spTree>
    <p:extLst>
      <p:ext uri="{BB962C8B-B14F-4D97-AF65-F5344CB8AC3E}">
        <p14:creationId xmlns:p14="http://schemas.microsoft.com/office/powerpoint/2010/main" val="3669087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2">
            <a:extLst>
              <a:ext uri="{FF2B5EF4-FFF2-40B4-BE49-F238E27FC236}">
                <a16:creationId xmlns:a16="http://schemas.microsoft.com/office/drawing/2014/main" id="{02724FCC-611F-4811-897A-422B31D674A2}"/>
              </a:ext>
            </a:extLst>
          </p:cNvPr>
          <p:cNvSpPr>
            <a:spLocks noGrp="1"/>
          </p:cNvSpPr>
          <p:nvPr>
            <p:ph type="body" sz="quarter" idx="10"/>
          </p:nvPr>
        </p:nvSpPr>
        <p:spPr>
          <a:xfrm>
            <a:off x="288808" y="1105128"/>
            <a:ext cx="11614384" cy="360939"/>
          </a:xfrm>
        </p:spPr>
        <p:txBody>
          <a:bodyPr/>
          <a:lstStyle/>
          <a:p>
            <a:pPr algn="just"/>
            <a:r>
              <a:rPr lang="es-ES" dirty="0">
                <a:latin typeface="Work Sans" panose="00000500000000000000" pitchFamily="2" charset="0"/>
              </a:rPr>
              <a:t>A pesar de los esfuerzos públicos y privados, Colombia aún enfrenta grandes retos en comparación con otros países</a:t>
            </a:r>
            <a:endParaRPr lang="es-CO" dirty="0">
              <a:latin typeface="Work Sans" panose="00000500000000000000" pitchFamily="2" charset="0"/>
            </a:endParaRPr>
          </a:p>
        </p:txBody>
      </p:sp>
      <p:sp>
        <p:nvSpPr>
          <p:cNvPr id="36" name="Título 6">
            <a:extLst>
              <a:ext uri="{FF2B5EF4-FFF2-40B4-BE49-F238E27FC236}">
                <a16:creationId xmlns:a16="http://schemas.microsoft.com/office/drawing/2014/main" id="{074EB8F1-7F8E-4071-B035-94131317E5AA}"/>
              </a:ext>
            </a:extLst>
          </p:cNvPr>
          <p:cNvSpPr txBox="1">
            <a:spLocks/>
          </p:cNvSpPr>
          <p:nvPr/>
        </p:nvSpPr>
        <p:spPr>
          <a:xfrm>
            <a:off x="6096000" y="286869"/>
            <a:ext cx="6096000" cy="560422"/>
          </a:xfrm>
          <a:prstGeom prst="rect">
            <a:avLst/>
          </a:prstGeom>
          <a:solidFill>
            <a:srgbClr val="DC4C4C"/>
          </a:solidFill>
        </p:spPr>
        <p:txBody>
          <a:bodyPr vert="horz" lIns="91440" tIns="45720" rIns="91440" bIns="45720" rtlCol="0" anchor="t">
            <a:noAutofit/>
          </a:bodyPr>
          <a:lstStyle>
            <a:defPPr>
              <a:defRPr lang="es-CO"/>
            </a:defPPr>
            <a:lvl1pPr algn="r">
              <a:lnSpc>
                <a:spcPct val="90000"/>
              </a:lnSpc>
              <a:spcBef>
                <a:spcPct val="0"/>
              </a:spcBef>
              <a:buNone/>
              <a:defRPr sz="3600" b="0" spc="-150">
                <a:solidFill>
                  <a:schemeClr val="bg1"/>
                </a:solidFill>
                <a:latin typeface="Daytona Pro Condensed Light" panose="020B0604020202020204" pitchFamily="34" charset="0"/>
              </a:defRPr>
            </a:lvl1pPr>
          </a:lstStyle>
          <a:p>
            <a:r>
              <a:rPr lang="es-CO" sz="3200" dirty="0"/>
              <a:t>Logística 4.0 - Diagnóstico</a:t>
            </a:r>
          </a:p>
        </p:txBody>
      </p:sp>
      <p:sp>
        <p:nvSpPr>
          <p:cNvPr id="12" name="Marcador de texto 5">
            <a:extLst>
              <a:ext uri="{FF2B5EF4-FFF2-40B4-BE49-F238E27FC236}">
                <a16:creationId xmlns:a16="http://schemas.microsoft.com/office/drawing/2014/main" id="{937AA486-FDDC-4020-A156-B95FA01EFA55}"/>
              </a:ext>
            </a:extLst>
          </p:cNvPr>
          <p:cNvSpPr txBox="1">
            <a:spLocks/>
          </p:cNvSpPr>
          <p:nvPr/>
        </p:nvSpPr>
        <p:spPr>
          <a:xfrm>
            <a:off x="443288" y="6190765"/>
            <a:ext cx="6874248" cy="431674"/>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1000"/>
              <a:t>Fuente: Elaboración propia con información de WEF, UIT, CAF, UNCTAD, WIPO, IMD, UN y Banco Mundial</a:t>
            </a:r>
            <a:endParaRPr lang="es-CO" sz="1000" dirty="0"/>
          </a:p>
        </p:txBody>
      </p:sp>
      <p:sp>
        <p:nvSpPr>
          <p:cNvPr id="13" name="Text Placeholder 2">
            <a:extLst>
              <a:ext uri="{FF2B5EF4-FFF2-40B4-BE49-F238E27FC236}">
                <a16:creationId xmlns:a16="http://schemas.microsoft.com/office/drawing/2014/main" id="{4B250109-4997-4E8D-99E0-0BE660A71F2A}"/>
              </a:ext>
            </a:extLst>
          </p:cNvPr>
          <p:cNvSpPr txBox="1">
            <a:spLocks/>
          </p:cNvSpPr>
          <p:nvPr/>
        </p:nvSpPr>
        <p:spPr>
          <a:xfrm>
            <a:off x="291866" y="1103263"/>
            <a:ext cx="11614384" cy="3609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Work Sa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sz="1600" i="1" dirty="0">
              <a:solidFill>
                <a:prstClr val="black"/>
              </a:solidFill>
            </a:endParaRPr>
          </a:p>
        </p:txBody>
      </p:sp>
      <p:graphicFrame>
        <p:nvGraphicFramePr>
          <p:cNvPr id="14" name="Tabla 13">
            <a:extLst>
              <a:ext uri="{FF2B5EF4-FFF2-40B4-BE49-F238E27FC236}">
                <a16:creationId xmlns:a16="http://schemas.microsoft.com/office/drawing/2014/main" id="{B31BEC37-6F86-4D7B-9941-FAA4E6504A32}"/>
              </a:ext>
            </a:extLst>
          </p:cNvPr>
          <p:cNvGraphicFramePr>
            <a:graphicFrameLocks noGrp="1"/>
          </p:cNvGraphicFramePr>
          <p:nvPr/>
        </p:nvGraphicFramePr>
        <p:xfrm>
          <a:off x="645376" y="2009553"/>
          <a:ext cx="10976010" cy="3840110"/>
        </p:xfrm>
        <a:graphic>
          <a:graphicData uri="http://schemas.openxmlformats.org/drawingml/2006/table">
            <a:tbl>
              <a:tblPr>
                <a:tableStyleId>{21E4AEA4-8DFA-4A89-87EB-49C32662AFE0}</a:tableStyleId>
              </a:tblPr>
              <a:tblGrid>
                <a:gridCol w="6645989">
                  <a:extLst>
                    <a:ext uri="{9D8B030D-6E8A-4147-A177-3AD203B41FA5}">
                      <a16:colId xmlns:a16="http://schemas.microsoft.com/office/drawing/2014/main" val="3452140967"/>
                    </a:ext>
                  </a:extLst>
                </a:gridCol>
                <a:gridCol w="1932518">
                  <a:extLst>
                    <a:ext uri="{9D8B030D-6E8A-4147-A177-3AD203B41FA5}">
                      <a16:colId xmlns:a16="http://schemas.microsoft.com/office/drawing/2014/main" val="4226480137"/>
                    </a:ext>
                  </a:extLst>
                </a:gridCol>
                <a:gridCol w="1095958">
                  <a:extLst>
                    <a:ext uri="{9D8B030D-6E8A-4147-A177-3AD203B41FA5}">
                      <a16:colId xmlns:a16="http://schemas.microsoft.com/office/drawing/2014/main" val="2168649305"/>
                    </a:ext>
                  </a:extLst>
                </a:gridCol>
                <a:gridCol w="1301545">
                  <a:extLst>
                    <a:ext uri="{9D8B030D-6E8A-4147-A177-3AD203B41FA5}">
                      <a16:colId xmlns:a16="http://schemas.microsoft.com/office/drawing/2014/main" val="2812458498"/>
                    </a:ext>
                  </a:extLst>
                </a:gridCol>
              </a:tblGrid>
              <a:tr h="523722">
                <a:tc>
                  <a:txBody>
                    <a:bodyPr/>
                    <a:lstStyle/>
                    <a:p>
                      <a:pPr algn="ctr" fontAlgn="ctr"/>
                      <a:r>
                        <a:rPr lang="es-CO" sz="2000" b="1" u="none" strike="noStrike" dirty="0">
                          <a:solidFill>
                            <a:schemeClr val="bg1"/>
                          </a:solidFill>
                          <a:effectLst/>
                          <a:latin typeface="Daytona Pro Condensed Light" panose="020B0306030503040204" pitchFamily="34" charset="0"/>
                        </a:rPr>
                        <a:t>COLOMBIA</a:t>
                      </a:r>
                      <a:endParaRPr lang="es-CO" sz="2000" b="1" i="0" u="none" strike="noStrike" dirty="0">
                        <a:solidFill>
                          <a:schemeClr val="bg1"/>
                        </a:solidFill>
                        <a:effectLst/>
                        <a:latin typeface="Daytona Pro Condensed Light" panose="020B0306030503040204" pitchFamily="34" charset="0"/>
                      </a:endParaRPr>
                    </a:p>
                  </a:txBody>
                  <a:tcPr marL="6350" marR="6350" marT="6350" marB="0" anchor="ctr">
                    <a:solidFill>
                      <a:srgbClr val="589CB4"/>
                    </a:solidFill>
                  </a:tcPr>
                </a:tc>
                <a:tc>
                  <a:txBody>
                    <a:bodyPr/>
                    <a:lstStyle/>
                    <a:p>
                      <a:pPr algn="ctr" fontAlgn="ctr"/>
                      <a:r>
                        <a:rPr lang="es-CO" sz="2000" b="1" u="none" strike="noStrike" dirty="0">
                          <a:solidFill>
                            <a:schemeClr val="bg1"/>
                          </a:solidFill>
                          <a:effectLst/>
                          <a:latin typeface="Daytona Pro Condensed Light" panose="020B0306030503040204" pitchFamily="34" charset="0"/>
                        </a:rPr>
                        <a:t>Posición en </a:t>
                      </a:r>
                    </a:p>
                    <a:p>
                      <a:pPr algn="ctr" fontAlgn="ctr"/>
                      <a:r>
                        <a:rPr lang="es-CO" sz="2000" b="1" u="none" strike="noStrike" dirty="0">
                          <a:solidFill>
                            <a:schemeClr val="bg1"/>
                          </a:solidFill>
                          <a:effectLst/>
                          <a:latin typeface="Daytona Pro Condensed Light" panose="020B0306030503040204" pitchFamily="34" charset="0"/>
                        </a:rPr>
                        <a:t>América Latina</a:t>
                      </a:r>
                      <a:endParaRPr lang="es-CO" sz="2000" b="1" i="0" u="none" strike="noStrike" dirty="0">
                        <a:solidFill>
                          <a:schemeClr val="bg1"/>
                        </a:solidFill>
                        <a:effectLst/>
                        <a:latin typeface="Daytona Pro Condensed Light" panose="020B0306030503040204" pitchFamily="34" charset="0"/>
                      </a:endParaRPr>
                    </a:p>
                  </a:txBody>
                  <a:tcPr marL="6350" marR="6350" marT="6350" marB="0" anchor="ctr">
                    <a:solidFill>
                      <a:srgbClr val="589CB4"/>
                    </a:solidFill>
                  </a:tcPr>
                </a:tc>
                <a:tc>
                  <a:txBody>
                    <a:bodyPr/>
                    <a:lstStyle/>
                    <a:p>
                      <a:pPr algn="ctr" fontAlgn="ctr"/>
                      <a:r>
                        <a:rPr lang="es-CO" sz="2000" b="1" u="none" strike="noStrike" dirty="0">
                          <a:solidFill>
                            <a:schemeClr val="bg1"/>
                          </a:solidFill>
                          <a:effectLst/>
                          <a:latin typeface="Daytona Pro Condensed Light" panose="020B0306030503040204" pitchFamily="34" charset="0"/>
                        </a:rPr>
                        <a:t>Índice COL </a:t>
                      </a:r>
                      <a:endParaRPr lang="es-CO" sz="2000" b="1" i="0" u="none" strike="noStrike" dirty="0">
                        <a:solidFill>
                          <a:schemeClr val="bg1"/>
                        </a:solidFill>
                        <a:effectLst/>
                        <a:latin typeface="Daytona Pro Condensed Light" panose="020B0306030503040204" pitchFamily="34" charset="0"/>
                      </a:endParaRPr>
                    </a:p>
                  </a:txBody>
                  <a:tcPr marL="6350" marR="6350" marT="6350" marB="0" anchor="ctr">
                    <a:solidFill>
                      <a:srgbClr val="589CB4"/>
                    </a:solidFill>
                  </a:tcPr>
                </a:tc>
                <a:tc>
                  <a:txBody>
                    <a:bodyPr/>
                    <a:lstStyle/>
                    <a:p>
                      <a:pPr algn="ctr" fontAlgn="ctr"/>
                      <a:r>
                        <a:rPr lang="es-CO" sz="2000" b="1" u="none" strike="noStrike" dirty="0">
                          <a:solidFill>
                            <a:schemeClr val="bg1"/>
                          </a:solidFill>
                          <a:effectLst/>
                          <a:latin typeface="Daytona Pro Condensed Light" panose="020B0306030503040204" pitchFamily="34" charset="0"/>
                        </a:rPr>
                        <a:t>Promedio OCDE</a:t>
                      </a:r>
                      <a:endParaRPr lang="es-CO" sz="2000" b="1" i="0" u="none" strike="noStrike" dirty="0">
                        <a:solidFill>
                          <a:schemeClr val="bg1"/>
                        </a:solidFill>
                        <a:effectLst/>
                        <a:latin typeface="Daytona Pro Condensed Light" panose="020B0306030503040204" pitchFamily="34" charset="0"/>
                      </a:endParaRPr>
                    </a:p>
                  </a:txBody>
                  <a:tcPr marL="6350" marR="6350" marT="6350" marB="0" anchor="ctr">
                    <a:solidFill>
                      <a:srgbClr val="589CB4"/>
                    </a:solidFill>
                  </a:tcPr>
                </a:tc>
                <a:extLst>
                  <a:ext uri="{0D108BD9-81ED-4DB2-BD59-A6C34878D82A}">
                    <a16:rowId xmlns:a16="http://schemas.microsoft.com/office/drawing/2014/main" val="2931995130"/>
                  </a:ext>
                </a:extLst>
              </a:tr>
              <a:tr h="358240">
                <a:tc>
                  <a:txBody>
                    <a:bodyPr/>
                    <a:lstStyle/>
                    <a:p>
                      <a:pPr algn="ctr" fontAlgn="ctr"/>
                      <a:r>
                        <a:rPr lang="es-ES" sz="1600" u="none" strike="noStrike">
                          <a:effectLst/>
                        </a:rPr>
                        <a:t>Índice de preparación de redes (WEF) – 2016</a:t>
                      </a:r>
                      <a:endParaRPr lang="es-ES" sz="1600" b="1" i="0" u="none" strike="noStrike">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a:effectLst/>
                        </a:rPr>
                        <a:t>5</a:t>
                      </a:r>
                      <a:endParaRPr lang="es-CO" sz="1600" b="0" i="0" u="none" strike="noStrike">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a:effectLst/>
                        </a:rPr>
                        <a:t>4,1</a:t>
                      </a:r>
                      <a:endParaRPr lang="es-CO" sz="1600" b="0" i="0" u="none" strike="noStrike">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a:effectLst/>
                        </a:rPr>
                        <a:t>5,14</a:t>
                      </a:r>
                      <a:endParaRPr lang="es-CO" sz="1600" b="0" i="0" u="none" strike="noStrike">
                        <a:solidFill>
                          <a:srgbClr val="000000"/>
                        </a:solidFill>
                        <a:effectLst/>
                        <a:latin typeface="Work Sans Light" pitchFamily="2" charset="0"/>
                      </a:endParaRPr>
                    </a:p>
                  </a:txBody>
                  <a:tcPr marL="6350" marR="6350" marT="6350" marB="0" anchor="ctr">
                    <a:solidFill>
                      <a:srgbClr val="E6E6E6"/>
                    </a:solidFill>
                  </a:tcPr>
                </a:tc>
                <a:extLst>
                  <a:ext uri="{0D108BD9-81ED-4DB2-BD59-A6C34878D82A}">
                    <a16:rowId xmlns:a16="http://schemas.microsoft.com/office/drawing/2014/main" val="369088284"/>
                  </a:ext>
                </a:extLst>
              </a:tr>
              <a:tr h="358240">
                <a:tc>
                  <a:txBody>
                    <a:bodyPr/>
                    <a:lstStyle/>
                    <a:p>
                      <a:pPr algn="ctr" fontAlgn="ctr"/>
                      <a:r>
                        <a:rPr lang="es-ES" sz="1600" u="none" strike="noStrike">
                          <a:effectLst/>
                        </a:rPr>
                        <a:t>Índice de Desarrollo TIC (UIT) – 2018</a:t>
                      </a:r>
                      <a:endParaRPr lang="es-ES" sz="1600" b="1" i="0" u="none" strike="noStrike">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a:effectLst/>
                        </a:rPr>
                        <a:t>5</a:t>
                      </a:r>
                      <a:endParaRPr lang="es-CO" sz="1600" b="0" i="0" u="none" strike="noStrike">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a:effectLst/>
                        </a:rPr>
                        <a:t>5,4</a:t>
                      </a:r>
                      <a:endParaRPr lang="es-CO" sz="1600" b="0" i="0" u="none" strike="noStrike">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a:effectLst/>
                        </a:rPr>
                        <a:t>7,69</a:t>
                      </a:r>
                      <a:endParaRPr lang="es-CO" sz="1600" b="0" i="0" u="none" strike="noStrike">
                        <a:solidFill>
                          <a:srgbClr val="000000"/>
                        </a:solidFill>
                        <a:effectLst/>
                        <a:latin typeface="Work Sans Light" pitchFamily="2" charset="0"/>
                      </a:endParaRPr>
                    </a:p>
                  </a:txBody>
                  <a:tcPr marL="6350" marR="6350" marT="6350" marB="0" anchor="ctr">
                    <a:solidFill>
                      <a:srgbClr val="E6E6E6"/>
                    </a:solidFill>
                  </a:tcPr>
                </a:tc>
                <a:extLst>
                  <a:ext uri="{0D108BD9-81ED-4DB2-BD59-A6C34878D82A}">
                    <a16:rowId xmlns:a16="http://schemas.microsoft.com/office/drawing/2014/main" val="1647668601"/>
                  </a:ext>
                </a:extLst>
              </a:tr>
              <a:tr h="358240">
                <a:tc>
                  <a:txBody>
                    <a:bodyPr/>
                    <a:lstStyle/>
                    <a:p>
                      <a:pPr algn="ctr" fontAlgn="ctr"/>
                      <a:r>
                        <a:rPr lang="es-ES" sz="1600" u="none" strike="noStrike" dirty="0">
                          <a:effectLst/>
                        </a:rPr>
                        <a:t>Índice de Desarrollo del Ecosistema Digital (CAF) - 2018</a:t>
                      </a:r>
                      <a:endParaRPr lang="es-ES" sz="1600" b="1" i="0" u="none" strike="noStrike" dirty="0">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a:effectLst/>
                        </a:rPr>
                        <a:t>3</a:t>
                      </a:r>
                      <a:endParaRPr lang="es-CO" sz="1600" b="0" i="0" u="none" strike="noStrike">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a:effectLst/>
                        </a:rPr>
                        <a:t>71,0</a:t>
                      </a:r>
                      <a:endParaRPr lang="es-CO" sz="1600" b="0" i="0" u="none" strike="noStrike">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a:effectLst/>
                        </a:rPr>
                        <a:t>66,7</a:t>
                      </a:r>
                      <a:endParaRPr lang="es-CO" sz="1600" b="0" i="0" u="none" strike="noStrike">
                        <a:solidFill>
                          <a:srgbClr val="000000"/>
                        </a:solidFill>
                        <a:effectLst/>
                        <a:latin typeface="Work Sans Light" pitchFamily="2" charset="0"/>
                      </a:endParaRPr>
                    </a:p>
                  </a:txBody>
                  <a:tcPr marL="6350" marR="6350" marT="6350" marB="0" anchor="ctr">
                    <a:solidFill>
                      <a:srgbClr val="E6E6E6"/>
                    </a:solidFill>
                  </a:tcPr>
                </a:tc>
                <a:extLst>
                  <a:ext uri="{0D108BD9-81ED-4DB2-BD59-A6C34878D82A}">
                    <a16:rowId xmlns:a16="http://schemas.microsoft.com/office/drawing/2014/main" val="559188164"/>
                  </a:ext>
                </a:extLst>
              </a:tr>
              <a:tr h="358240">
                <a:tc>
                  <a:txBody>
                    <a:bodyPr/>
                    <a:lstStyle/>
                    <a:p>
                      <a:pPr algn="ctr" fontAlgn="ctr"/>
                      <a:r>
                        <a:rPr lang="es-CO" sz="1600" u="none" strike="noStrike" dirty="0">
                          <a:effectLst/>
                        </a:rPr>
                        <a:t>Índice de Desempeño Logístico (Banco Mundial) - 2018</a:t>
                      </a:r>
                      <a:endParaRPr lang="es-CO" sz="1600" b="1" i="0" u="none" strike="noStrike" dirty="0">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dirty="0">
                          <a:effectLst/>
                        </a:rPr>
                        <a:t>4</a:t>
                      </a:r>
                      <a:endParaRPr lang="es-CO" sz="1600" b="0" i="0" u="none" strike="noStrike" dirty="0">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a:effectLst/>
                        </a:rPr>
                        <a:t>2,94</a:t>
                      </a:r>
                      <a:endParaRPr lang="es-CO" sz="1600" b="0" i="0" u="none" strike="noStrike">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a:effectLst/>
                        </a:rPr>
                        <a:t>3,74</a:t>
                      </a:r>
                      <a:endParaRPr lang="es-CO" sz="1600" b="0" i="0" u="none" strike="noStrike">
                        <a:solidFill>
                          <a:srgbClr val="000000"/>
                        </a:solidFill>
                        <a:effectLst/>
                        <a:latin typeface="Work Sans Light" pitchFamily="2" charset="0"/>
                      </a:endParaRPr>
                    </a:p>
                  </a:txBody>
                  <a:tcPr marL="6350" marR="6350" marT="6350" marB="0" anchor="ctr">
                    <a:solidFill>
                      <a:srgbClr val="E6E6E6"/>
                    </a:solidFill>
                  </a:tcPr>
                </a:tc>
                <a:extLst>
                  <a:ext uri="{0D108BD9-81ED-4DB2-BD59-A6C34878D82A}">
                    <a16:rowId xmlns:a16="http://schemas.microsoft.com/office/drawing/2014/main" val="865428159"/>
                  </a:ext>
                </a:extLst>
              </a:tr>
              <a:tr h="358240">
                <a:tc>
                  <a:txBody>
                    <a:bodyPr/>
                    <a:lstStyle/>
                    <a:p>
                      <a:pPr algn="ctr" fontAlgn="ctr"/>
                      <a:r>
                        <a:rPr lang="es-CO" sz="1600" u="none" strike="noStrike">
                          <a:effectLst/>
                        </a:rPr>
                        <a:t>Índice de comercio electrónico (UNCTAD) – 2019</a:t>
                      </a:r>
                      <a:endParaRPr lang="es-CO" sz="1600" b="1" i="0" u="none" strike="noStrike">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dirty="0">
                          <a:effectLst/>
                        </a:rPr>
                        <a:t>3</a:t>
                      </a:r>
                      <a:endParaRPr lang="es-CO" sz="1600" b="0" i="0" u="none" strike="noStrike" dirty="0">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a:effectLst/>
                        </a:rPr>
                        <a:t>60,5</a:t>
                      </a:r>
                      <a:endParaRPr lang="es-CO" sz="1600" b="0" i="0" u="none" strike="noStrike">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a:effectLst/>
                        </a:rPr>
                        <a:t>85,5</a:t>
                      </a:r>
                      <a:endParaRPr lang="es-CO" sz="1600" b="0" i="0" u="none" strike="noStrike">
                        <a:solidFill>
                          <a:srgbClr val="000000"/>
                        </a:solidFill>
                        <a:effectLst/>
                        <a:latin typeface="Work Sans Light" pitchFamily="2" charset="0"/>
                      </a:endParaRPr>
                    </a:p>
                  </a:txBody>
                  <a:tcPr marL="6350" marR="6350" marT="6350" marB="0" anchor="ctr">
                    <a:solidFill>
                      <a:srgbClr val="E6E6E6"/>
                    </a:solidFill>
                  </a:tcPr>
                </a:tc>
                <a:extLst>
                  <a:ext uri="{0D108BD9-81ED-4DB2-BD59-A6C34878D82A}">
                    <a16:rowId xmlns:a16="http://schemas.microsoft.com/office/drawing/2014/main" val="1246801007"/>
                  </a:ext>
                </a:extLst>
              </a:tr>
              <a:tr h="358240">
                <a:tc>
                  <a:txBody>
                    <a:bodyPr/>
                    <a:lstStyle/>
                    <a:p>
                      <a:pPr algn="ctr" fontAlgn="ctr"/>
                      <a:r>
                        <a:rPr lang="es-ES" sz="1600" u="none" strike="noStrike">
                          <a:effectLst/>
                        </a:rPr>
                        <a:t>Índice de Innovación Global (Cornell- WIPO) – 2019</a:t>
                      </a:r>
                      <a:endParaRPr lang="es-ES" sz="1600" b="1" i="0" u="none" strike="noStrike">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dirty="0">
                          <a:effectLst/>
                        </a:rPr>
                        <a:t>6</a:t>
                      </a:r>
                      <a:endParaRPr lang="es-CO" sz="1600" b="0" i="0" u="none" strike="noStrike" dirty="0">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a:effectLst/>
                        </a:rPr>
                        <a:t>33,0</a:t>
                      </a:r>
                      <a:endParaRPr lang="es-CO" sz="1600" b="0" i="0" u="none" strike="noStrike">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a:effectLst/>
                        </a:rPr>
                        <a:t>50,08</a:t>
                      </a:r>
                      <a:endParaRPr lang="es-CO" sz="1600" b="0" i="0" u="none" strike="noStrike">
                        <a:solidFill>
                          <a:srgbClr val="000000"/>
                        </a:solidFill>
                        <a:effectLst/>
                        <a:latin typeface="Work Sans Light" pitchFamily="2" charset="0"/>
                      </a:endParaRPr>
                    </a:p>
                  </a:txBody>
                  <a:tcPr marL="6350" marR="6350" marT="6350" marB="0" anchor="ctr">
                    <a:solidFill>
                      <a:srgbClr val="E6E6E6"/>
                    </a:solidFill>
                  </a:tcPr>
                </a:tc>
                <a:extLst>
                  <a:ext uri="{0D108BD9-81ED-4DB2-BD59-A6C34878D82A}">
                    <a16:rowId xmlns:a16="http://schemas.microsoft.com/office/drawing/2014/main" val="3013269424"/>
                  </a:ext>
                </a:extLst>
              </a:tr>
              <a:tr h="358240">
                <a:tc>
                  <a:txBody>
                    <a:bodyPr/>
                    <a:lstStyle/>
                    <a:p>
                      <a:pPr algn="ctr" fontAlgn="ctr"/>
                      <a:r>
                        <a:rPr lang="es-CO" sz="1600" u="none" strike="noStrike">
                          <a:effectLst/>
                        </a:rPr>
                        <a:t>Índice de Competitividad Digital Mundial (IMD) - 2019</a:t>
                      </a:r>
                      <a:endParaRPr lang="es-CO" sz="1600" b="1" i="0" u="none" strike="noStrike">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dirty="0">
                          <a:effectLst/>
                        </a:rPr>
                        <a:t>6</a:t>
                      </a:r>
                      <a:endParaRPr lang="es-CO" sz="1600" b="0" i="0" u="none" strike="noStrike" dirty="0">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a:effectLst/>
                        </a:rPr>
                        <a:t>56,1</a:t>
                      </a:r>
                      <a:endParaRPr lang="es-CO" sz="1600" b="0" i="0" u="none" strike="noStrike">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a:effectLst/>
                        </a:rPr>
                        <a:t>83,8</a:t>
                      </a:r>
                      <a:endParaRPr lang="es-CO" sz="1600" b="0" i="0" u="none" strike="noStrike">
                        <a:solidFill>
                          <a:srgbClr val="000000"/>
                        </a:solidFill>
                        <a:effectLst/>
                        <a:latin typeface="Work Sans Light" pitchFamily="2" charset="0"/>
                      </a:endParaRPr>
                    </a:p>
                  </a:txBody>
                  <a:tcPr marL="6350" marR="6350" marT="6350" marB="0" anchor="ctr">
                    <a:solidFill>
                      <a:srgbClr val="E6E6E6"/>
                    </a:solidFill>
                  </a:tcPr>
                </a:tc>
                <a:extLst>
                  <a:ext uri="{0D108BD9-81ED-4DB2-BD59-A6C34878D82A}">
                    <a16:rowId xmlns:a16="http://schemas.microsoft.com/office/drawing/2014/main" val="1321388616"/>
                  </a:ext>
                </a:extLst>
              </a:tr>
              <a:tr h="358240">
                <a:tc>
                  <a:txBody>
                    <a:bodyPr/>
                    <a:lstStyle/>
                    <a:p>
                      <a:pPr algn="ctr" fontAlgn="ctr"/>
                      <a:r>
                        <a:rPr lang="es-ES" sz="1600" u="none" strike="noStrike">
                          <a:effectLst/>
                        </a:rPr>
                        <a:t>Índice de Desarrollo de Gobierno Electrónico (UN) – 2020</a:t>
                      </a:r>
                      <a:endParaRPr lang="es-ES" sz="1600" b="1" i="0" u="none" strike="noStrike">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a:effectLst/>
                        </a:rPr>
                        <a:t>13</a:t>
                      </a:r>
                      <a:endParaRPr lang="es-CO" sz="1600" b="0" i="0" u="none" strike="noStrike">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dirty="0">
                          <a:effectLst/>
                        </a:rPr>
                        <a:t>0,7</a:t>
                      </a:r>
                      <a:endParaRPr lang="es-CO" sz="1600" b="0" i="0" u="none" strike="noStrike" dirty="0">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dirty="0">
                          <a:effectLst/>
                        </a:rPr>
                        <a:t>0,86</a:t>
                      </a:r>
                      <a:endParaRPr lang="es-CO" sz="1600" b="0" i="0" u="none" strike="noStrike" dirty="0">
                        <a:solidFill>
                          <a:srgbClr val="000000"/>
                        </a:solidFill>
                        <a:effectLst/>
                        <a:latin typeface="Work Sans Light" pitchFamily="2" charset="0"/>
                      </a:endParaRPr>
                    </a:p>
                  </a:txBody>
                  <a:tcPr marL="6350" marR="6350" marT="6350" marB="0" anchor="ctr">
                    <a:solidFill>
                      <a:srgbClr val="E6E6E6"/>
                    </a:solidFill>
                  </a:tcPr>
                </a:tc>
                <a:extLst>
                  <a:ext uri="{0D108BD9-81ED-4DB2-BD59-A6C34878D82A}">
                    <a16:rowId xmlns:a16="http://schemas.microsoft.com/office/drawing/2014/main" val="2146105020"/>
                  </a:ext>
                </a:extLst>
              </a:tr>
              <a:tr h="358240">
                <a:tc>
                  <a:txBody>
                    <a:bodyPr/>
                    <a:lstStyle/>
                    <a:p>
                      <a:pPr algn="ctr" fontAlgn="ctr"/>
                      <a:r>
                        <a:rPr lang="en-US" sz="1600" u="none" strike="noStrike">
                          <a:effectLst/>
                        </a:rPr>
                        <a:t>Doing Business (Banco Mundial) -2020</a:t>
                      </a:r>
                      <a:endParaRPr lang="en-US" sz="1600" b="1" i="0" u="none" strike="noStrike">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a:effectLst/>
                        </a:rPr>
                        <a:t>3</a:t>
                      </a:r>
                      <a:endParaRPr lang="es-CO" sz="1600" b="0" i="0" u="none" strike="noStrike">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dirty="0">
                          <a:effectLst/>
                        </a:rPr>
                        <a:t>70,1</a:t>
                      </a:r>
                      <a:endParaRPr lang="es-CO" sz="1600" b="0" i="0" u="none" strike="noStrike" dirty="0">
                        <a:solidFill>
                          <a:srgbClr val="000000"/>
                        </a:solidFill>
                        <a:effectLst/>
                        <a:latin typeface="Work Sans Light" pitchFamily="2" charset="0"/>
                      </a:endParaRPr>
                    </a:p>
                  </a:txBody>
                  <a:tcPr marL="6350" marR="6350" marT="6350" marB="0" anchor="ctr">
                    <a:solidFill>
                      <a:srgbClr val="E6E6E6"/>
                    </a:solidFill>
                  </a:tcPr>
                </a:tc>
                <a:tc>
                  <a:txBody>
                    <a:bodyPr/>
                    <a:lstStyle/>
                    <a:p>
                      <a:pPr algn="ctr" fontAlgn="ctr"/>
                      <a:r>
                        <a:rPr lang="es-CO" sz="1600" u="none" strike="noStrike" dirty="0">
                          <a:effectLst/>
                        </a:rPr>
                        <a:t>77,63</a:t>
                      </a:r>
                      <a:endParaRPr lang="es-CO" sz="1600" b="0" i="0" u="none" strike="noStrike" dirty="0">
                        <a:solidFill>
                          <a:srgbClr val="000000"/>
                        </a:solidFill>
                        <a:effectLst/>
                        <a:latin typeface="Work Sans Light" pitchFamily="2" charset="0"/>
                      </a:endParaRPr>
                    </a:p>
                  </a:txBody>
                  <a:tcPr marL="6350" marR="6350" marT="6350" marB="0" anchor="ctr">
                    <a:solidFill>
                      <a:srgbClr val="E6E6E6"/>
                    </a:solidFill>
                  </a:tcPr>
                </a:tc>
                <a:extLst>
                  <a:ext uri="{0D108BD9-81ED-4DB2-BD59-A6C34878D82A}">
                    <a16:rowId xmlns:a16="http://schemas.microsoft.com/office/drawing/2014/main" val="954513607"/>
                  </a:ext>
                </a:extLst>
              </a:tr>
            </a:tbl>
          </a:graphicData>
        </a:graphic>
      </p:graphicFrame>
    </p:spTree>
    <p:extLst>
      <p:ext uri="{BB962C8B-B14F-4D97-AF65-F5344CB8AC3E}">
        <p14:creationId xmlns:p14="http://schemas.microsoft.com/office/powerpoint/2010/main" val="719420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2">
            <a:extLst>
              <a:ext uri="{FF2B5EF4-FFF2-40B4-BE49-F238E27FC236}">
                <a16:creationId xmlns:a16="http://schemas.microsoft.com/office/drawing/2014/main" id="{02724FCC-611F-4811-897A-422B31D674A2}"/>
              </a:ext>
            </a:extLst>
          </p:cNvPr>
          <p:cNvSpPr>
            <a:spLocks noGrp="1"/>
          </p:cNvSpPr>
          <p:nvPr>
            <p:ph type="body" sz="quarter" idx="10"/>
          </p:nvPr>
        </p:nvSpPr>
        <p:spPr>
          <a:xfrm>
            <a:off x="227710" y="1277685"/>
            <a:ext cx="6388439" cy="615046"/>
          </a:xfrm>
        </p:spPr>
        <p:txBody>
          <a:bodyPr/>
          <a:lstStyle/>
          <a:p>
            <a:r>
              <a:rPr lang="es-ES" dirty="0"/>
              <a:t>Es necesario fortalecer el talento humano especializado para potenciar la adopción de tecnologías 4.0</a:t>
            </a:r>
            <a:endParaRPr lang="es-CO" dirty="0"/>
          </a:p>
        </p:txBody>
      </p:sp>
      <p:sp>
        <p:nvSpPr>
          <p:cNvPr id="36" name="Título 6">
            <a:extLst>
              <a:ext uri="{FF2B5EF4-FFF2-40B4-BE49-F238E27FC236}">
                <a16:creationId xmlns:a16="http://schemas.microsoft.com/office/drawing/2014/main" id="{074EB8F1-7F8E-4071-B035-94131317E5AA}"/>
              </a:ext>
            </a:extLst>
          </p:cNvPr>
          <p:cNvSpPr txBox="1">
            <a:spLocks/>
          </p:cNvSpPr>
          <p:nvPr/>
        </p:nvSpPr>
        <p:spPr>
          <a:xfrm>
            <a:off x="6096000" y="286869"/>
            <a:ext cx="6096000" cy="560422"/>
          </a:xfrm>
          <a:prstGeom prst="rect">
            <a:avLst/>
          </a:prstGeom>
          <a:solidFill>
            <a:srgbClr val="DC4C4C"/>
          </a:solidFill>
        </p:spPr>
        <p:txBody>
          <a:bodyPr vert="horz" lIns="91440" tIns="45720" rIns="91440" bIns="45720" rtlCol="0" anchor="t">
            <a:noAutofit/>
          </a:bodyPr>
          <a:lstStyle>
            <a:defPPr>
              <a:defRPr lang="es-CO"/>
            </a:defPPr>
            <a:lvl1pPr algn="r">
              <a:lnSpc>
                <a:spcPct val="90000"/>
              </a:lnSpc>
              <a:spcBef>
                <a:spcPct val="0"/>
              </a:spcBef>
              <a:buNone/>
              <a:defRPr sz="3600" b="0" spc="-150">
                <a:solidFill>
                  <a:schemeClr val="bg1"/>
                </a:solidFill>
                <a:latin typeface="Daytona Pro Condensed Light" panose="020B0604020202020204" pitchFamily="34" charset="0"/>
              </a:defRPr>
            </a:lvl1pPr>
          </a:lstStyle>
          <a:p>
            <a:r>
              <a:rPr lang="es-CO" sz="3200" dirty="0"/>
              <a:t>Logística 4.0 - Diagnóstico</a:t>
            </a:r>
          </a:p>
        </p:txBody>
      </p:sp>
      <p:sp>
        <p:nvSpPr>
          <p:cNvPr id="13" name="Text Placeholder 2">
            <a:extLst>
              <a:ext uri="{FF2B5EF4-FFF2-40B4-BE49-F238E27FC236}">
                <a16:creationId xmlns:a16="http://schemas.microsoft.com/office/drawing/2014/main" id="{4B250109-4997-4E8D-99E0-0BE660A71F2A}"/>
              </a:ext>
            </a:extLst>
          </p:cNvPr>
          <p:cNvSpPr txBox="1">
            <a:spLocks/>
          </p:cNvSpPr>
          <p:nvPr/>
        </p:nvSpPr>
        <p:spPr>
          <a:xfrm>
            <a:off x="291866" y="1103263"/>
            <a:ext cx="11614384" cy="3609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Work Sa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sz="1600" i="1" dirty="0">
              <a:solidFill>
                <a:prstClr val="black"/>
              </a:solidFill>
            </a:endParaRPr>
          </a:p>
        </p:txBody>
      </p:sp>
      <p:sp>
        <p:nvSpPr>
          <p:cNvPr id="10" name="Marcador de texto 2">
            <a:extLst>
              <a:ext uri="{FF2B5EF4-FFF2-40B4-BE49-F238E27FC236}">
                <a16:creationId xmlns:a16="http://schemas.microsoft.com/office/drawing/2014/main" id="{C6C6D9E6-8093-4818-AA60-3540D6B06C13}"/>
              </a:ext>
            </a:extLst>
          </p:cNvPr>
          <p:cNvSpPr>
            <a:spLocks noGrp="1"/>
          </p:cNvSpPr>
          <p:nvPr>
            <p:ph type="body" sz="quarter" idx="11"/>
          </p:nvPr>
        </p:nvSpPr>
        <p:spPr>
          <a:xfrm>
            <a:off x="4286524" y="6241546"/>
            <a:ext cx="3534701" cy="335817"/>
          </a:xfrm>
        </p:spPr>
        <p:txBody>
          <a:bodyPr/>
          <a:lstStyle/>
          <a:p>
            <a:r>
              <a:rPr lang="es-ES" dirty="0"/>
              <a:t>Fuente: Elaboración propia con base en IMD Ranking 2019</a:t>
            </a:r>
            <a:endParaRPr lang="es-CO" dirty="0"/>
          </a:p>
        </p:txBody>
      </p:sp>
      <p:grpSp>
        <p:nvGrpSpPr>
          <p:cNvPr id="11" name="Grupo 10">
            <a:extLst>
              <a:ext uri="{FF2B5EF4-FFF2-40B4-BE49-F238E27FC236}">
                <a16:creationId xmlns:a16="http://schemas.microsoft.com/office/drawing/2014/main" id="{97810BC8-0662-4475-88F9-2F0DA2997852}"/>
              </a:ext>
            </a:extLst>
          </p:cNvPr>
          <p:cNvGrpSpPr/>
          <p:nvPr/>
        </p:nvGrpSpPr>
        <p:grpSpPr>
          <a:xfrm>
            <a:off x="3421930" y="2647497"/>
            <a:ext cx="8284749" cy="3415165"/>
            <a:chOff x="451001" y="2385380"/>
            <a:chExt cx="8284749" cy="3103133"/>
          </a:xfrm>
        </p:grpSpPr>
        <p:grpSp>
          <p:nvGrpSpPr>
            <p:cNvPr id="15" name="Grupo 14">
              <a:extLst>
                <a:ext uri="{FF2B5EF4-FFF2-40B4-BE49-F238E27FC236}">
                  <a16:creationId xmlns:a16="http://schemas.microsoft.com/office/drawing/2014/main" id="{17EA3CD5-C4CE-4ED1-BE57-785D7260DFA6}"/>
                </a:ext>
              </a:extLst>
            </p:cNvPr>
            <p:cNvGrpSpPr/>
            <p:nvPr/>
          </p:nvGrpSpPr>
          <p:grpSpPr>
            <a:xfrm>
              <a:off x="451001" y="2385380"/>
              <a:ext cx="5425910" cy="3103133"/>
              <a:chOff x="451001" y="2385380"/>
              <a:chExt cx="5425910" cy="3103133"/>
            </a:xfrm>
          </p:grpSpPr>
          <p:sp>
            <p:nvSpPr>
              <p:cNvPr id="18" name="Rectángulo 17">
                <a:extLst>
                  <a:ext uri="{FF2B5EF4-FFF2-40B4-BE49-F238E27FC236}">
                    <a16:creationId xmlns:a16="http://schemas.microsoft.com/office/drawing/2014/main" id="{8A5BC321-3DB3-4D9A-812A-CAA3D4C16747}"/>
                  </a:ext>
                </a:extLst>
              </p:cNvPr>
              <p:cNvSpPr/>
              <p:nvPr/>
            </p:nvSpPr>
            <p:spPr>
              <a:xfrm>
                <a:off x="4750904" y="3896139"/>
                <a:ext cx="655983" cy="1592374"/>
              </a:xfrm>
              <a:prstGeom prst="rect">
                <a:avLst/>
              </a:prstGeom>
              <a:noFill/>
              <a:ln w="28575">
                <a:solidFill>
                  <a:srgbClr val="FF0000"/>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dirty="0" err="1"/>
              </a:p>
            </p:txBody>
          </p:sp>
          <p:pic>
            <p:nvPicPr>
              <p:cNvPr id="19" name="Imagen 18">
                <a:extLst>
                  <a:ext uri="{FF2B5EF4-FFF2-40B4-BE49-F238E27FC236}">
                    <a16:creationId xmlns:a16="http://schemas.microsoft.com/office/drawing/2014/main" id="{C20E21F1-3827-4A65-BE2E-1A46B3AC6D78}"/>
                  </a:ext>
                </a:extLst>
              </p:cNvPr>
              <p:cNvPicPr>
                <a:picLocks noChangeAspect="1"/>
              </p:cNvPicPr>
              <p:nvPr/>
            </p:nvPicPr>
            <p:blipFill>
              <a:blip r:embed="rId2"/>
              <a:stretch>
                <a:fillRect/>
              </a:stretch>
            </p:blipFill>
            <p:spPr>
              <a:xfrm>
                <a:off x="451001" y="2385380"/>
                <a:ext cx="5425910" cy="3103133"/>
              </a:xfrm>
              <a:prstGeom prst="rect">
                <a:avLst/>
              </a:prstGeom>
            </p:spPr>
          </p:pic>
        </p:grpSp>
        <p:sp>
          <p:nvSpPr>
            <p:cNvPr id="16" name="Rectángulo 15">
              <a:extLst>
                <a:ext uri="{FF2B5EF4-FFF2-40B4-BE49-F238E27FC236}">
                  <a16:creationId xmlns:a16="http://schemas.microsoft.com/office/drawing/2014/main" id="{DDA15EB6-4D7B-4140-8360-D0AB8F4908EC}"/>
                </a:ext>
              </a:extLst>
            </p:cNvPr>
            <p:cNvSpPr/>
            <p:nvPr/>
          </p:nvSpPr>
          <p:spPr>
            <a:xfrm>
              <a:off x="5876911" y="3250096"/>
              <a:ext cx="2858839" cy="1592374"/>
            </a:xfrm>
            <a:prstGeom prst="rect">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r>
                <a:rPr lang="es-CO" sz="1400" dirty="0">
                  <a:solidFill>
                    <a:schemeClr val="tx1"/>
                  </a:solidFill>
                </a:rPr>
                <a:t>Mide los conocimientos necesarios para descubrir, comprender y construir nuevas tecnologías</a:t>
              </a:r>
            </a:p>
            <a:p>
              <a:endParaRPr lang="es-CO" sz="1400" dirty="0">
                <a:solidFill>
                  <a:schemeClr val="tx1"/>
                </a:solidFill>
              </a:endParaRPr>
            </a:p>
            <a:p>
              <a:r>
                <a:rPr lang="es-CO" sz="1400" dirty="0">
                  <a:solidFill>
                    <a:schemeClr val="tx1"/>
                  </a:solidFill>
                </a:rPr>
                <a:t>* Talento</a:t>
              </a:r>
              <a:br>
                <a:rPr lang="es-CO" sz="1400" dirty="0">
                  <a:solidFill>
                    <a:schemeClr val="tx1"/>
                  </a:solidFill>
                </a:rPr>
              </a:br>
              <a:r>
                <a:rPr lang="es-CO" sz="1400" dirty="0">
                  <a:solidFill>
                    <a:schemeClr val="tx1"/>
                  </a:solidFill>
                </a:rPr>
                <a:t>* Educación</a:t>
              </a:r>
            </a:p>
          </p:txBody>
        </p:sp>
        <p:cxnSp>
          <p:nvCxnSpPr>
            <p:cNvPr id="17" name="Conector: angular 16">
              <a:extLst>
                <a:ext uri="{FF2B5EF4-FFF2-40B4-BE49-F238E27FC236}">
                  <a16:creationId xmlns:a16="http://schemas.microsoft.com/office/drawing/2014/main" id="{7440AB54-4DF7-4504-9B3A-52512FC5008F}"/>
                </a:ext>
              </a:extLst>
            </p:cNvPr>
            <p:cNvCxnSpPr>
              <a:cxnSpLocks/>
            </p:cNvCxnSpPr>
            <p:nvPr/>
          </p:nvCxnSpPr>
          <p:spPr>
            <a:xfrm rot="10800000" flipV="1">
              <a:off x="5078895" y="3250096"/>
              <a:ext cx="798016" cy="646043"/>
            </a:xfrm>
            <a:prstGeom prst="bentConnector3">
              <a:avLst>
                <a:gd name="adj1" fmla="val 99819"/>
              </a:avLst>
            </a:prstGeom>
            <a:ln>
              <a:tailEnd type="none"/>
            </a:ln>
          </p:spPr>
          <p:style>
            <a:lnRef idx="1">
              <a:schemeClr val="accent1"/>
            </a:lnRef>
            <a:fillRef idx="0">
              <a:schemeClr val="accent1"/>
            </a:fillRef>
            <a:effectRef idx="0">
              <a:schemeClr val="accent1"/>
            </a:effectRef>
            <a:fontRef idx="minor">
              <a:schemeClr val="tx1"/>
            </a:fontRef>
          </p:style>
        </p:cxnSp>
      </p:grpSp>
      <p:sp>
        <p:nvSpPr>
          <p:cNvPr id="20" name="Rectángulo 19">
            <a:extLst>
              <a:ext uri="{FF2B5EF4-FFF2-40B4-BE49-F238E27FC236}">
                <a16:creationId xmlns:a16="http://schemas.microsoft.com/office/drawing/2014/main" id="{74E895A5-A31C-45E0-92D4-BB91C8361F90}"/>
              </a:ext>
            </a:extLst>
          </p:cNvPr>
          <p:cNvSpPr/>
          <p:nvPr/>
        </p:nvSpPr>
        <p:spPr>
          <a:xfrm>
            <a:off x="288808" y="3723387"/>
            <a:ext cx="3031434" cy="2031325"/>
          </a:xfrm>
          <a:prstGeom prst="rect">
            <a:avLst/>
          </a:prstGeom>
          <a:solidFill>
            <a:srgbClr val="157394">
              <a:alpha val="68000"/>
            </a:srgbClr>
          </a:solidFill>
        </p:spPr>
        <p:txBody>
          <a:bodyPr wrap="square">
            <a:spAutoFit/>
          </a:bodyPr>
          <a:lstStyle/>
          <a:p>
            <a:pPr algn="ctr"/>
            <a:r>
              <a:rPr lang="es-ES" sz="1700" dirty="0">
                <a:solidFill>
                  <a:schemeClr val="bg1"/>
                </a:solidFill>
              </a:rPr>
              <a:t>En Colombia existen</a:t>
            </a:r>
          </a:p>
          <a:p>
            <a:pPr algn="ctr"/>
            <a:r>
              <a:rPr lang="es-ES" sz="2000" b="1" dirty="0">
                <a:solidFill>
                  <a:schemeClr val="bg1"/>
                </a:solidFill>
                <a:latin typeface="Daytona Pro Condensed Light" panose="020B0306030503040204" pitchFamily="34" charset="0"/>
              </a:rPr>
              <a:t>322</a:t>
            </a:r>
            <a:r>
              <a:rPr lang="es-ES" sz="1700" dirty="0">
                <a:solidFill>
                  <a:schemeClr val="bg1"/>
                </a:solidFill>
              </a:rPr>
              <a:t> programas académicos en TIC,</a:t>
            </a:r>
          </a:p>
          <a:p>
            <a:pPr algn="ctr"/>
            <a:r>
              <a:rPr lang="es-ES" sz="1700" dirty="0">
                <a:solidFill>
                  <a:schemeClr val="bg1"/>
                </a:solidFill>
              </a:rPr>
              <a:t>de los cuales sólo </a:t>
            </a:r>
            <a:r>
              <a:rPr lang="es-ES" sz="2000" b="1" dirty="0">
                <a:solidFill>
                  <a:schemeClr val="bg1"/>
                </a:solidFill>
                <a:latin typeface="Daytona Pro Condensed Light" panose="020B0306030503040204" pitchFamily="34" charset="0"/>
              </a:rPr>
              <a:t>11</a:t>
            </a:r>
            <a:r>
              <a:rPr lang="es-ES" sz="1700" dirty="0">
                <a:solidFill>
                  <a:schemeClr val="bg1"/>
                </a:solidFill>
              </a:rPr>
              <a:t> cuentan con acreditación de alta calidad</a:t>
            </a:r>
          </a:p>
          <a:p>
            <a:pPr algn="ctr"/>
            <a:endParaRPr lang="es-ES" sz="900" dirty="0">
              <a:solidFill>
                <a:schemeClr val="bg1"/>
              </a:solidFill>
            </a:endParaRPr>
          </a:p>
          <a:p>
            <a:pPr algn="ctr"/>
            <a:r>
              <a:rPr lang="es-ES" sz="900" dirty="0">
                <a:solidFill>
                  <a:schemeClr val="bg1"/>
                </a:solidFill>
              </a:rPr>
              <a:t>(</a:t>
            </a:r>
            <a:r>
              <a:rPr lang="es-ES" sz="900" dirty="0" err="1">
                <a:solidFill>
                  <a:schemeClr val="bg1"/>
                </a:solidFill>
              </a:rPr>
              <a:t>MinEducación</a:t>
            </a:r>
            <a:r>
              <a:rPr lang="es-ES" sz="900" dirty="0">
                <a:solidFill>
                  <a:schemeClr val="bg1"/>
                </a:solidFill>
              </a:rPr>
              <a:t>, 2019)</a:t>
            </a:r>
            <a:endParaRPr lang="es-CO" sz="900" dirty="0" err="1">
              <a:solidFill>
                <a:schemeClr val="bg1"/>
              </a:solidFill>
            </a:endParaRPr>
          </a:p>
        </p:txBody>
      </p:sp>
      <p:sp>
        <p:nvSpPr>
          <p:cNvPr id="2" name="Rectángulo 1">
            <a:extLst>
              <a:ext uri="{FF2B5EF4-FFF2-40B4-BE49-F238E27FC236}">
                <a16:creationId xmlns:a16="http://schemas.microsoft.com/office/drawing/2014/main" id="{3ADCC468-B3C5-4F55-83CE-6315B1D495C3}"/>
              </a:ext>
            </a:extLst>
          </p:cNvPr>
          <p:cNvSpPr/>
          <p:nvPr/>
        </p:nvSpPr>
        <p:spPr>
          <a:xfrm>
            <a:off x="7721833" y="4310169"/>
            <a:ext cx="655983" cy="1752493"/>
          </a:xfrm>
          <a:prstGeom prst="rect">
            <a:avLst/>
          </a:prstGeom>
          <a:noFill/>
          <a:ln>
            <a:solidFill>
              <a:srgbClr val="E1707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dirty="0" err="1"/>
          </a:p>
        </p:txBody>
      </p:sp>
      <p:sp>
        <p:nvSpPr>
          <p:cNvPr id="3" name="Rectángulo 2">
            <a:extLst>
              <a:ext uri="{FF2B5EF4-FFF2-40B4-BE49-F238E27FC236}">
                <a16:creationId xmlns:a16="http://schemas.microsoft.com/office/drawing/2014/main" id="{7C625B86-D4DF-4A73-9A23-C46C9F6E7BA7}"/>
              </a:ext>
            </a:extLst>
          </p:cNvPr>
          <p:cNvSpPr/>
          <p:nvPr/>
        </p:nvSpPr>
        <p:spPr>
          <a:xfrm>
            <a:off x="7003798" y="1304667"/>
            <a:ext cx="4896336" cy="1323439"/>
          </a:xfrm>
          <a:prstGeom prst="rect">
            <a:avLst/>
          </a:prstGeom>
        </p:spPr>
        <p:txBody>
          <a:bodyPr wrap="square">
            <a:spAutoFit/>
          </a:bodyPr>
          <a:lstStyle/>
          <a:p>
            <a:pPr algn="r"/>
            <a:r>
              <a:rPr lang="es-MX" sz="2000" i="1" dirty="0">
                <a:solidFill>
                  <a:srgbClr val="E17070"/>
                </a:solidFill>
                <a:latin typeface="Daytona Pro Condensed Light" panose="020B0306030503040204" pitchFamily="34" charset="0"/>
              </a:rPr>
              <a:t>Según el informe Futuro del Trabajo en España (Adecco, 2016), el sector logístico será uno de los sectores que liderará la creación de empleo en el período </a:t>
            </a:r>
            <a:r>
              <a:rPr lang="es-CO" sz="2000" i="1" dirty="0">
                <a:solidFill>
                  <a:srgbClr val="E17070"/>
                </a:solidFill>
                <a:latin typeface="Daytona Pro Condensed Light" panose="020B0306030503040204" pitchFamily="34" charset="0"/>
              </a:rPr>
              <a:t>2020-2025.</a:t>
            </a:r>
          </a:p>
        </p:txBody>
      </p:sp>
    </p:spTree>
    <p:extLst>
      <p:ext uri="{BB962C8B-B14F-4D97-AF65-F5344CB8AC3E}">
        <p14:creationId xmlns:p14="http://schemas.microsoft.com/office/powerpoint/2010/main" val="1821558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2">
            <a:extLst>
              <a:ext uri="{FF2B5EF4-FFF2-40B4-BE49-F238E27FC236}">
                <a16:creationId xmlns:a16="http://schemas.microsoft.com/office/drawing/2014/main" id="{02724FCC-611F-4811-897A-422B31D674A2}"/>
              </a:ext>
            </a:extLst>
          </p:cNvPr>
          <p:cNvSpPr>
            <a:spLocks noGrp="1"/>
          </p:cNvSpPr>
          <p:nvPr>
            <p:ph type="body" sz="quarter" idx="10"/>
          </p:nvPr>
        </p:nvSpPr>
        <p:spPr>
          <a:xfrm>
            <a:off x="288808" y="1105128"/>
            <a:ext cx="11614384" cy="360939"/>
          </a:xfrm>
        </p:spPr>
        <p:txBody>
          <a:bodyPr/>
          <a:lstStyle/>
          <a:p>
            <a:r>
              <a:rPr lang="es-ES" sz="2800" b="1" dirty="0">
                <a:solidFill>
                  <a:srgbClr val="DC4C4C"/>
                </a:solidFill>
                <a:latin typeface="Daytona Pro Condensed Light" panose="020B0604020202020204" pitchFamily="34" charset="0"/>
              </a:rPr>
              <a:t>Formular lineamientos de política y un plan estratégico para la promoción y masificación del uso de las TIC en </a:t>
            </a:r>
            <a:r>
              <a:rPr lang="es-CO" sz="2800" b="1" dirty="0">
                <a:solidFill>
                  <a:srgbClr val="DC4C4C"/>
                </a:solidFill>
                <a:latin typeface="Daytona Pro Condensed Light" panose="020B0604020202020204" pitchFamily="34" charset="0"/>
              </a:rPr>
              <a:t>los procesos logísticos de las cadenas de suministro en el país</a:t>
            </a:r>
          </a:p>
        </p:txBody>
      </p:sp>
      <p:sp>
        <p:nvSpPr>
          <p:cNvPr id="36" name="Título 6">
            <a:extLst>
              <a:ext uri="{FF2B5EF4-FFF2-40B4-BE49-F238E27FC236}">
                <a16:creationId xmlns:a16="http://schemas.microsoft.com/office/drawing/2014/main" id="{074EB8F1-7F8E-4071-B035-94131317E5AA}"/>
              </a:ext>
            </a:extLst>
          </p:cNvPr>
          <p:cNvSpPr txBox="1">
            <a:spLocks/>
          </p:cNvSpPr>
          <p:nvPr/>
        </p:nvSpPr>
        <p:spPr>
          <a:xfrm>
            <a:off x="6096000" y="286869"/>
            <a:ext cx="6096000" cy="560422"/>
          </a:xfrm>
          <a:prstGeom prst="rect">
            <a:avLst/>
          </a:prstGeom>
          <a:solidFill>
            <a:srgbClr val="DC4C4C"/>
          </a:solidFill>
        </p:spPr>
        <p:txBody>
          <a:bodyPr vert="horz" lIns="91440" tIns="45720" rIns="91440" bIns="45720" rtlCol="0" anchor="t">
            <a:noAutofit/>
          </a:bodyPr>
          <a:lstStyle>
            <a:defPPr>
              <a:defRPr lang="es-CO"/>
            </a:defPPr>
            <a:lvl1pPr algn="r">
              <a:lnSpc>
                <a:spcPct val="90000"/>
              </a:lnSpc>
              <a:spcBef>
                <a:spcPct val="0"/>
              </a:spcBef>
              <a:buNone/>
              <a:defRPr sz="3600" b="0" spc="-150">
                <a:solidFill>
                  <a:schemeClr val="bg1"/>
                </a:solidFill>
                <a:latin typeface="Daytona Pro Condensed Light" panose="020B0604020202020204" pitchFamily="34" charset="0"/>
              </a:defRPr>
            </a:lvl1pPr>
          </a:lstStyle>
          <a:p>
            <a:r>
              <a:rPr lang="es-CO" sz="3200" dirty="0"/>
              <a:t>Logística 4.0 - </a:t>
            </a:r>
            <a:r>
              <a:rPr lang="es-CO" sz="3200" b="1" dirty="0"/>
              <a:t>Objetivo</a:t>
            </a:r>
          </a:p>
        </p:txBody>
      </p:sp>
      <p:sp>
        <p:nvSpPr>
          <p:cNvPr id="13" name="Text Placeholder 2">
            <a:extLst>
              <a:ext uri="{FF2B5EF4-FFF2-40B4-BE49-F238E27FC236}">
                <a16:creationId xmlns:a16="http://schemas.microsoft.com/office/drawing/2014/main" id="{4B250109-4997-4E8D-99E0-0BE660A71F2A}"/>
              </a:ext>
            </a:extLst>
          </p:cNvPr>
          <p:cNvSpPr txBox="1">
            <a:spLocks/>
          </p:cNvSpPr>
          <p:nvPr/>
        </p:nvSpPr>
        <p:spPr>
          <a:xfrm>
            <a:off x="291866" y="1103263"/>
            <a:ext cx="11614384" cy="3609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Work Sa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sz="1600" i="1" dirty="0">
              <a:solidFill>
                <a:prstClr val="black"/>
              </a:solidFill>
            </a:endParaRPr>
          </a:p>
        </p:txBody>
      </p:sp>
      <p:sp>
        <p:nvSpPr>
          <p:cNvPr id="21" name="Text Placeholder 11">
            <a:extLst>
              <a:ext uri="{FF2B5EF4-FFF2-40B4-BE49-F238E27FC236}">
                <a16:creationId xmlns:a16="http://schemas.microsoft.com/office/drawing/2014/main" id="{B36C0125-9A75-42AC-B9E7-C07455552FB0}"/>
              </a:ext>
            </a:extLst>
          </p:cNvPr>
          <p:cNvSpPr txBox="1">
            <a:spLocks/>
          </p:cNvSpPr>
          <p:nvPr/>
        </p:nvSpPr>
        <p:spPr>
          <a:xfrm>
            <a:off x="443288" y="2427231"/>
            <a:ext cx="5580715" cy="369553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Clr>
                <a:schemeClr val="accent1"/>
              </a:buClr>
              <a:buNone/>
            </a:pPr>
            <a:endParaRPr lang="es-CO" sz="1400" dirty="0"/>
          </a:p>
          <a:p>
            <a:pPr>
              <a:spcBef>
                <a:spcPts val="1200"/>
              </a:spcBef>
              <a:buClr>
                <a:schemeClr val="accent1"/>
              </a:buClr>
              <a:buFont typeface="Wingdings" panose="05000000000000000000" pitchFamily="2" charset="2"/>
              <a:buChar char="ü"/>
            </a:pPr>
            <a:endParaRPr lang="es-ES" sz="1600" dirty="0"/>
          </a:p>
        </p:txBody>
      </p:sp>
      <p:sp>
        <p:nvSpPr>
          <p:cNvPr id="23" name="Title 1">
            <a:extLst>
              <a:ext uri="{FF2B5EF4-FFF2-40B4-BE49-F238E27FC236}">
                <a16:creationId xmlns:a16="http://schemas.microsoft.com/office/drawing/2014/main" id="{2B5210D7-637F-4B8B-B4EF-B209A7C87ADE}"/>
              </a:ext>
            </a:extLst>
          </p:cNvPr>
          <p:cNvSpPr txBox="1">
            <a:spLocks/>
          </p:cNvSpPr>
          <p:nvPr/>
        </p:nvSpPr>
        <p:spPr>
          <a:xfrm>
            <a:off x="291865" y="2745506"/>
            <a:ext cx="11613596" cy="55938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r>
              <a:rPr lang="es-CO" sz="2400" b="1" dirty="0"/>
              <a:t>Necesidades identificadas</a:t>
            </a:r>
          </a:p>
        </p:txBody>
      </p:sp>
      <p:sp>
        <p:nvSpPr>
          <p:cNvPr id="24" name="Marcador de texto 2">
            <a:extLst>
              <a:ext uri="{FF2B5EF4-FFF2-40B4-BE49-F238E27FC236}">
                <a16:creationId xmlns:a16="http://schemas.microsoft.com/office/drawing/2014/main" id="{CEFDEA4A-88EB-4232-82EE-20E4A6BE2738}"/>
              </a:ext>
            </a:extLst>
          </p:cNvPr>
          <p:cNvSpPr txBox="1">
            <a:spLocks/>
          </p:cNvSpPr>
          <p:nvPr/>
        </p:nvSpPr>
        <p:spPr>
          <a:xfrm>
            <a:off x="443288" y="3428999"/>
            <a:ext cx="11255069" cy="269376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Work Sa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600"/>
              </a:spcBef>
              <a:spcAft>
                <a:spcPts val="600"/>
              </a:spcAft>
              <a:buFont typeface="Arial" panose="020B0604020202020204" pitchFamily="34" charset="0"/>
              <a:buChar char="•"/>
            </a:pPr>
            <a:r>
              <a:rPr lang="es-CO" sz="1800" dirty="0"/>
              <a:t>Incrementar adopción de tecnologías 4.0 en las empresas prestadoras de servicios logísticos y de comercio exterior (PSL) y en procesos de economía circular</a:t>
            </a:r>
          </a:p>
          <a:p>
            <a:pPr marL="342900" indent="-342900">
              <a:lnSpc>
                <a:spcPct val="100000"/>
              </a:lnSpc>
              <a:spcBef>
                <a:spcPts val="600"/>
              </a:spcBef>
              <a:spcAft>
                <a:spcPts val="600"/>
              </a:spcAft>
              <a:buFont typeface="Arial" panose="020B0604020202020204" pitchFamily="34" charset="0"/>
              <a:buChar char="•"/>
            </a:pPr>
            <a:r>
              <a:rPr lang="es-CO" sz="1800" dirty="0"/>
              <a:t>Promover el desarrollo de industrias digitales a través de coordinación público privada con énfasis en tecnologías 4.0</a:t>
            </a:r>
          </a:p>
          <a:p>
            <a:pPr marL="342900" indent="-342900">
              <a:lnSpc>
                <a:spcPct val="100000"/>
              </a:lnSpc>
              <a:spcBef>
                <a:spcPts val="600"/>
              </a:spcBef>
              <a:spcAft>
                <a:spcPts val="600"/>
              </a:spcAft>
              <a:buFont typeface="Arial" panose="020B0604020202020204" pitchFamily="34" charset="0"/>
              <a:buChar char="•"/>
            </a:pPr>
            <a:r>
              <a:rPr lang="es-CO" sz="1800" dirty="0"/>
              <a:t>Definir requerimientos, diseños y protocolos para la para interoperabilidad de sistemas de información en logística y comercio</a:t>
            </a:r>
          </a:p>
          <a:p>
            <a:pPr marL="342900" indent="-342900">
              <a:lnSpc>
                <a:spcPct val="100000"/>
              </a:lnSpc>
              <a:spcBef>
                <a:spcPts val="600"/>
              </a:spcBef>
              <a:spcAft>
                <a:spcPts val="600"/>
              </a:spcAft>
              <a:buFont typeface="Arial" panose="020B0604020202020204" pitchFamily="34" charset="0"/>
              <a:buChar char="•"/>
            </a:pPr>
            <a:r>
              <a:rPr lang="es-CO" sz="1800" dirty="0"/>
              <a:t>Incrementar la oferta de talento digital aplicado a procesos logísticos</a:t>
            </a:r>
          </a:p>
          <a:p>
            <a:pPr marL="342900" indent="-342900">
              <a:lnSpc>
                <a:spcPct val="100000"/>
              </a:lnSpc>
              <a:spcBef>
                <a:spcPts val="600"/>
              </a:spcBef>
              <a:spcAft>
                <a:spcPts val="600"/>
              </a:spcAft>
              <a:buFont typeface="Arial" panose="020B0604020202020204" pitchFamily="34" charset="0"/>
              <a:buChar char="•"/>
            </a:pPr>
            <a:r>
              <a:rPr lang="es-CO" sz="1800" dirty="0"/>
              <a:t>Diseñar y expedir normatividad y reglamentación en los sectores de transporte, logística y comercio</a:t>
            </a:r>
          </a:p>
          <a:p>
            <a:pPr marL="285750" indent="-285750">
              <a:lnSpc>
                <a:spcPct val="100000"/>
              </a:lnSpc>
              <a:spcBef>
                <a:spcPts val="600"/>
              </a:spcBef>
              <a:spcAft>
                <a:spcPts val="600"/>
              </a:spcAft>
              <a:buFont typeface="Arial" panose="020B0604020202020204" pitchFamily="34" charset="0"/>
              <a:buChar char="•"/>
            </a:pPr>
            <a:endParaRPr lang="es-CO" sz="1800" dirty="0"/>
          </a:p>
        </p:txBody>
      </p:sp>
    </p:spTree>
    <p:extLst>
      <p:ext uri="{BB962C8B-B14F-4D97-AF65-F5344CB8AC3E}">
        <p14:creationId xmlns:p14="http://schemas.microsoft.com/office/powerpoint/2010/main" val="1715806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ítulo 6">
            <a:extLst>
              <a:ext uri="{FF2B5EF4-FFF2-40B4-BE49-F238E27FC236}">
                <a16:creationId xmlns:a16="http://schemas.microsoft.com/office/drawing/2014/main" id="{074EB8F1-7F8E-4071-B035-94131317E5AA}"/>
              </a:ext>
            </a:extLst>
          </p:cNvPr>
          <p:cNvSpPr txBox="1">
            <a:spLocks/>
          </p:cNvSpPr>
          <p:nvPr/>
        </p:nvSpPr>
        <p:spPr>
          <a:xfrm>
            <a:off x="6096000" y="286869"/>
            <a:ext cx="6096000" cy="560422"/>
          </a:xfrm>
          <a:prstGeom prst="rect">
            <a:avLst/>
          </a:prstGeom>
          <a:solidFill>
            <a:srgbClr val="589CB4"/>
          </a:solidFill>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pPr algn="r"/>
            <a:r>
              <a:rPr lang="es-CO" sz="3200" dirty="0">
                <a:solidFill>
                  <a:schemeClr val="bg1"/>
                </a:solidFill>
                <a:latin typeface="Daytona Pro Condensed Light" panose="020B0604020202020204" pitchFamily="34" charset="0"/>
                <a:ea typeface="+mn-ea"/>
                <a:cs typeface="+mn-cs"/>
              </a:rPr>
              <a:t>Agro-logística - Diagnóstico</a:t>
            </a:r>
          </a:p>
        </p:txBody>
      </p:sp>
      <p:sp>
        <p:nvSpPr>
          <p:cNvPr id="3" name="Marcador de texto 2">
            <a:extLst>
              <a:ext uri="{FF2B5EF4-FFF2-40B4-BE49-F238E27FC236}">
                <a16:creationId xmlns:a16="http://schemas.microsoft.com/office/drawing/2014/main" id="{98CFBCAC-3032-4E95-991D-A86B9EBC3235}"/>
              </a:ext>
            </a:extLst>
          </p:cNvPr>
          <p:cNvSpPr>
            <a:spLocks noGrp="1"/>
          </p:cNvSpPr>
          <p:nvPr>
            <p:ph type="body" sz="quarter" idx="11"/>
          </p:nvPr>
        </p:nvSpPr>
        <p:spPr/>
        <p:txBody>
          <a:bodyPr/>
          <a:lstStyle/>
          <a:p>
            <a:endParaRPr lang="es-CO"/>
          </a:p>
        </p:txBody>
      </p:sp>
      <p:sp>
        <p:nvSpPr>
          <p:cNvPr id="13" name="Marcador de texto 2">
            <a:extLst>
              <a:ext uri="{FF2B5EF4-FFF2-40B4-BE49-F238E27FC236}">
                <a16:creationId xmlns:a16="http://schemas.microsoft.com/office/drawing/2014/main" id="{202AEC96-78F6-4D45-A169-2430DB5AF7D7}"/>
              </a:ext>
            </a:extLst>
          </p:cNvPr>
          <p:cNvSpPr>
            <a:spLocks noGrp="1"/>
          </p:cNvSpPr>
          <p:nvPr>
            <p:ph type="body" sz="quarter" idx="10"/>
          </p:nvPr>
        </p:nvSpPr>
        <p:spPr>
          <a:xfrm>
            <a:off x="288808" y="1267008"/>
            <a:ext cx="11614384" cy="360939"/>
          </a:xfrm>
        </p:spPr>
        <p:txBody>
          <a:bodyPr/>
          <a:lstStyle/>
          <a:p>
            <a:r>
              <a:rPr lang="es-CO" dirty="0"/>
              <a:t>Datos de contexto</a:t>
            </a:r>
          </a:p>
        </p:txBody>
      </p:sp>
      <p:sp>
        <p:nvSpPr>
          <p:cNvPr id="14" name="Marcador de texto 3">
            <a:extLst>
              <a:ext uri="{FF2B5EF4-FFF2-40B4-BE49-F238E27FC236}">
                <a16:creationId xmlns:a16="http://schemas.microsoft.com/office/drawing/2014/main" id="{CBB9B879-577F-4B26-B4DE-5F4BAAB3DCC5}"/>
              </a:ext>
            </a:extLst>
          </p:cNvPr>
          <p:cNvSpPr txBox="1">
            <a:spLocks/>
          </p:cNvSpPr>
          <p:nvPr/>
        </p:nvSpPr>
        <p:spPr>
          <a:xfrm>
            <a:off x="291865" y="6308675"/>
            <a:ext cx="5809462" cy="364773"/>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a:t>Fuente: BID (2018)</a:t>
            </a:r>
            <a:endParaRPr lang="es-CO" dirty="0"/>
          </a:p>
        </p:txBody>
      </p:sp>
      <p:sp>
        <p:nvSpPr>
          <p:cNvPr id="15" name="Marcador de texto 7">
            <a:extLst>
              <a:ext uri="{FF2B5EF4-FFF2-40B4-BE49-F238E27FC236}">
                <a16:creationId xmlns:a16="http://schemas.microsoft.com/office/drawing/2014/main" id="{4C0EC158-0314-473B-903E-F00848B071C6}"/>
              </a:ext>
            </a:extLst>
          </p:cNvPr>
          <p:cNvSpPr txBox="1">
            <a:spLocks/>
          </p:cNvSpPr>
          <p:nvPr/>
        </p:nvSpPr>
        <p:spPr>
          <a:xfrm>
            <a:off x="402596" y="2047665"/>
            <a:ext cx="5966306" cy="1081968"/>
          </a:xfrm>
          <a:prstGeom prst="rect">
            <a:avLst/>
          </a:prstGeom>
        </p:spPr>
        <p:txBody>
          <a:bodyPr vert="horz" lIns="91440" tIns="45720" rIns="91440" bIns="45720" rtlCol="0" anchor="t">
            <a:noAutofit/>
          </a:bodyPr>
          <a:lstStyle>
            <a:lvl1pPr marL="285750" indent="-285750" algn="l" defTabSz="914400" rtl="0" eaLnBrk="1" latinLnBrk="0" hangingPunct="1">
              <a:lnSpc>
                <a:spcPct val="100000"/>
              </a:lnSpc>
              <a:spcBef>
                <a:spcPts val="600"/>
              </a:spcBef>
              <a:buClr>
                <a:schemeClr val="accent1"/>
              </a:buClr>
              <a:buFont typeface="Arial" panose="020B0604020202020204" pitchFamily="34" charset="0"/>
              <a:buChar char="•"/>
              <a:defRPr sz="1800" kern="1200">
                <a:solidFill>
                  <a:schemeClr val="tx1"/>
                </a:solidFill>
                <a:latin typeface="Work Sans" panose="00000500000000000000" pitchFamily="2" charset="0"/>
                <a:ea typeface="+mn-ea"/>
                <a:cs typeface="+mn-cs"/>
              </a:defRPr>
            </a:lvl1pPr>
            <a:lvl2pPr marL="800100" indent="-342900" algn="l" defTabSz="914400" rtl="0" eaLnBrk="1" latinLnBrk="0" hangingPunct="1">
              <a:lnSpc>
                <a:spcPct val="90000"/>
              </a:lnSpc>
              <a:spcBef>
                <a:spcPts val="500"/>
              </a:spcBef>
              <a:buClr>
                <a:schemeClr val="tx2"/>
              </a:buClr>
              <a:buFont typeface="Wingdings" panose="05000000000000000000" pitchFamily="2" charset="2"/>
              <a:buChar char="ü"/>
              <a:defRPr sz="1800" kern="1200">
                <a:solidFill>
                  <a:schemeClr val="tx1"/>
                </a:solidFill>
                <a:latin typeface="+mn-lt"/>
                <a:ea typeface="+mn-ea"/>
                <a:cs typeface="+mn-cs"/>
              </a:defRPr>
            </a:lvl2pPr>
            <a:lvl3pPr marL="1200150" indent="-285750" algn="l" defTabSz="914400" rtl="0" eaLnBrk="1" latinLnBrk="0" hangingPunct="1">
              <a:lnSpc>
                <a:spcPct val="90000"/>
              </a:lnSpc>
              <a:spcBef>
                <a:spcPts val="500"/>
              </a:spcBef>
              <a:buClr>
                <a:schemeClr val="tx2"/>
              </a:buClr>
              <a:buFont typeface="Courier New" panose="02070309020205020404" pitchFamily="49" charset="0"/>
              <a:buChar char="o"/>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chemeClr val="tx2"/>
              </a:buClr>
              <a:buFont typeface="Wingdings" panose="05000000000000000000" pitchFamily="2" charset="2"/>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b="1" i="1" dirty="0">
                <a:latin typeface="Daytona Pro Condensed Light" panose="020B0306030503040204" pitchFamily="34" charset="0"/>
              </a:rPr>
              <a:t>“</a:t>
            </a:r>
            <a:r>
              <a:rPr lang="es-CO" sz="2000" i="1" dirty="0">
                <a:solidFill>
                  <a:srgbClr val="157394"/>
                </a:solidFill>
                <a:latin typeface="Daytona Pro Condensed Light" panose="020B0306030503040204" pitchFamily="34" charset="0"/>
              </a:rPr>
              <a:t>América Latina y el Caribe (ALC) es un importante exportador neto de alimentos y productos agrícolas </a:t>
            </a:r>
            <a:r>
              <a:rPr lang="es-CO" sz="2000" b="1" i="1" dirty="0">
                <a:solidFill>
                  <a:srgbClr val="157394"/>
                </a:solidFill>
                <a:latin typeface="Daytona Pro Condensed Light" panose="020B0306030503040204" pitchFamily="34" charset="0"/>
              </a:rPr>
              <a:t>(16% del total de exportaciones y 4% de las importaciones)</a:t>
            </a:r>
            <a:r>
              <a:rPr lang="es-CO" sz="2000" i="1" dirty="0">
                <a:latin typeface="Daytona Pro Condensed Light" panose="020B0306030503040204" pitchFamily="34" charset="0"/>
              </a:rPr>
              <a:t>”  </a:t>
            </a:r>
          </a:p>
        </p:txBody>
      </p:sp>
      <p:sp>
        <p:nvSpPr>
          <p:cNvPr id="21" name="Marcador de texto 7">
            <a:extLst>
              <a:ext uri="{FF2B5EF4-FFF2-40B4-BE49-F238E27FC236}">
                <a16:creationId xmlns:a16="http://schemas.microsoft.com/office/drawing/2014/main" id="{6A8D581B-3B77-4833-B51B-42B4C880F5D6}"/>
              </a:ext>
            </a:extLst>
          </p:cNvPr>
          <p:cNvSpPr txBox="1">
            <a:spLocks/>
          </p:cNvSpPr>
          <p:nvPr/>
        </p:nvSpPr>
        <p:spPr>
          <a:xfrm>
            <a:off x="288809" y="3468739"/>
            <a:ext cx="6228950" cy="1273386"/>
          </a:xfrm>
          <a:prstGeom prst="rect">
            <a:avLst/>
          </a:prstGeom>
        </p:spPr>
        <p:txBody>
          <a:bodyPr vert="horz" lIns="91440" tIns="45720" rIns="91440" bIns="45720" rtlCol="0" anchor="t">
            <a:noAutofit/>
          </a:bodyPr>
          <a:lstStyle>
            <a:lvl1pPr marL="285750" indent="-285750" algn="l" defTabSz="914400" rtl="0" eaLnBrk="1" latinLnBrk="0" hangingPunct="1">
              <a:lnSpc>
                <a:spcPct val="100000"/>
              </a:lnSpc>
              <a:spcBef>
                <a:spcPts val="600"/>
              </a:spcBef>
              <a:buClr>
                <a:schemeClr val="accent1"/>
              </a:buClr>
              <a:buFont typeface="Arial" panose="020B0604020202020204" pitchFamily="34" charset="0"/>
              <a:buChar char="•"/>
              <a:defRPr sz="1800" kern="1200">
                <a:solidFill>
                  <a:schemeClr val="tx1"/>
                </a:solidFill>
                <a:latin typeface="Work Sans" panose="00000500000000000000" pitchFamily="2" charset="0"/>
                <a:ea typeface="+mn-ea"/>
                <a:cs typeface="+mn-cs"/>
              </a:defRPr>
            </a:lvl1pPr>
            <a:lvl2pPr marL="800100" indent="-342900" algn="l" defTabSz="914400" rtl="0" eaLnBrk="1" latinLnBrk="0" hangingPunct="1">
              <a:lnSpc>
                <a:spcPct val="90000"/>
              </a:lnSpc>
              <a:spcBef>
                <a:spcPts val="500"/>
              </a:spcBef>
              <a:buClr>
                <a:schemeClr val="tx2"/>
              </a:buClr>
              <a:buFont typeface="Wingdings" panose="05000000000000000000" pitchFamily="2" charset="2"/>
              <a:buChar char="ü"/>
              <a:defRPr sz="1800" kern="1200">
                <a:solidFill>
                  <a:schemeClr val="tx1"/>
                </a:solidFill>
                <a:latin typeface="+mn-lt"/>
                <a:ea typeface="+mn-ea"/>
                <a:cs typeface="+mn-cs"/>
              </a:defRPr>
            </a:lvl2pPr>
            <a:lvl3pPr marL="1200150" indent="-285750" algn="l" defTabSz="914400" rtl="0" eaLnBrk="1" latinLnBrk="0" hangingPunct="1">
              <a:lnSpc>
                <a:spcPct val="90000"/>
              </a:lnSpc>
              <a:spcBef>
                <a:spcPts val="500"/>
              </a:spcBef>
              <a:buClr>
                <a:schemeClr val="tx2"/>
              </a:buClr>
              <a:buFont typeface="Courier New" panose="02070309020205020404" pitchFamily="49" charset="0"/>
              <a:buChar char="o"/>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chemeClr val="tx2"/>
              </a:buClr>
              <a:buFont typeface="Wingdings" panose="05000000000000000000" pitchFamily="2" charset="2"/>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b="1" i="1" dirty="0">
                <a:solidFill>
                  <a:srgbClr val="5D544B"/>
                </a:solidFill>
                <a:latin typeface="Daytona Pro Condensed Light" panose="020B0306030503040204" pitchFamily="34" charset="0"/>
              </a:rPr>
              <a:t>“</a:t>
            </a:r>
            <a:r>
              <a:rPr lang="es-CO" sz="2000" i="1" dirty="0">
                <a:solidFill>
                  <a:srgbClr val="5D544B"/>
                </a:solidFill>
                <a:latin typeface="Daytona Pro Condensed Light" panose="020B0306030503040204" pitchFamily="34" charset="0"/>
              </a:rPr>
              <a:t>De los </a:t>
            </a:r>
            <a:r>
              <a:rPr lang="es-CO" sz="3200" b="1" i="1" dirty="0">
                <a:solidFill>
                  <a:srgbClr val="5D544B"/>
                </a:solidFill>
                <a:latin typeface="Daytona Pro Condensed Light" panose="020B0306030503040204" pitchFamily="34" charset="0"/>
              </a:rPr>
              <a:t>446 millones </a:t>
            </a:r>
            <a:r>
              <a:rPr lang="es-CO" sz="2000" i="1" dirty="0">
                <a:solidFill>
                  <a:srgbClr val="5D544B"/>
                </a:solidFill>
                <a:latin typeface="Daytona Pro Condensed Light" panose="020B0306030503040204" pitchFamily="34" charset="0"/>
              </a:rPr>
              <a:t>de hectáreas de tierra potencialmente adecuada para una expansión sostenible del área cultivada en el mundo, el 28% se encuentra en ALC”</a:t>
            </a:r>
          </a:p>
        </p:txBody>
      </p:sp>
      <p:sp>
        <p:nvSpPr>
          <p:cNvPr id="22" name="Marcador de texto 7">
            <a:extLst>
              <a:ext uri="{FF2B5EF4-FFF2-40B4-BE49-F238E27FC236}">
                <a16:creationId xmlns:a16="http://schemas.microsoft.com/office/drawing/2014/main" id="{D04140C6-AB76-4A11-8FA6-CF59C71203A2}"/>
              </a:ext>
            </a:extLst>
          </p:cNvPr>
          <p:cNvSpPr txBox="1">
            <a:spLocks/>
          </p:cNvSpPr>
          <p:nvPr/>
        </p:nvSpPr>
        <p:spPr>
          <a:xfrm>
            <a:off x="6783573" y="4516790"/>
            <a:ext cx="4905282" cy="859281"/>
          </a:xfrm>
          <a:prstGeom prst="rect">
            <a:avLst/>
          </a:prstGeom>
        </p:spPr>
        <p:txBody>
          <a:bodyPr vert="horz" lIns="91440" tIns="45720" rIns="91440" bIns="45720" rtlCol="0" anchor="t">
            <a:noAutofit/>
          </a:bodyPr>
          <a:lstStyle>
            <a:lvl1pPr marL="285750" indent="-285750" algn="l" defTabSz="914400" rtl="0" eaLnBrk="1" latinLnBrk="0" hangingPunct="1">
              <a:lnSpc>
                <a:spcPct val="100000"/>
              </a:lnSpc>
              <a:spcBef>
                <a:spcPts val="600"/>
              </a:spcBef>
              <a:buClr>
                <a:schemeClr val="accent1"/>
              </a:buClr>
              <a:buFont typeface="Arial" panose="020B0604020202020204" pitchFamily="34" charset="0"/>
              <a:buChar char="•"/>
              <a:defRPr sz="1800" kern="1200">
                <a:solidFill>
                  <a:schemeClr val="tx1"/>
                </a:solidFill>
                <a:latin typeface="Work Sans" panose="00000500000000000000" pitchFamily="2" charset="0"/>
                <a:ea typeface="+mn-ea"/>
                <a:cs typeface="+mn-cs"/>
              </a:defRPr>
            </a:lvl1pPr>
            <a:lvl2pPr marL="800100" indent="-342900" algn="l" defTabSz="914400" rtl="0" eaLnBrk="1" latinLnBrk="0" hangingPunct="1">
              <a:lnSpc>
                <a:spcPct val="90000"/>
              </a:lnSpc>
              <a:spcBef>
                <a:spcPts val="500"/>
              </a:spcBef>
              <a:buClr>
                <a:schemeClr val="tx2"/>
              </a:buClr>
              <a:buFont typeface="Wingdings" panose="05000000000000000000" pitchFamily="2" charset="2"/>
              <a:buChar char="ü"/>
              <a:defRPr sz="1800" kern="1200">
                <a:solidFill>
                  <a:schemeClr val="tx1"/>
                </a:solidFill>
                <a:latin typeface="+mn-lt"/>
                <a:ea typeface="+mn-ea"/>
                <a:cs typeface="+mn-cs"/>
              </a:defRPr>
            </a:lvl2pPr>
            <a:lvl3pPr marL="1200150" indent="-285750" algn="l" defTabSz="914400" rtl="0" eaLnBrk="1" latinLnBrk="0" hangingPunct="1">
              <a:lnSpc>
                <a:spcPct val="90000"/>
              </a:lnSpc>
              <a:spcBef>
                <a:spcPts val="500"/>
              </a:spcBef>
              <a:buClr>
                <a:schemeClr val="tx2"/>
              </a:buClr>
              <a:buFont typeface="Courier New" panose="02070309020205020404" pitchFamily="49" charset="0"/>
              <a:buChar char="o"/>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chemeClr val="tx2"/>
              </a:buClr>
              <a:buFont typeface="Wingdings" panose="05000000000000000000" pitchFamily="2" charset="2"/>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CO" sz="2000" i="1" dirty="0">
                <a:solidFill>
                  <a:schemeClr val="accent1"/>
                </a:solidFill>
                <a:latin typeface="Daytona Pro Condensed Light" panose="020B0306030503040204" pitchFamily="34" charset="0"/>
              </a:rPr>
              <a:t>“El </a:t>
            </a:r>
            <a:r>
              <a:rPr lang="es-CO" sz="3600" b="1" i="1" dirty="0">
                <a:solidFill>
                  <a:schemeClr val="accent1"/>
                </a:solidFill>
                <a:latin typeface="Daytona Pro Condensed Light" panose="020B0306030503040204" pitchFamily="34" charset="0"/>
              </a:rPr>
              <a:t>70%</a:t>
            </a:r>
            <a:r>
              <a:rPr lang="es-CO" sz="2000" i="1" dirty="0">
                <a:solidFill>
                  <a:schemeClr val="accent1"/>
                </a:solidFill>
                <a:latin typeface="Daytona Pro Condensed Light" panose="020B0306030503040204" pitchFamily="34" charset="0"/>
              </a:rPr>
              <a:t> de la deforestación se debe a la expansión de la agricultura comercial”</a:t>
            </a:r>
          </a:p>
        </p:txBody>
      </p:sp>
      <p:sp>
        <p:nvSpPr>
          <p:cNvPr id="23" name="Marcador de texto 7">
            <a:extLst>
              <a:ext uri="{FF2B5EF4-FFF2-40B4-BE49-F238E27FC236}">
                <a16:creationId xmlns:a16="http://schemas.microsoft.com/office/drawing/2014/main" id="{F2FF1E2A-6377-425E-A6F0-7B5162DD1DA5}"/>
              </a:ext>
            </a:extLst>
          </p:cNvPr>
          <p:cNvSpPr txBox="1">
            <a:spLocks/>
          </p:cNvSpPr>
          <p:nvPr/>
        </p:nvSpPr>
        <p:spPr>
          <a:xfrm>
            <a:off x="288808" y="5119358"/>
            <a:ext cx="5572902" cy="513426"/>
          </a:xfrm>
          <a:prstGeom prst="rect">
            <a:avLst/>
          </a:prstGeom>
        </p:spPr>
        <p:txBody>
          <a:bodyPr vert="horz" lIns="91440" tIns="45720" rIns="91440" bIns="45720" rtlCol="0" anchor="t">
            <a:noAutofit/>
          </a:bodyPr>
          <a:lstStyle>
            <a:defPPr>
              <a:defRPr lang="es-CO"/>
            </a:defPPr>
            <a:lvl1pPr indent="0">
              <a:lnSpc>
                <a:spcPct val="100000"/>
              </a:lnSpc>
              <a:spcBef>
                <a:spcPts val="600"/>
              </a:spcBef>
              <a:buClr>
                <a:schemeClr val="accent1"/>
              </a:buClr>
              <a:buFont typeface="Arial" panose="020B0604020202020204" pitchFamily="34" charset="0"/>
              <a:buNone/>
              <a:defRPr sz="2000" b="1" i="1">
                <a:latin typeface="Daytona Pro Condensed Light" panose="020B0306030503040204" pitchFamily="34" charset="0"/>
              </a:defRPr>
            </a:lvl1pPr>
            <a:lvl2pPr marL="800100" indent="-342900">
              <a:lnSpc>
                <a:spcPct val="90000"/>
              </a:lnSpc>
              <a:spcBef>
                <a:spcPts val="500"/>
              </a:spcBef>
              <a:buClr>
                <a:schemeClr val="tx2"/>
              </a:buClr>
              <a:buFont typeface="Wingdings" panose="05000000000000000000" pitchFamily="2" charset="2"/>
              <a:buChar char="ü"/>
            </a:lvl2pPr>
            <a:lvl3pPr marL="1200150" indent="-285750">
              <a:lnSpc>
                <a:spcPct val="90000"/>
              </a:lnSpc>
              <a:spcBef>
                <a:spcPts val="500"/>
              </a:spcBef>
              <a:buClr>
                <a:schemeClr val="tx2"/>
              </a:buClr>
              <a:buFont typeface="Courier New" panose="02070309020205020404" pitchFamily="49" charset="0"/>
              <a:buChar char="o"/>
            </a:lvl3pPr>
            <a:lvl4pPr marL="1657350" indent="-285750">
              <a:lnSpc>
                <a:spcPct val="90000"/>
              </a:lnSpc>
              <a:spcBef>
                <a:spcPts val="500"/>
              </a:spcBef>
              <a:buClr>
                <a:schemeClr val="tx2"/>
              </a:buClr>
              <a:buFont typeface="Wingdings" panose="05000000000000000000" pitchFamily="2" charset="2"/>
              <a:buChar char="§"/>
            </a:lvl4pPr>
            <a:lvl5pPr indent="0">
              <a:lnSpc>
                <a:spcPct val="90000"/>
              </a:lnSpc>
              <a:spcBef>
                <a:spcPts val="500"/>
              </a:spcBef>
              <a:buFont typeface="Arial" panose="020B0604020202020204" pitchFamily="34" charset="0"/>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s-CO" b="0" dirty="0">
                <a:solidFill>
                  <a:srgbClr val="E17070"/>
                </a:solidFill>
              </a:rPr>
              <a:t>ALC aporta el </a:t>
            </a:r>
            <a:r>
              <a:rPr lang="es-CO" sz="3600" dirty="0">
                <a:solidFill>
                  <a:srgbClr val="E17070"/>
                </a:solidFill>
              </a:rPr>
              <a:t>12%</a:t>
            </a:r>
            <a:r>
              <a:rPr lang="es-CO" b="0" dirty="0">
                <a:solidFill>
                  <a:srgbClr val="E17070"/>
                </a:solidFill>
              </a:rPr>
              <a:t> de la producción agrícola mundial</a:t>
            </a:r>
          </a:p>
        </p:txBody>
      </p:sp>
      <p:sp>
        <p:nvSpPr>
          <p:cNvPr id="24" name="Marcador de texto 7">
            <a:extLst>
              <a:ext uri="{FF2B5EF4-FFF2-40B4-BE49-F238E27FC236}">
                <a16:creationId xmlns:a16="http://schemas.microsoft.com/office/drawing/2014/main" id="{9D709C16-D9F6-49E9-8A79-FF92116DB675}"/>
              </a:ext>
            </a:extLst>
          </p:cNvPr>
          <p:cNvSpPr txBox="1">
            <a:spLocks/>
          </p:cNvSpPr>
          <p:nvPr/>
        </p:nvSpPr>
        <p:spPr>
          <a:xfrm>
            <a:off x="6868633" y="2484688"/>
            <a:ext cx="4820222" cy="1086118"/>
          </a:xfrm>
          <a:prstGeom prst="rect">
            <a:avLst/>
          </a:prstGeom>
        </p:spPr>
        <p:txBody>
          <a:bodyPr vert="horz" lIns="91440" tIns="45720" rIns="91440" bIns="45720" rtlCol="0" anchor="t">
            <a:noAutofit/>
          </a:bodyPr>
          <a:lstStyle>
            <a:lvl1pPr marL="285750" indent="-285750" algn="l" defTabSz="914400" rtl="0" eaLnBrk="1" latinLnBrk="0" hangingPunct="1">
              <a:lnSpc>
                <a:spcPct val="100000"/>
              </a:lnSpc>
              <a:spcBef>
                <a:spcPts val="600"/>
              </a:spcBef>
              <a:buClr>
                <a:schemeClr val="accent1"/>
              </a:buClr>
              <a:buFont typeface="Arial" panose="020B0604020202020204" pitchFamily="34" charset="0"/>
              <a:buChar char="•"/>
              <a:defRPr sz="1800" kern="1200">
                <a:solidFill>
                  <a:schemeClr val="tx1"/>
                </a:solidFill>
                <a:latin typeface="Work Sans" panose="00000500000000000000" pitchFamily="2" charset="0"/>
                <a:ea typeface="+mn-ea"/>
                <a:cs typeface="+mn-cs"/>
              </a:defRPr>
            </a:lvl1pPr>
            <a:lvl2pPr marL="800100" indent="-342900" algn="l" defTabSz="914400" rtl="0" eaLnBrk="1" latinLnBrk="0" hangingPunct="1">
              <a:lnSpc>
                <a:spcPct val="90000"/>
              </a:lnSpc>
              <a:spcBef>
                <a:spcPts val="500"/>
              </a:spcBef>
              <a:buClr>
                <a:schemeClr val="tx2"/>
              </a:buClr>
              <a:buFont typeface="Wingdings" panose="05000000000000000000" pitchFamily="2" charset="2"/>
              <a:buChar char="ü"/>
              <a:defRPr sz="1800" kern="1200">
                <a:solidFill>
                  <a:schemeClr val="tx1"/>
                </a:solidFill>
                <a:latin typeface="+mn-lt"/>
                <a:ea typeface="+mn-ea"/>
                <a:cs typeface="+mn-cs"/>
              </a:defRPr>
            </a:lvl2pPr>
            <a:lvl3pPr marL="1200150" indent="-285750" algn="l" defTabSz="914400" rtl="0" eaLnBrk="1" latinLnBrk="0" hangingPunct="1">
              <a:lnSpc>
                <a:spcPct val="90000"/>
              </a:lnSpc>
              <a:spcBef>
                <a:spcPts val="500"/>
              </a:spcBef>
              <a:buClr>
                <a:schemeClr val="tx2"/>
              </a:buClr>
              <a:buFont typeface="Courier New" panose="02070309020205020404" pitchFamily="49" charset="0"/>
              <a:buChar char="o"/>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chemeClr val="tx2"/>
              </a:buClr>
              <a:buFont typeface="Wingdings" panose="05000000000000000000" pitchFamily="2" charset="2"/>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CO" sz="2200" i="1" dirty="0">
                <a:solidFill>
                  <a:schemeClr val="accent5">
                    <a:lumMod val="75000"/>
                  </a:schemeClr>
                </a:solidFill>
                <a:latin typeface="Daytona Pro Condensed Light" panose="020B0306030503040204" pitchFamily="34" charset="0"/>
              </a:rPr>
              <a:t>“En ALC las pérdidas de alimentos alcanzan los </a:t>
            </a:r>
            <a:r>
              <a:rPr lang="es-CO" sz="3200" b="1" i="1" dirty="0">
                <a:solidFill>
                  <a:schemeClr val="accent5">
                    <a:lumMod val="75000"/>
                  </a:schemeClr>
                </a:solidFill>
                <a:latin typeface="Daytona Pro Condensed Light" panose="020B0306030503040204" pitchFamily="34" charset="0"/>
              </a:rPr>
              <a:t>220 kg/anuales per cápita</a:t>
            </a:r>
            <a:r>
              <a:rPr lang="es-CO" sz="2200" i="1" dirty="0">
                <a:solidFill>
                  <a:schemeClr val="accent5">
                    <a:lumMod val="75000"/>
                  </a:schemeClr>
                </a:solidFill>
                <a:latin typeface="Daytona Pro Condensed Light" panose="020B0306030503040204" pitchFamily="34" charset="0"/>
              </a:rPr>
              <a:t>. Más del </a:t>
            </a:r>
            <a:r>
              <a:rPr lang="es-CO" sz="2200" b="1" i="1" dirty="0">
                <a:solidFill>
                  <a:schemeClr val="accent5">
                    <a:lumMod val="75000"/>
                  </a:schemeClr>
                </a:solidFill>
                <a:latin typeface="Daytona Pro Condensed Light" panose="020B0306030503040204" pitchFamily="34" charset="0"/>
              </a:rPr>
              <a:t>85% </a:t>
            </a:r>
            <a:r>
              <a:rPr lang="es-CO" sz="2200" i="1" dirty="0">
                <a:solidFill>
                  <a:schemeClr val="accent5">
                    <a:lumMod val="75000"/>
                  </a:schemeClr>
                </a:solidFill>
                <a:latin typeface="Daytona Pro Condensed Light" panose="020B0306030503040204" pitchFamily="34" charset="0"/>
              </a:rPr>
              <a:t>de estos ocurren entre las etapas de producción y venta en el mercado”</a:t>
            </a:r>
          </a:p>
        </p:txBody>
      </p:sp>
    </p:spTree>
    <p:extLst>
      <p:ext uri="{BB962C8B-B14F-4D97-AF65-F5344CB8AC3E}">
        <p14:creationId xmlns:p14="http://schemas.microsoft.com/office/powerpoint/2010/main" val="1045878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a:extLst>
              <a:ext uri="{FF2B5EF4-FFF2-40B4-BE49-F238E27FC236}">
                <a16:creationId xmlns:a16="http://schemas.microsoft.com/office/drawing/2014/main" id="{E24F8B2D-B404-49CD-9F09-2298B3B804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9660" y="1759768"/>
            <a:ext cx="3721726" cy="4607708"/>
          </a:xfrm>
          <a:prstGeom prst="rect">
            <a:avLst/>
          </a:prstGeom>
        </p:spPr>
      </p:pic>
      <p:sp>
        <p:nvSpPr>
          <p:cNvPr id="36" name="Título 6">
            <a:extLst>
              <a:ext uri="{FF2B5EF4-FFF2-40B4-BE49-F238E27FC236}">
                <a16:creationId xmlns:a16="http://schemas.microsoft.com/office/drawing/2014/main" id="{074EB8F1-7F8E-4071-B035-94131317E5AA}"/>
              </a:ext>
            </a:extLst>
          </p:cNvPr>
          <p:cNvSpPr txBox="1">
            <a:spLocks/>
          </p:cNvSpPr>
          <p:nvPr/>
        </p:nvSpPr>
        <p:spPr>
          <a:xfrm>
            <a:off x="6096000" y="286869"/>
            <a:ext cx="6096000" cy="560422"/>
          </a:xfrm>
          <a:prstGeom prst="rect">
            <a:avLst/>
          </a:prstGeom>
          <a:solidFill>
            <a:srgbClr val="589CB4"/>
          </a:solidFill>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pPr algn="r"/>
            <a:r>
              <a:rPr lang="es-CO" sz="3200" dirty="0">
                <a:solidFill>
                  <a:schemeClr val="bg1"/>
                </a:solidFill>
                <a:latin typeface="Daytona Pro Condensed Light" panose="020B0604020202020204" pitchFamily="34" charset="0"/>
                <a:ea typeface="+mn-ea"/>
                <a:cs typeface="+mn-cs"/>
              </a:rPr>
              <a:t>Agro-logística - Diagnóstico</a:t>
            </a:r>
          </a:p>
        </p:txBody>
      </p:sp>
      <p:sp>
        <p:nvSpPr>
          <p:cNvPr id="13" name="Marcador de texto 2">
            <a:extLst>
              <a:ext uri="{FF2B5EF4-FFF2-40B4-BE49-F238E27FC236}">
                <a16:creationId xmlns:a16="http://schemas.microsoft.com/office/drawing/2014/main" id="{202AEC96-78F6-4D45-A169-2430DB5AF7D7}"/>
              </a:ext>
            </a:extLst>
          </p:cNvPr>
          <p:cNvSpPr>
            <a:spLocks noGrp="1"/>
          </p:cNvSpPr>
          <p:nvPr>
            <p:ph type="body" sz="quarter" idx="10"/>
          </p:nvPr>
        </p:nvSpPr>
        <p:spPr>
          <a:xfrm>
            <a:off x="288808" y="1123060"/>
            <a:ext cx="11614384" cy="360939"/>
          </a:xfrm>
        </p:spPr>
        <p:txBody>
          <a:bodyPr/>
          <a:lstStyle/>
          <a:p>
            <a:r>
              <a:rPr lang="es-CO" dirty="0"/>
              <a:t>El desarrollo de la </a:t>
            </a:r>
            <a:r>
              <a:rPr lang="es-CO" dirty="0" err="1"/>
              <a:t>agrologística</a:t>
            </a:r>
            <a:r>
              <a:rPr lang="es-CO" dirty="0"/>
              <a:t> es clave para reducir las brechas del sector y promover la diversificación de la matriz exportadora</a:t>
            </a:r>
          </a:p>
        </p:txBody>
      </p:sp>
      <p:sp>
        <p:nvSpPr>
          <p:cNvPr id="17" name="Marcador de texto 3">
            <a:extLst>
              <a:ext uri="{FF2B5EF4-FFF2-40B4-BE49-F238E27FC236}">
                <a16:creationId xmlns:a16="http://schemas.microsoft.com/office/drawing/2014/main" id="{DB150DFF-D485-48EA-8AE0-9A5D300FF63D}"/>
              </a:ext>
            </a:extLst>
          </p:cNvPr>
          <p:cNvSpPr txBox="1">
            <a:spLocks/>
          </p:cNvSpPr>
          <p:nvPr/>
        </p:nvSpPr>
        <p:spPr>
          <a:xfrm>
            <a:off x="291865" y="6383793"/>
            <a:ext cx="5809462" cy="364773"/>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a:t>Fuente: UPRA; </a:t>
            </a:r>
            <a:r>
              <a:rPr lang="es-CO" i="1"/>
              <a:t>Global Cold Storage Capacity Report (2014)</a:t>
            </a:r>
            <a:r>
              <a:rPr lang="es-CO"/>
              <a:t>  Encuesta Nacional Logística 2018, CPC (2019)</a:t>
            </a:r>
            <a:endParaRPr lang="es-CO" dirty="0"/>
          </a:p>
        </p:txBody>
      </p:sp>
      <p:sp>
        <p:nvSpPr>
          <p:cNvPr id="18" name="Marcador de texto 7">
            <a:extLst>
              <a:ext uri="{FF2B5EF4-FFF2-40B4-BE49-F238E27FC236}">
                <a16:creationId xmlns:a16="http://schemas.microsoft.com/office/drawing/2014/main" id="{504AFE2C-751F-4D6A-8FF6-506B4ABEFAF3}"/>
              </a:ext>
            </a:extLst>
          </p:cNvPr>
          <p:cNvSpPr txBox="1">
            <a:spLocks/>
          </p:cNvSpPr>
          <p:nvPr/>
        </p:nvSpPr>
        <p:spPr>
          <a:xfrm>
            <a:off x="8037544" y="1759768"/>
            <a:ext cx="3445958" cy="579726"/>
          </a:xfrm>
          <a:prstGeom prst="rect">
            <a:avLst/>
          </a:prstGeom>
        </p:spPr>
        <p:txBody>
          <a:bodyPr vert="horz" lIns="91440" tIns="45720" rIns="91440" bIns="45720" rtlCol="0" anchor="t">
            <a:normAutofit/>
          </a:bodyPr>
          <a:lstStyle>
            <a:lvl1pPr marL="285750" indent="-285750" algn="l" defTabSz="914400" rtl="0" eaLnBrk="1" latinLnBrk="0" hangingPunct="1">
              <a:lnSpc>
                <a:spcPct val="100000"/>
              </a:lnSpc>
              <a:spcBef>
                <a:spcPts val="600"/>
              </a:spcBef>
              <a:buClr>
                <a:schemeClr val="accent1"/>
              </a:buClr>
              <a:buFont typeface="Arial" panose="020B0604020202020204" pitchFamily="34" charset="0"/>
              <a:buChar char="•"/>
              <a:defRPr sz="1800" kern="1200">
                <a:solidFill>
                  <a:schemeClr val="tx1"/>
                </a:solidFill>
                <a:latin typeface="Work Sans" panose="00000500000000000000" pitchFamily="2" charset="0"/>
                <a:ea typeface="+mn-ea"/>
                <a:cs typeface="+mn-cs"/>
              </a:defRPr>
            </a:lvl1pPr>
            <a:lvl2pPr marL="800100" indent="-342900" algn="l" defTabSz="914400" rtl="0" eaLnBrk="1" latinLnBrk="0" hangingPunct="1">
              <a:lnSpc>
                <a:spcPct val="90000"/>
              </a:lnSpc>
              <a:spcBef>
                <a:spcPts val="500"/>
              </a:spcBef>
              <a:buClr>
                <a:schemeClr val="tx2"/>
              </a:buClr>
              <a:buFont typeface="Wingdings" panose="05000000000000000000" pitchFamily="2" charset="2"/>
              <a:buChar char="ü"/>
              <a:defRPr sz="1800" kern="1200">
                <a:solidFill>
                  <a:schemeClr val="tx1"/>
                </a:solidFill>
                <a:latin typeface="+mn-lt"/>
                <a:ea typeface="+mn-ea"/>
                <a:cs typeface="+mn-cs"/>
              </a:defRPr>
            </a:lvl2pPr>
            <a:lvl3pPr marL="1200150" indent="-285750" algn="l" defTabSz="914400" rtl="0" eaLnBrk="1" latinLnBrk="0" hangingPunct="1">
              <a:lnSpc>
                <a:spcPct val="90000"/>
              </a:lnSpc>
              <a:spcBef>
                <a:spcPts val="500"/>
              </a:spcBef>
              <a:buClr>
                <a:schemeClr val="tx2"/>
              </a:buClr>
              <a:buFont typeface="Courier New" panose="02070309020205020404" pitchFamily="49" charset="0"/>
              <a:buChar char="o"/>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chemeClr val="tx2"/>
              </a:buClr>
              <a:buFont typeface="Wingdings" panose="05000000000000000000" pitchFamily="2" charset="2"/>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200" dirty="0">
                <a:solidFill>
                  <a:srgbClr val="3C444C"/>
                </a:solidFill>
              </a:rPr>
              <a:t>Tiempos de desplazamiento a centros de comercialización</a:t>
            </a:r>
          </a:p>
        </p:txBody>
      </p:sp>
      <p:sp>
        <p:nvSpPr>
          <p:cNvPr id="19" name="Rectángulo 16">
            <a:extLst>
              <a:ext uri="{FF2B5EF4-FFF2-40B4-BE49-F238E27FC236}">
                <a16:creationId xmlns:a16="http://schemas.microsoft.com/office/drawing/2014/main" id="{7E7D5374-4E4C-4D9B-900B-E8DB18714765}"/>
              </a:ext>
            </a:extLst>
          </p:cNvPr>
          <p:cNvSpPr/>
          <p:nvPr/>
        </p:nvSpPr>
        <p:spPr>
          <a:xfrm>
            <a:off x="492741" y="2104036"/>
            <a:ext cx="2029233" cy="641188"/>
          </a:xfrm>
          <a:prstGeom prst="rect">
            <a:avLst/>
          </a:prstGeom>
          <a:solidFill>
            <a:srgbClr val="BCB4A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2000" b="1" i="0" u="none" strike="noStrike" kern="0" cap="none" spc="0" normalizeH="0" baseline="0" noProof="0" dirty="0">
                <a:ln>
                  <a:noFill/>
                </a:ln>
                <a:solidFill>
                  <a:srgbClr val="FFFFFF"/>
                </a:solidFill>
                <a:effectLst/>
                <a:uLnTx/>
                <a:uFillTx/>
                <a:latin typeface="Daytona Pro Condensed Light" panose="020B0306030503040204" pitchFamily="34" charset="0"/>
              </a:rPr>
              <a:t>Infraestructura</a:t>
            </a:r>
          </a:p>
        </p:txBody>
      </p:sp>
      <p:sp>
        <p:nvSpPr>
          <p:cNvPr id="20" name="Rectángulo 16">
            <a:extLst>
              <a:ext uri="{FF2B5EF4-FFF2-40B4-BE49-F238E27FC236}">
                <a16:creationId xmlns:a16="http://schemas.microsoft.com/office/drawing/2014/main" id="{A6712D2B-13C6-4E73-9AFC-82808BF600DA}"/>
              </a:ext>
            </a:extLst>
          </p:cNvPr>
          <p:cNvSpPr/>
          <p:nvPr/>
        </p:nvSpPr>
        <p:spPr>
          <a:xfrm>
            <a:off x="5402925" y="2104035"/>
            <a:ext cx="2029233" cy="641188"/>
          </a:xfrm>
          <a:prstGeom prst="rect">
            <a:avLst/>
          </a:prstGeom>
          <a:solidFill>
            <a:srgbClr val="589CB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2000" b="1" i="0" u="none" strike="noStrike" kern="0" cap="none" spc="0" normalizeH="0" baseline="0" noProof="0" dirty="0">
                <a:ln>
                  <a:noFill/>
                </a:ln>
                <a:solidFill>
                  <a:srgbClr val="FFFFFF"/>
                </a:solidFill>
                <a:effectLst/>
                <a:uLnTx/>
                <a:uFillTx/>
                <a:latin typeface="Daytona Pro Condensed Light" panose="020B0306030503040204" pitchFamily="34" charset="0"/>
              </a:rPr>
              <a:t>Información</a:t>
            </a:r>
          </a:p>
        </p:txBody>
      </p:sp>
      <p:sp>
        <p:nvSpPr>
          <p:cNvPr id="26" name="Rectángulo 16">
            <a:extLst>
              <a:ext uri="{FF2B5EF4-FFF2-40B4-BE49-F238E27FC236}">
                <a16:creationId xmlns:a16="http://schemas.microsoft.com/office/drawing/2014/main" id="{C0FE2190-D542-4A6A-B2DB-6ED21EEDF9BC}"/>
              </a:ext>
            </a:extLst>
          </p:cNvPr>
          <p:cNvSpPr/>
          <p:nvPr/>
        </p:nvSpPr>
        <p:spPr>
          <a:xfrm>
            <a:off x="2947833" y="2104035"/>
            <a:ext cx="2029233" cy="641188"/>
          </a:xfrm>
          <a:prstGeom prst="rect">
            <a:avLst/>
          </a:prstGeom>
          <a:solidFill>
            <a:srgbClr val="15739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2000" b="1" i="0" u="none" strike="noStrike" kern="0" cap="none" spc="0" normalizeH="0" baseline="0" noProof="0" dirty="0">
                <a:ln>
                  <a:noFill/>
                </a:ln>
                <a:solidFill>
                  <a:srgbClr val="FFFFFF"/>
                </a:solidFill>
                <a:effectLst/>
                <a:uLnTx/>
                <a:uFillTx/>
                <a:latin typeface="Daytona Pro Condensed Light" panose="020B0306030503040204" pitchFamily="34" charset="0"/>
              </a:rPr>
              <a:t>Comercio</a:t>
            </a:r>
          </a:p>
        </p:txBody>
      </p:sp>
      <p:sp>
        <p:nvSpPr>
          <p:cNvPr id="27" name="Marcador de texto 7">
            <a:extLst>
              <a:ext uri="{FF2B5EF4-FFF2-40B4-BE49-F238E27FC236}">
                <a16:creationId xmlns:a16="http://schemas.microsoft.com/office/drawing/2014/main" id="{CC75DD88-A76F-4305-9077-90EC63D47E01}"/>
              </a:ext>
            </a:extLst>
          </p:cNvPr>
          <p:cNvSpPr txBox="1">
            <a:spLocks/>
          </p:cNvSpPr>
          <p:nvPr/>
        </p:nvSpPr>
        <p:spPr>
          <a:xfrm>
            <a:off x="393405" y="3020993"/>
            <a:ext cx="7038753" cy="3202617"/>
          </a:xfrm>
          <a:prstGeom prst="rect">
            <a:avLst/>
          </a:prstGeom>
        </p:spPr>
        <p:txBody>
          <a:bodyPr vert="horz" lIns="91440" tIns="45720" rIns="91440" bIns="45720" rtlCol="0" anchor="t">
            <a:noAutofit/>
          </a:bodyPr>
          <a:lstStyle>
            <a:lvl1pPr marL="285750" indent="-285750" algn="l" defTabSz="914400" rtl="0" eaLnBrk="1" latinLnBrk="0" hangingPunct="1">
              <a:lnSpc>
                <a:spcPct val="100000"/>
              </a:lnSpc>
              <a:spcBef>
                <a:spcPts val="600"/>
              </a:spcBef>
              <a:buClr>
                <a:schemeClr val="accent1"/>
              </a:buClr>
              <a:buFont typeface="Arial" panose="020B0604020202020204" pitchFamily="34" charset="0"/>
              <a:buChar char="•"/>
              <a:defRPr sz="1800" kern="1200">
                <a:solidFill>
                  <a:schemeClr val="tx1"/>
                </a:solidFill>
                <a:latin typeface="Work Sans" panose="00000500000000000000" pitchFamily="2" charset="0"/>
                <a:ea typeface="+mn-ea"/>
                <a:cs typeface="+mn-cs"/>
              </a:defRPr>
            </a:lvl1pPr>
            <a:lvl2pPr marL="800100" indent="-342900" algn="l" defTabSz="914400" rtl="0" eaLnBrk="1" latinLnBrk="0" hangingPunct="1">
              <a:lnSpc>
                <a:spcPct val="90000"/>
              </a:lnSpc>
              <a:spcBef>
                <a:spcPts val="500"/>
              </a:spcBef>
              <a:buClr>
                <a:schemeClr val="tx2"/>
              </a:buClr>
              <a:buFont typeface="Wingdings" panose="05000000000000000000" pitchFamily="2" charset="2"/>
              <a:buChar char="ü"/>
              <a:defRPr sz="1800" kern="1200">
                <a:solidFill>
                  <a:schemeClr val="tx1"/>
                </a:solidFill>
                <a:latin typeface="+mn-lt"/>
                <a:ea typeface="+mn-ea"/>
                <a:cs typeface="+mn-cs"/>
              </a:defRPr>
            </a:lvl2pPr>
            <a:lvl3pPr marL="1200150" indent="-285750" algn="l" defTabSz="914400" rtl="0" eaLnBrk="1" latinLnBrk="0" hangingPunct="1">
              <a:lnSpc>
                <a:spcPct val="90000"/>
              </a:lnSpc>
              <a:spcBef>
                <a:spcPts val="500"/>
              </a:spcBef>
              <a:buClr>
                <a:schemeClr val="tx2"/>
              </a:buClr>
              <a:buFont typeface="Courier New" panose="02070309020205020404" pitchFamily="49" charset="0"/>
              <a:buChar char="o"/>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chemeClr val="tx2"/>
              </a:buClr>
              <a:buFont typeface="Wingdings" panose="05000000000000000000" pitchFamily="2" charset="2"/>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buClr>
                <a:srgbClr val="157394"/>
              </a:buClr>
            </a:pPr>
            <a:r>
              <a:rPr lang="es-CO" sz="1600" dirty="0"/>
              <a:t>El 71% del área del país se encuentra a más de dos horas de un centro de comercialización (41% se encuentra a más de 10 horas)</a:t>
            </a:r>
          </a:p>
          <a:p>
            <a:pPr>
              <a:spcAft>
                <a:spcPts val="600"/>
              </a:spcAft>
              <a:buClr>
                <a:srgbClr val="157394"/>
              </a:buClr>
            </a:pPr>
            <a:r>
              <a:rPr lang="es-ES" sz="1600" dirty="0"/>
              <a:t>Brechas regionales de conectividad (En Bogotá la penetración del internet de banda ancha fijo es del 23% en 10 departamentos es inferior al 5%).</a:t>
            </a:r>
          </a:p>
          <a:p>
            <a:pPr>
              <a:spcAft>
                <a:spcPts val="600"/>
              </a:spcAft>
              <a:buClr>
                <a:srgbClr val="157394"/>
              </a:buClr>
            </a:pPr>
            <a:r>
              <a:rPr lang="es-ES" sz="1600" dirty="0"/>
              <a:t>Colombia tiene </a:t>
            </a:r>
            <a:r>
              <a:rPr lang="es-ES" sz="1600" b="1" dirty="0"/>
              <a:t>0,003 m3 </a:t>
            </a:r>
            <a:r>
              <a:rPr lang="es-ES" sz="1600" dirty="0"/>
              <a:t>por residente urbano de capacidad de almacenamiento en cadena de frío - Chile (0,232), México (0,053), Estados Unidos (0,438)</a:t>
            </a:r>
          </a:p>
          <a:p>
            <a:pPr>
              <a:spcAft>
                <a:spcPts val="600"/>
              </a:spcAft>
              <a:buClr>
                <a:srgbClr val="157394"/>
              </a:buClr>
            </a:pPr>
            <a:r>
              <a:rPr lang="es-ES" sz="1600" dirty="0"/>
              <a:t>El costo logístico del sector se calcula en 12,8% pero la mayoría de empresas que respondieron se consideran de agroindustria</a:t>
            </a:r>
            <a:endParaRPr lang="es-CO" sz="1600" dirty="0"/>
          </a:p>
        </p:txBody>
      </p:sp>
    </p:spTree>
    <p:extLst>
      <p:ext uri="{BB962C8B-B14F-4D97-AF65-F5344CB8AC3E}">
        <p14:creationId xmlns:p14="http://schemas.microsoft.com/office/powerpoint/2010/main" val="190725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ítulo 6">
            <a:extLst>
              <a:ext uri="{FF2B5EF4-FFF2-40B4-BE49-F238E27FC236}">
                <a16:creationId xmlns:a16="http://schemas.microsoft.com/office/drawing/2014/main" id="{074EB8F1-7F8E-4071-B035-94131317E5AA}"/>
              </a:ext>
            </a:extLst>
          </p:cNvPr>
          <p:cNvSpPr txBox="1">
            <a:spLocks/>
          </p:cNvSpPr>
          <p:nvPr/>
        </p:nvSpPr>
        <p:spPr>
          <a:xfrm>
            <a:off x="6096000" y="286869"/>
            <a:ext cx="6096000" cy="560422"/>
          </a:xfrm>
          <a:prstGeom prst="rect">
            <a:avLst/>
          </a:prstGeom>
          <a:solidFill>
            <a:srgbClr val="589CB4"/>
          </a:solidFill>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pPr algn="r"/>
            <a:r>
              <a:rPr lang="es-CO" sz="3200" dirty="0">
                <a:solidFill>
                  <a:schemeClr val="bg1"/>
                </a:solidFill>
                <a:latin typeface="Daytona Pro Condensed Light" panose="020B0604020202020204" pitchFamily="34" charset="0"/>
                <a:ea typeface="+mn-ea"/>
                <a:cs typeface="+mn-cs"/>
              </a:rPr>
              <a:t>Agro-logística - Diagnóstico</a:t>
            </a:r>
          </a:p>
        </p:txBody>
      </p:sp>
      <p:sp>
        <p:nvSpPr>
          <p:cNvPr id="13" name="Marcador de texto 2">
            <a:extLst>
              <a:ext uri="{FF2B5EF4-FFF2-40B4-BE49-F238E27FC236}">
                <a16:creationId xmlns:a16="http://schemas.microsoft.com/office/drawing/2014/main" id="{202AEC96-78F6-4D45-A169-2430DB5AF7D7}"/>
              </a:ext>
            </a:extLst>
          </p:cNvPr>
          <p:cNvSpPr>
            <a:spLocks noGrp="1"/>
          </p:cNvSpPr>
          <p:nvPr>
            <p:ph type="body" sz="quarter" idx="10"/>
          </p:nvPr>
        </p:nvSpPr>
        <p:spPr>
          <a:xfrm>
            <a:off x="288808" y="1123060"/>
            <a:ext cx="11614384" cy="360939"/>
          </a:xfrm>
        </p:spPr>
        <p:txBody>
          <a:bodyPr/>
          <a:lstStyle/>
          <a:p>
            <a:r>
              <a:rPr lang="es-CO" dirty="0"/>
              <a:t>La emergencia sanitaria por el COVID-19 puso a prueba los sistemas de aprovisionamiento y distribución de los países de la región</a:t>
            </a:r>
          </a:p>
        </p:txBody>
      </p:sp>
      <p:sp>
        <p:nvSpPr>
          <p:cNvPr id="15" name="Marcador de texto 3">
            <a:extLst>
              <a:ext uri="{FF2B5EF4-FFF2-40B4-BE49-F238E27FC236}">
                <a16:creationId xmlns:a16="http://schemas.microsoft.com/office/drawing/2014/main" id="{2D91BB4C-A6DA-444C-8615-1B7D8615CE9F}"/>
              </a:ext>
            </a:extLst>
          </p:cNvPr>
          <p:cNvSpPr>
            <a:spLocks noGrp="1"/>
          </p:cNvSpPr>
          <p:nvPr>
            <p:ph type="body" sz="quarter" idx="11"/>
          </p:nvPr>
        </p:nvSpPr>
        <p:spPr>
          <a:xfrm>
            <a:off x="291865" y="6308675"/>
            <a:ext cx="5809462" cy="364773"/>
          </a:xfrm>
        </p:spPr>
        <p:txBody>
          <a:bodyPr/>
          <a:lstStyle/>
          <a:p>
            <a:r>
              <a:rPr lang="es-CO" dirty="0"/>
              <a:t>Fuente: Adaptado de BID, 2019, DNP (2016)</a:t>
            </a:r>
          </a:p>
        </p:txBody>
      </p:sp>
      <p:grpSp>
        <p:nvGrpSpPr>
          <p:cNvPr id="16" name="Grupo 15">
            <a:extLst>
              <a:ext uri="{FF2B5EF4-FFF2-40B4-BE49-F238E27FC236}">
                <a16:creationId xmlns:a16="http://schemas.microsoft.com/office/drawing/2014/main" id="{2F81BD07-B886-47AA-9311-A69BB46D0D99}"/>
              </a:ext>
            </a:extLst>
          </p:cNvPr>
          <p:cNvGrpSpPr/>
          <p:nvPr/>
        </p:nvGrpSpPr>
        <p:grpSpPr>
          <a:xfrm>
            <a:off x="419455" y="2246183"/>
            <a:ext cx="8169969" cy="2758153"/>
            <a:chOff x="46379" y="2369423"/>
            <a:chExt cx="10012033" cy="2758153"/>
          </a:xfrm>
        </p:grpSpPr>
        <p:sp>
          <p:nvSpPr>
            <p:cNvPr id="21" name="Diagrama de flujo: documento 20">
              <a:extLst>
                <a:ext uri="{FF2B5EF4-FFF2-40B4-BE49-F238E27FC236}">
                  <a16:creationId xmlns:a16="http://schemas.microsoft.com/office/drawing/2014/main" id="{FCDB2AEB-62A9-42E9-A054-656E28343E57}"/>
                </a:ext>
              </a:extLst>
            </p:cNvPr>
            <p:cNvSpPr/>
            <p:nvPr/>
          </p:nvSpPr>
          <p:spPr>
            <a:xfrm>
              <a:off x="7372184" y="3214563"/>
              <a:ext cx="1904350" cy="927652"/>
            </a:xfrm>
            <a:prstGeom prst="flowChartDocument">
              <a:avLst/>
            </a:prstGeom>
            <a:solidFill>
              <a:srgbClr val="E4612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1600" dirty="0">
                  <a:latin typeface="Daytona Pro Condensed Light" panose="020B0306030503040204" pitchFamily="34" charset="0"/>
                  <a:cs typeface="Arial" panose="020B0604020202020204" pitchFamily="34" charset="0"/>
                </a:rPr>
                <a:t>Utilización</a:t>
              </a:r>
            </a:p>
          </p:txBody>
        </p:sp>
        <p:sp>
          <p:nvSpPr>
            <p:cNvPr id="22" name="Diagrama de flujo: documento 21">
              <a:extLst>
                <a:ext uri="{FF2B5EF4-FFF2-40B4-BE49-F238E27FC236}">
                  <a16:creationId xmlns:a16="http://schemas.microsoft.com/office/drawing/2014/main" id="{6C97BD02-55C9-45A1-B267-22EB3F7FD9DA}"/>
                </a:ext>
              </a:extLst>
            </p:cNvPr>
            <p:cNvSpPr/>
            <p:nvPr/>
          </p:nvSpPr>
          <p:spPr>
            <a:xfrm>
              <a:off x="668646" y="3214563"/>
              <a:ext cx="2134778" cy="927652"/>
            </a:xfrm>
            <a:prstGeom prst="flowChartDocument">
              <a:avLst/>
            </a:prstGeom>
            <a:solidFill>
              <a:srgbClr val="5386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1600" dirty="0">
                  <a:latin typeface="Daytona Pro Condensed Light" panose="020B0306030503040204" pitchFamily="34" charset="0"/>
                  <a:cs typeface="Arial" panose="020B0604020202020204" pitchFamily="34" charset="0"/>
                </a:rPr>
                <a:t>Disponibilidad</a:t>
              </a:r>
            </a:p>
          </p:txBody>
        </p:sp>
        <p:sp>
          <p:nvSpPr>
            <p:cNvPr id="23" name="Diagrama de flujo: documento 22">
              <a:extLst>
                <a:ext uri="{FF2B5EF4-FFF2-40B4-BE49-F238E27FC236}">
                  <a16:creationId xmlns:a16="http://schemas.microsoft.com/office/drawing/2014/main" id="{6F9EC5CF-140E-4A2D-937E-AEDC7764E5CD}"/>
                </a:ext>
              </a:extLst>
            </p:cNvPr>
            <p:cNvSpPr/>
            <p:nvPr/>
          </p:nvSpPr>
          <p:spPr>
            <a:xfrm>
              <a:off x="4098492" y="3209828"/>
              <a:ext cx="1978623" cy="927652"/>
            </a:xfrm>
            <a:prstGeom prst="flowChartDocument">
              <a:avLst/>
            </a:prstGeom>
            <a:solidFill>
              <a:srgbClr val="0E4C6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1600" dirty="0">
                  <a:latin typeface="Daytona Pro Condensed Light" panose="020B0306030503040204" pitchFamily="34" charset="0"/>
                  <a:cs typeface="Arial" panose="020B0604020202020204" pitchFamily="34" charset="0"/>
                </a:rPr>
                <a:t>Acceso</a:t>
              </a:r>
            </a:p>
          </p:txBody>
        </p:sp>
        <p:sp>
          <p:nvSpPr>
            <p:cNvPr id="24" name="Rectángulo 23">
              <a:extLst>
                <a:ext uri="{FF2B5EF4-FFF2-40B4-BE49-F238E27FC236}">
                  <a16:creationId xmlns:a16="http://schemas.microsoft.com/office/drawing/2014/main" id="{C11421E6-AB4A-4681-A278-B6C8A6DAC130}"/>
                </a:ext>
              </a:extLst>
            </p:cNvPr>
            <p:cNvSpPr/>
            <p:nvPr/>
          </p:nvSpPr>
          <p:spPr>
            <a:xfrm>
              <a:off x="46380" y="2369423"/>
              <a:ext cx="1563757" cy="696373"/>
            </a:xfrm>
            <a:prstGeom prst="rect">
              <a:avLst/>
            </a:prstGeom>
            <a:solidFill>
              <a:srgbClr val="7CAB7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1600" dirty="0">
                  <a:latin typeface="Daytona Pro Condensed Light" panose="020B0306030503040204" pitchFamily="34" charset="0"/>
                  <a:cs typeface="Arial" panose="020B0604020202020204" pitchFamily="34" charset="0"/>
                </a:rPr>
                <a:t>Producción nacional</a:t>
              </a:r>
            </a:p>
          </p:txBody>
        </p:sp>
        <p:sp>
          <p:nvSpPr>
            <p:cNvPr id="28" name="Rectángulo 27">
              <a:extLst>
                <a:ext uri="{FF2B5EF4-FFF2-40B4-BE49-F238E27FC236}">
                  <a16:creationId xmlns:a16="http://schemas.microsoft.com/office/drawing/2014/main" id="{EA7125DD-52C6-4385-A6AC-5069B68E4D51}"/>
                </a:ext>
              </a:extLst>
            </p:cNvPr>
            <p:cNvSpPr/>
            <p:nvPr/>
          </p:nvSpPr>
          <p:spPr>
            <a:xfrm>
              <a:off x="5115345" y="2369423"/>
              <a:ext cx="1563757" cy="696373"/>
            </a:xfrm>
            <a:prstGeom prst="rect">
              <a:avLst/>
            </a:prstGeom>
            <a:solidFill>
              <a:srgbClr val="15739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1400" dirty="0">
                  <a:latin typeface="Daytona Pro Condensed Light" panose="020B0306030503040204" pitchFamily="34" charset="0"/>
                  <a:cs typeface="Arial" panose="020B0604020202020204" pitchFamily="34" charset="0"/>
                </a:rPr>
                <a:t>Transferencia de alimentos</a:t>
              </a:r>
            </a:p>
          </p:txBody>
        </p:sp>
        <p:sp>
          <p:nvSpPr>
            <p:cNvPr id="29" name="Rectángulo 28">
              <a:extLst>
                <a:ext uri="{FF2B5EF4-FFF2-40B4-BE49-F238E27FC236}">
                  <a16:creationId xmlns:a16="http://schemas.microsoft.com/office/drawing/2014/main" id="{CA05F049-9E2D-4306-A074-879B8187ECEC}"/>
                </a:ext>
              </a:extLst>
            </p:cNvPr>
            <p:cNvSpPr/>
            <p:nvPr/>
          </p:nvSpPr>
          <p:spPr>
            <a:xfrm>
              <a:off x="6805000" y="2369423"/>
              <a:ext cx="1563757" cy="696373"/>
            </a:xfrm>
            <a:prstGeom prst="rect">
              <a:avLst/>
            </a:prstGeom>
            <a:solidFill>
              <a:srgbClr val="F697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1600" dirty="0">
                  <a:latin typeface="Daytona Pro Condensed Light" panose="020B0306030503040204" pitchFamily="34" charset="0"/>
                  <a:cs typeface="Arial" panose="020B0604020202020204" pitchFamily="34" charset="0"/>
                </a:rPr>
                <a:t>Nutrición</a:t>
              </a:r>
            </a:p>
          </p:txBody>
        </p:sp>
        <p:sp>
          <p:nvSpPr>
            <p:cNvPr id="30" name="Rectángulo 29">
              <a:extLst>
                <a:ext uri="{FF2B5EF4-FFF2-40B4-BE49-F238E27FC236}">
                  <a16:creationId xmlns:a16="http://schemas.microsoft.com/office/drawing/2014/main" id="{362BD78C-30C5-423F-BCC8-3C577D0C6075}"/>
                </a:ext>
              </a:extLst>
            </p:cNvPr>
            <p:cNvSpPr/>
            <p:nvPr/>
          </p:nvSpPr>
          <p:spPr>
            <a:xfrm>
              <a:off x="1736035" y="2369423"/>
              <a:ext cx="1563757" cy="696373"/>
            </a:xfrm>
            <a:prstGeom prst="rect">
              <a:avLst/>
            </a:prstGeom>
            <a:solidFill>
              <a:srgbClr val="7CAB7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1600" dirty="0">
                  <a:latin typeface="Daytona Pro Condensed Light" panose="020B0306030503040204" pitchFamily="34" charset="0"/>
                  <a:cs typeface="Arial" panose="020B0604020202020204" pitchFamily="34" charset="0"/>
                </a:rPr>
                <a:t>Comercio</a:t>
              </a:r>
            </a:p>
          </p:txBody>
        </p:sp>
        <p:sp>
          <p:nvSpPr>
            <p:cNvPr id="31" name="Rectángulo 30">
              <a:extLst>
                <a:ext uri="{FF2B5EF4-FFF2-40B4-BE49-F238E27FC236}">
                  <a16:creationId xmlns:a16="http://schemas.microsoft.com/office/drawing/2014/main" id="{AB13D350-2D6D-4988-9164-DA0205A115FB}"/>
                </a:ext>
              </a:extLst>
            </p:cNvPr>
            <p:cNvSpPr/>
            <p:nvPr/>
          </p:nvSpPr>
          <p:spPr>
            <a:xfrm>
              <a:off x="3425690" y="2373967"/>
              <a:ext cx="1563757" cy="696373"/>
            </a:xfrm>
            <a:prstGeom prst="rect">
              <a:avLst/>
            </a:prstGeom>
            <a:solidFill>
              <a:srgbClr val="15739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1400" dirty="0">
                  <a:latin typeface="Daytona Pro Condensed Light" panose="020B0306030503040204" pitchFamily="34" charset="0"/>
                  <a:cs typeface="Arial" panose="020B0604020202020204" pitchFamily="34" charset="0"/>
                </a:rPr>
                <a:t>Ingresos y autoconsumo</a:t>
              </a:r>
            </a:p>
          </p:txBody>
        </p:sp>
        <p:sp>
          <p:nvSpPr>
            <p:cNvPr id="32" name="Rectángulo 31">
              <a:extLst>
                <a:ext uri="{FF2B5EF4-FFF2-40B4-BE49-F238E27FC236}">
                  <a16:creationId xmlns:a16="http://schemas.microsoft.com/office/drawing/2014/main" id="{993EBFC0-0C9D-4F6F-959B-8AE2E026D857}"/>
                </a:ext>
              </a:extLst>
            </p:cNvPr>
            <p:cNvSpPr/>
            <p:nvPr/>
          </p:nvSpPr>
          <p:spPr>
            <a:xfrm>
              <a:off x="8494655" y="2369423"/>
              <a:ext cx="1563757" cy="696373"/>
            </a:xfrm>
            <a:prstGeom prst="rect">
              <a:avLst/>
            </a:prstGeom>
            <a:solidFill>
              <a:srgbClr val="F697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1600" dirty="0">
                  <a:latin typeface="Daytona Pro Condensed Light" panose="020B0306030503040204" pitchFamily="34" charset="0"/>
                  <a:cs typeface="Arial" panose="020B0604020202020204" pitchFamily="34" charset="0"/>
                </a:rPr>
                <a:t>Inocuidad</a:t>
              </a:r>
            </a:p>
          </p:txBody>
        </p:sp>
        <p:sp>
          <p:nvSpPr>
            <p:cNvPr id="33" name="Diagrama de flujo: proceso alternativo 32">
              <a:extLst>
                <a:ext uri="{FF2B5EF4-FFF2-40B4-BE49-F238E27FC236}">
                  <a16:creationId xmlns:a16="http://schemas.microsoft.com/office/drawing/2014/main" id="{3356B6B0-5441-4D5A-8618-03D0E0195EA9}"/>
                </a:ext>
              </a:extLst>
            </p:cNvPr>
            <p:cNvSpPr/>
            <p:nvPr/>
          </p:nvSpPr>
          <p:spPr>
            <a:xfrm>
              <a:off x="46379" y="4431203"/>
              <a:ext cx="4943067" cy="696373"/>
            </a:xfrm>
            <a:prstGeom prst="flowChartAlternateProcess">
              <a:avLst/>
            </a:prstGeom>
            <a:solidFill>
              <a:srgbClr val="B8D0B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2400" b="1" dirty="0">
                  <a:latin typeface="Daytona Pro Condensed Light" panose="020B0306030503040204" pitchFamily="34" charset="0"/>
                  <a:cs typeface="Arial" panose="020B0604020202020204" pitchFamily="34" charset="0"/>
                </a:rPr>
                <a:t>LOGÍSTICA</a:t>
              </a:r>
            </a:p>
          </p:txBody>
        </p:sp>
        <p:sp>
          <p:nvSpPr>
            <p:cNvPr id="34" name="Diagrama de flujo: proceso alternativo 33">
              <a:extLst>
                <a:ext uri="{FF2B5EF4-FFF2-40B4-BE49-F238E27FC236}">
                  <a16:creationId xmlns:a16="http://schemas.microsoft.com/office/drawing/2014/main" id="{9B170C03-BF18-4EF2-9F56-E406F4A25504}"/>
                </a:ext>
              </a:extLst>
            </p:cNvPr>
            <p:cNvSpPr/>
            <p:nvPr/>
          </p:nvSpPr>
          <p:spPr>
            <a:xfrm>
              <a:off x="5115345" y="4426742"/>
              <a:ext cx="4943067" cy="696373"/>
            </a:xfrm>
            <a:prstGeom prst="flowChartAlternateProcess">
              <a:avLst/>
            </a:prstGeom>
            <a:solidFill>
              <a:srgbClr val="589CB4">
                <a:alpha val="63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2000" b="1" dirty="0">
                  <a:latin typeface="Daytona Pro Condensed Light" panose="020B0306030503040204" pitchFamily="34" charset="0"/>
                  <a:cs typeface="Arial" panose="020B0604020202020204" pitchFamily="34" charset="0"/>
                </a:rPr>
                <a:t>INFORMACIÓN Y CONOCIMIENTO</a:t>
              </a:r>
            </a:p>
          </p:txBody>
        </p:sp>
      </p:grpSp>
      <p:sp>
        <p:nvSpPr>
          <p:cNvPr id="35" name="Marcador de texto 7">
            <a:extLst>
              <a:ext uri="{FF2B5EF4-FFF2-40B4-BE49-F238E27FC236}">
                <a16:creationId xmlns:a16="http://schemas.microsoft.com/office/drawing/2014/main" id="{ECD2D8E1-FE93-453E-BFA1-C92ED2B9BB5D}"/>
              </a:ext>
            </a:extLst>
          </p:cNvPr>
          <p:cNvSpPr txBox="1">
            <a:spLocks/>
          </p:cNvSpPr>
          <p:nvPr/>
        </p:nvSpPr>
        <p:spPr>
          <a:xfrm>
            <a:off x="8905460" y="2114410"/>
            <a:ext cx="2982799" cy="3454197"/>
          </a:xfrm>
          <a:prstGeom prst="rect">
            <a:avLst/>
          </a:prstGeom>
        </p:spPr>
        <p:txBody>
          <a:bodyPr vert="horz" lIns="91440" tIns="45720" rIns="91440" bIns="45720" rtlCol="0" anchor="t">
            <a:normAutofit/>
          </a:bodyPr>
          <a:lstStyle>
            <a:lvl1pPr marL="285750" indent="-285750" algn="l" defTabSz="914400" rtl="0" eaLnBrk="1" latinLnBrk="0" hangingPunct="1">
              <a:lnSpc>
                <a:spcPct val="100000"/>
              </a:lnSpc>
              <a:spcBef>
                <a:spcPts val="600"/>
              </a:spcBef>
              <a:buClr>
                <a:schemeClr val="accent1"/>
              </a:buClr>
              <a:buFont typeface="Arial" panose="020B0604020202020204" pitchFamily="34" charset="0"/>
              <a:buChar char="•"/>
              <a:defRPr sz="1800" kern="1200">
                <a:solidFill>
                  <a:schemeClr val="tx1"/>
                </a:solidFill>
                <a:latin typeface="Work Sans" panose="00000500000000000000" pitchFamily="2" charset="0"/>
                <a:ea typeface="+mn-ea"/>
                <a:cs typeface="+mn-cs"/>
              </a:defRPr>
            </a:lvl1pPr>
            <a:lvl2pPr marL="800100" indent="-342900" algn="l" defTabSz="914400" rtl="0" eaLnBrk="1" latinLnBrk="0" hangingPunct="1">
              <a:lnSpc>
                <a:spcPct val="90000"/>
              </a:lnSpc>
              <a:spcBef>
                <a:spcPts val="500"/>
              </a:spcBef>
              <a:buClr>
                <a:schemeClr val="tx2"/>
              </a:buClr>
              <a:buFont typeface="Wingdings" panose="05000000000000000000" pitchFamily="2" charset="2"/>
              <a:buChar char="ü"/>
              <a:defRPr sz="1800" kern="1200">
                <a:solidFill>
                  <a:schemeClr val="tx1"/>
                </a:solidFill>
                <a:latin typeface="+mn-lt"/>
                <a:ea typeface="+mn-ea"/>
                <a:cs typeface="+mn-cs"/>
              </a:defRPr>
            </a:lvl2pPr>
            <a:lvl3pPr marL="1200150" indent="-285750" algn="l" defTabSz="914400" rtl="0" eaLnBrk="1" latinLnBrk="0" hangingPunct="1">
              <a:lnSpc>
                <a:spcPct val="90000"/>
              </a:lnSpc>
              <a:spcBef>
                <a:spcPts val="500"/>
              </a:spcBef>
              <a:buClr>
                <a:schemeClr val="tx2"/>
              </a:buClr>
              <a:buFont typeface="Courier New" panose="02070309020205020404" pitchFamily="49" charset="0"/>
              <a:buChar char="o"/>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chemeClr val="tx2"/>
              </a:buClr>
              <a:buFont typeface="Wingdings" panose="05000000000000000000" pitchFamily="2" charset="2"/>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s-CO" dirty="0"/>
              <a:t>Acceso: reducción del ingreso</a:t>
            </a:r>
          </a:p>
          <a:p>
            <a:pPr>
              <a:spcAft>
                <a:spcPts val="600"/>
              </a:spcAft>
            </a:pPr>
            <a:r>
              <a:rPr lang="es-CO" dirty="0"/>
              <a:t>Disponibilidad: reducción del comercio</a:t>
            </a:r>
          </a:p>
          <a:p>
            <a:pPr>
              <a:spcAft>
                <a:spcPts val="600"/>
              </a:spcAft>
            </a:pPr>
            <a:r>
              <a:rPr lang="es-CO" dirty="0"/>
              <a:t>Estabilidad: cambios en los precios</a:t>
            </a:r>
          </a:p>
          <a:p>
            <a:pPr>
              <a:spcAft>
                <a:spcPts val="600"/>
              </a:spcAft>
            </a:pPr>
            <a:r>
              <a:rPr lang="es-CO" dirty="0"/>
              <a:t>Utilización: seguridad alimentaria</a:t>
            </a:r>
          </a:p>
        </p:txBody>
      </p:sp>
      <p:sp>
        <p:nvSpPr>
          <p:cNvPr id="39" name="Marcador de texto 2">
            <a:extLst>
              <a:ext uri="{FF2B5EF4-FFF2-40B4-BE49-F238E27FC236}">
                <a16:creationId xmlns:a16="http://schemas.microsoft.com/office/drawing/2014/main" id="{7851CAE2-DBBD-40AC-BE4C-8E656123C525}"/>
              </a:ext>
            </a:extLst>
          </p:cNvPr>
          <p:cNvSpPr txBox="1">
            <a:spLocks/>
          </p:cNvSpPr>
          <p:nvPr/>
        </p:nvSpPr>
        <p:spPr>
          <a:xfrm>
            <a:off x="303741" y="5314924"/>
            <a:ext cx="11772545" cy="49669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Work Sa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i="1" dirty="0">
                <a:solidFill>
                  <a:srgbClr val="157394"/>
                </a:solidFill>
                <a:latin typeface="Daytona Pro Condensed Light" panose="020B0306030503040204" pitchFamily="34" charset="0"/>
              </a:rPr>
              <a:t>En Colombia se estiman que se pierden o desperdician cerca de </a:t>
            </a:r>
            <a:r>
              <a:rPr lang="es-CO" sz="3200" b="1" i="1" dirty="0">
                <a:solidFill>
                  <a:srgbClr val="157394"/>
                </a:solidFill>
                <a:latin typeface="Daytona Pro Condensed Light" panose="020B0306030503040204" pitchFamily="34" charset="0"/>
              </a:rPr>
              <a:t>9,76 millones de toneladas /año</a:t>
            </a:r>
            <a:endParaRPr lang="es-CO" sz="3600" b="1" i="1" dirty="0">
              <a:solidFill>
                <a:srgbClr val="157394"/>
              </a:solidFill>
              <a:latin typeface="Daytona Pro Condensed Light" panose="020B0306030503040204" pitchFamily="34" charset="0"/>
            </a:endParaRPr>
          </a:p>
        </p:txBody>
      </p:sp>
    </p:spTree>
    <p:extLst>
      <p:ext uri="{BB962C8B-B14F-4D97-AF65-F5344CB8AC3E}">
        <p14:creationId xmlns:p14="http://schemas.microsoft.com/office/powerpoint/2010/main" val="690266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ítulo 6">
            <a:extLst>
              <a:ext uri="{FF2B5EF4-FFF2-40B4-BE49-F238E27FC236}">
                <a16:creationId xmlns:a16="http://schemas.microsoft.com/office/drawing/2014/main" id="{074EB8F1-7F8E-4071-B035-94131317E5AA}"/>
              </a:ext>
            </a:extLst>
          </p:cNvPr>
          <p:cNvSpPr txBox="1">
            <a:spLocks/>
          </p:cNvSpPr>
          <p:nvPr/>
        </p:nvSpPr>
        <p:spPr>
          <a:xfrm>
            <a:off x="6096000" y="286869"/>
            <a:ext cx="6096000" cy="560422"/>
          </a:xfrm>
          <a:prstGeom prst="rect">
            <a:avLst/>
          </a:prstGeom>
          <a:solidFill>
            <a:srgbClr val="589CB4"/>
          </a:solidFill>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pPr algn="r"/>
            <a:r>
              <a:rPr lang="es-CO" sz="3200" dirty="0">
                <a:solidFill>
                  <a:schemeClr val="bg1"/>
                </a:solidFill>
                <a:latin typeface="Daytona Pro Condensed Light" panose="020B0604020202020204" pitchFamily="34" charset="0"/>
                <a:ea typeface="+mn-ea"/>
                <a:cs typeface="+mn-cs"/>
              </a:rPr>
              <a:t>Agro-logística - </a:t>
            </a:r>
            <a:r>
              <a:rPr lang="es-CO" sz="3200" b="1" dirty="0">
                <a:solidFill>
                  <a:schemeClr val="bg1"/>
                </a:solidFill>
                <a:latin typeface="Daytona Pro Condensed Light" panose="020B0604020202020204" pitchFamily="34" charset="0"/>
                <a:ea typeface="+mn-ea"/>
                <a:cs typeface="+mn-cs"/>
              </a:rPr>
              <a:t>Objetivo</a:t>
            </a:r>
          </a:p>
        </p:txBody>
      </p:sp>
      <p:sp>
        <p:nvSpPr>
          <p:cNvPr id="42" name="Título 1">
            <a:extLst>
              <a:ext uri="{FF2B5EF4-FFF2-40B4-BE49-F238E27FC236}">
                <a16:creationId xmlns:a16="http://schemas.microsoft.com/office/drawing/2014/main" id="{80AC21F9-6F76-4EE5-AEB4-B327A91B0A72}"/>
              </a:ext>
            </a:extLst>
          </p:cNvPr>
          <p:cNvSpPr>
            <a:spLocks noGrp="1"/>
          </p:cNvSpPr>
          <p:nvPr>
            <p:ph type="title"/>
          </p:nvPr>
        </p:nvSpPr>
        <p:spPr>
          <a:xfrm>
            <a:off x="288808" y="954192"/>
            <a:ext cx="5667153" cy="559387"/>
          </a:xfrm>
        </p:spPr>
        <p:txBody>
          <a:bodyPr/>
          <a:lstStyle/>
          <a:p>
            <a:r>
              <a:rPr lang="es-CO" sz="3200" b="1" dirty="0" err="1">
                <a:solidFill>
                  <a:srgbClr val="157394"/>
                </a:solidFill>
                <a:latin typeface="Daytona Pro Condensed Light" panose="020B0306030503040204" pitchFamily="34" charset="0"/>
                <a:ea typeface="+mn-ea"/>
                <a:cs typeface="+mn-cs"/>
              </a:rPr>
              <a:t>Agrologística</a:t>
            </a:r>
            <a:r>
              <a:rPr lang="es-CO" sz="3200" b="1" dirty="0">
                <a:solidFill>
                  <a:srgbClr val="157394"/>
                </a:solidFill>
                <a:latin typeface="Daytona Pro Condensed Light" panose="020B0306030503040204" pitchFamily="34" charset="0"/>
                <a:ea typeface="+mn-ea"/>
                <a:cs typeface="+mn-cs"/>
              </a:rPr>
              <a:t> como política de Estado</a:t>
            </a:r>
          </a:p>
        </p:txBody>
      </p:sp>
      <p:sp>
        <p:nvSpPr>
          <p:cNvPr id="44" name="Marcador de texto 3">
            <a:extLst>
              <a:ext uri="{FF2B5EF4-FFF2-40B4-BE49-F238E27FC236}">
                <a16:creationId xmlns:a16="http://schemas.microsoft.com/office/drawing/2014/main" id="{4AB12738-993B-4C20-9CCB-0794ACE6CDCB}"/>
              </a:ext>
            </a:extLst>
          </p:cNvPr>
          <p:cNvSpPr txBox="1">
            <a:spLocks/>
          </p:cNvSpPr>
          <p:nvPr/>
        </p:nvSpPr>
        <p:spPr>
          <a:xfrm>
            <a:off x="438686" y="8742173"/>
            <a:ext cx="5809462" cy="364773"/>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Fuente: Universidad de </a:t>
            </a:r>
            <a:r>
              <a:rPr lang="es-CO" dirty="0" err="1"/>
              <a:t>Wagenigen</a:t>
            </a:r>
            <a:r>
              <a:rPr lang="es-CO" dirty="0"/>
              <a:t>, </a:t>
            </a:r>
            <a:r>
              <a:rPr lang="es-CO" i="1" dirty="0" err="1"/>
              <a:t>metropolitan</a:t>
            </a:r>
            <a:r>
              <a:rPr lang="es-CO" i="1" dirty="0"/>
              <a:t> </a:t>
            </a:r>
            <a:r>
              <a:rPr lang="es-CO" i="1" dirty="0" err="1"/>
              <a:t>food</a:t>
            </a:r>
            <a:r>
              <a:rPr lang="es-CO" i="1" dirty="0"/>
              <a:t> </a:t>
            </a:r>
            <a:r>
              <a:rPr lang="es-CO" i="1" dirty="0" err="1"/>
              <a:t>cluster</a:t>
            </a:r>
            <a:endParaRPr lang="es-CO" dirty="0"/>
          </a:p>
        </p:txBody>
      </p:sp>
      <p:sp>
        <p:nvSpPr>
          <p:cNvPr id="45" name="Marcador de texto 7">
            <a:extLst>
              <a:ext uri="{FF2B5EF4-FFF2-40B4-BE49-F238E27FC236}">
                <a16:creationId xmlns:a16="http://schemas.microsoft.com/office/drawing/2014/main" id="{2AD3ECA2-7010-46D5-B5E8-FC445F9E0B30}"/>
              </a:ext>
            </a:extLst>
          </p:cNvPr>
          <p:cNvSpPr txBox="1">
            <a:spLocks/>
          </p:cNvSpPr>
          <p:nvPr/>
        </p:nvSpPr>
        <p:spPr>
          <a:xfrm>
            <a:off x="377690" y="1715033"/>
            <a:ext cx="5489388" cy="4617572"/>
          </a:xfrm>
          <a:prstGeom prst="rect">
            <a:avLst/>
          </a:prstGeom>
        </p:spPr>
        <p:txBody>
          <a:bodyPr vert="horz" lIns="91440" tIns="45720" rIns="91440" bIns="45720" rtlCol="0" anchor="t">
            <a:normAutofit/>
          </a:bodyPr>
          <a:lstStyle>
            <a:lvl1pPr marL="285750" indent="-285750" algn="l" defTabSz="914400" rtl="0" eaLnBrk="1" latinLnBrk="0" hangingPunct="1">
              <a:lnSpc>
                <a:spcPct val="100000"/>
              </a:lnSpc>
              <a:spcBef>
                <a:spcPts val="600"/>
              </a:spcBef>
              <a:buClr>
                <a:schemeClr val="accent1"/>
              </a:buClr>
              <a:buFont typeface="Arial" panose="020B0604020202020204" pitchFamily="34" charset="0"/>
              <a:buChar char="•"/>
              <a:defRPr sz="1800" kern="1200">
                <a:solidFill>
                  <a:schemeClr val="tx1"/>
                </a:solidFill>
                <a:latin typeface="Work Sans" panose="00000500000000000000" pitchFamily="2" charset="0"/>
                <a:ea typeface="+mn-ea"/>
                <a:cs typeface="+mn-cs"/>
              </a:defRPr>
            </a:lvl1pPr>
            <a:lvl2pPr marL="800100" indent="-342900" algn="l" defTabSz="914400" rtl="0" eaLnBrk="1" latinLnBrk="0" hangingPunct="1">
              <a:lnSpc>
                <a:spcPct val="90000"/>
              </a:lnSpc>
              <a:spcBef>
                <a:spcPts val="500"/>
              </a:spcBef>
              <a:buClr>
                <a:schemeClr val="tx2"/>
              </a:buClr>
              <a:buFont typeface="Wingdings" panose="05000000000000000000" pitchFamily="2" charset="2"/>
              <a:buChar char="ü"/>
              <a:defRPr sz="1800" kern="1200">
                <a:solidFill>
                  <a:schemeClr val="tx1"/>
                </a:solidFill>
                <a:latin typeface="+mn-lt"/>
                <a:ea typeface="+mn-ea"/>
                <a:cs typeface="+mn-cs"/>
              </a:defRPr>
            </a:lvl2pPr>
            <a:lvl3pPr marL="1200150" indent="-285750" algn="l" defTabSz="914400" rtl="0" eaLnBrk="1" latinLnBrk="0" hangingPunct="1">
              <a:lnSpc>
                <a:spcPct val="90000"/>
              </a:lnSpc>
              <a:spcBef>
                <a:spcPts val="500"/>
              </a:spcBef>
              <a:buClr>
                <a:schemeClr val="tx2"/>
              </a:buClr>
              <a:buFont typeface="Courier New" panose="02070309020205020404" pitchFamily="49" charset="0"/>
              <a:buChar char="o"/>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chemeClr val="tx2"/>
              </a:buClr>
              <a:buFont typeface="Wingdings" panose="05000000000000000000" pitchFamily="2" charset="2"/>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dirty="0"/>
              <a:t>Consolidar soluciones e intervenciones articuladas para atender los retos de la </a:t>
            </a:r>
            <a:r>
              <a:rPr lang="es-CO" dirty="0" err="1"/>
              <a:t>agrologística</a:t>
            </a:r>
            <a:r>
              <a:rPr lang="es-CO" dirty="0"/>
              <a:t> en materia de acceso a infraestructura, servicios de logística, comercio interno externo e información.</a:t>
            </a:r>
          </a:p>
          <a:p>
            <a:pPr marL="0" indent="0">
              <a:buNone/>
            </a:pPr>
            <a:r>
              <a:rPr lang="es-CO" sz="800" dirty="0"/>
              <a:t> </a:t>
            </a:r>
          </a:p>
          <a:p>
            <a:pPr marL="0" indent="0">
              <a:buNone/>
            </a:pPr>
            <a:endParaRPr lang="es-CO" sz="800" dirty="0"/>
          </a:p>
          <a:p>
            <a:pPr>
              <a:buClr>
                <a:srgbClr val="157394"/>
              </a:buClr>
            </a:pPr>
            <a:r>
              <a:rPr lang="es-CO" dirty="0"/>
              <a:t>Red productiva conectada a red logística –d</a:t>
            </a:r>
            <a:r>
              <a:rPr lang="es-MX" dirty="0" err="1"/>
              <a:t>iseñar</a:t>
            </a:r>
            <a:r>
              <a:rPr lang="es-MX" dirty="0"/>
              <a:t> y planear un sistema de activos </a:t>
            </a:r>
            <a:r>
              <a:rPr lang="es-MX" dirty="0" err="1"/>
              <a:t>agrologísticos</a:t>
            </a:r>
            <a:r>
              <a:rPr lang="es-MX" dirty="0"/>
              <a:t> conectados a través del u</a:t>
            </a:r>
            <a:r>
              <a:rPr lang="es-CO" dirty="0"/>
              <a:t>so intensivo de tecnología</a:t>
            </a:r>
          </a:p>
          <a:p>
            <a:pPr>
              <a:buClr>
                <a:srgbClr val="157394"/>
              </a:buClr>
            </a:pPr>
            <a:r>
              <a:rPr lang="es-CO" dirty="0"/>
              <a:t>Producir más, con mejor calidad y menos recursos - Eficiencia</a:t>
            </a:r>
          </a:p>
          <a:p>
            <a:pPr>
              <a:buClr>
                <a:srgbClr val="157394"/>
              </a:buClr>
            </a:pPr>
            <a:r>
              <a:rPr lang="es-CO" dirty="0"/>
              <a:t>Producción resiliente a efectos del cambio climático y otros eventos </a:t>
            </a:r>
          </a:p>
        </p:txBody>
      </p:sp>
      <p:pic>
        <p:nvPicPr>
          <p:cNvPr id="47" name="Imagen 46">
            <a:extLst>
              <a:ext uri="{FF2B5EF4-FFF2-40B4-BE49-F238E27FC236}">
                <a16:creationId xmlns:a16="http://schemas.microsoft.com/office/drawing/2014/main" id="{708CBD7F-B487-40F0-BF8D-ABE09524901F}"/>
              </a:ext>
            </a:extLst>
          </p:cNvPr>
          <p:cNvPicPr/>
          <p:nvPr/>
        </p:nvPicPr>
        <p:blipFill rotWithShape="1">
          <a:blip r:embed="rId3">
            <a:extLst>
              <a:ext uri="{28A0092B-C50C-407E-A947-70E740481C1C}">
                <a14:useLocalDpi xmlns:a14="http://schemas.microsoft.com/office/drawing/2010/main" val="0"/>
              </a:ext>
            </a:extLst>
          </a:blip>
          <a:srcRect t="5395" b="1"/>
          <a:stretch/>
        </p:blipFill>
        <p:spPr>
          <a:xfrm>
            <a:off x="6096000" y="1124315"/>
            <a:ext cx="6096000" cy="4664796"/>
          </a:xfrm>
          <a:prstGeom prst="rect">
            <a:avLst/>
          </a:prstGeom>
        </p:spPr>
      </p:pic>
      <p:sp>
        <p:nvSpPr>
          <p:cNvPr id="6" name="Rectángulo 5">
            <a:extLst>
              <a:ext uri="{FF2B5EF4-FFF2-40B4-BE49-F238E27FC236}">
                <a16:creationId xmlns:a16="http://schemas.microsoft.com/office/drawing/2014/main" id="{92E84403-16A3-4B22-9DB3-FCE37B17A172}"/>
              </a:ext>
            </a:extLst>
          </p:cNvPr>
          <p:cNvSpPr/>
          <p:nvPr/>
        </p:nvSpPr>
        <p:spPr>
          <a:xfrm>
            <a:off x="7757713" y="5881469"/>
            <a:ext cx="3478876" cy="369332"/>
          </a:xfrm>
          <a:prstGeom prst="rect">
            <a:avLst/>
          </a:prstGeom>
        </p:spPr>
        <p:txBody>
          <a:bodyPr wrap="square">
            <a:spAutoFit/>
          </a:bodyPr>
          <a:lstStyle/>
          <a:p>
            <a:pPr algn="r">
              <a:spcAft>
                <a:spcPts val="0"/>
              </a:spcAft>
            </a:pPr>
            <a:r>
              <a:rPr lang="es-ES" sz="900" dirty="0">
                <a:latin typeface="Arial" panose="020B0604020202020204" pitchFamily="34" charset="0"/>
                <a:ea typeface="Calibri" panose="020F0502020204030204" pitchFamily="34" charset="0"/>
                <a:cs typeface="Times New Roman" panose="02020603050405020304" pitchFamily="18" charset="0"/>
              </a:rPr>
              <a:t>Esquema logístico de una red MFC</a:t>
            </a:r>
            <a:endParaRPr lang="es-CO" sz="900" dirty="0">
              <a:latin typeface="Arial" panose="020B0604020202020204" pitchFamily="34" charset="0"/>
              <a:ea typeface="Calibri" panose="020F0502020204030204" pitchFamily="34" charset="0"/>
              <a:cs typeface="Times New Roman" panose="02020603050405020304" pitchFamily="18" charset="0"/>
            </a:endParaRPr>
          </a:p>
          <a:p>
            <a:pPr algn="r">
              <a:spcAft>
                <a:spcPts val="0"/>
              </a:spcAft>
            </a:pPr>
            <a:r>
              <a:rPr lang="es-ES" sz="900" dirty="0">
                <a:latin typeface="Arial" panose="020B0604020202020204" pitchFamily="34" charset="0"/>
                <a:ea typeface="Calibri" panose="020F0502020204030204" pitchFamily="34" charset="0"/>
                <a:cs typeface="Times New Roman" panose="02020603050405020304" pitchFamily="18" charset="0"/>
              </a:rPr>
              <a:t>Fuente y Elaboración: </a:t>
            </a:r>
            <a:r>
              <a:rPr lang="es-ES" sz="900" dirty="0" err="1">
                <a:latin typeface="Arial" panose="020B0604020202020204" pitchFamily="34" charset="0"/>
                <a:ea typeface="Calibri" panose="020F0502020204030204" pitchFamily="34" charset="0"/>
                <a:cs typeface="Times New Roman" panose="02020603050405020304" pitchFamily="18" charset="0"/>
              </a:rPr>
              <a:t>Metropolitan</a:t>
            </a:r>
            <a:r>
              <a:rPr lang="es-ES" sz="900" dirty="0">
                <a:latin typeface="Arial" panose="020B0604020202020204" pitchFamily="34" charset="0"/>
                <a:ea typeface="Calibri" panose="020F0502020204030204" pitchFamily="34" charset="0"/>
                <a:cs typeface="Times New Roman" panose="02020603050405020304" pitchFamily="18" charset="0"/>
              </a:rPr>
              <a:t> </a:t>
            </a:r>
            <a:r>
              <a:rPr lang="es-ES" sz="900" dirty="0" err="1">
                <a:latin typeface="Arial" panose="020B0604020202020204" pitchFamily="34" charset="0"/>
                <a:ea typeface="Calibri" panose="020F0502020204030204" pitchFamily="34" charset="0"/>
                <a:cs typeface="Times New Roman" panose="02020603050405020304" pitchFamily="18" charset="0"/>
              </a:rPr>
              <a:t>Food</a:t>
            </a:r>
            <a:r>
              <a:rPr lang="es-ES" sz="900" dirty="0">
                <a:latin typeface="Arial" panose="020B0604020202020204" pitchFamily="34" charset="0"/>
                <a:ea typeface="Calibri" panose="020F0502020204030204" pitchFamily="34" charset="0"/>
                <a:cs typeface="Times New Roman" panose="02020603050405020304" pitchFamily="18" charset="0"/>
              </a:rPr>
              <a:t> </a:t>
            </a:r>
            <a:r>
              <a:rPr lang="es-ES" sz="900" dirty="0" err="1">
                <a:latin typeface="Arial" panose="020B0604020202020204" pitchFamily="34" charset="0"/>
                <a:ea typeface="Calibri" panose="020F0502020204030204" pitchFamily="34" charset="0"/>
                <a:cs typeface="Times New Roman" panose="02020603050405020304" pitchFamily="18" charset="0"/>
              </a:rPr>
              <a:t>Cluster</a:t>
            </a:r>
            <a:endParaRPr lang="es-CO" sz="9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5372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ítulo 6">
            <a:extLst>
              <a:ext uri="{FF2B5EF4-FFF2-40B4-BE49-F238E27FC236}">
                <a16:creationId xmlns:a16="http://schemas.microsoft.com/office/drawing/2014/main" id="{074EB8F1-7F8E-4071-B035-94131317E5AA}"/>
              </a:ext>
            </a:extLst>
          </p:cNvPr>
          <p:cNvSpPr txBox="1">
            <a:spLocks/>
          </p:cNvSpPr>
          <p:nvPr/>
        </p:nvSpPr>
        <p:spPr>
          <a:xfrm>
            <a:off x="5033861" y="286869"/>
            <a:ext cx="7158139" cy="560422"/>
          </a:xfrm>
          <a:prstGeom prst="rect">
            <a:avLst/>
          </a:prstGeom>
          <a:solidFill>
            <a:srgbClr val="A4998E"/>
          </a:solidFill>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pPr algn="r"/>
            <a:r>
              <a:rPr lang="es-CO" sz="3200" dirty="0">
                <a:solidFill>
                  <a:schemeClr val="bg1"/>
                </a:solidFill>
                <a:latin typeface="Daytona Pro Condensed Light" panose="020B0604020202020204" pitchFamily="34" charset="0"/>
                <a:ea typeface="+mn-ea"/>
                <a:cs typeface="+mn-cs"/>
              </a:rPr>
              <a:t>Logística urbano regional - Diagnóstico</a:t>
            </a:r>
          </a:p>
        </p:txBody>
      </p:sp>
      <p:sp>
        <p:nvSpPr>
          <p:cNvPr id="44" name="Marcador de texto 3">
            <a:extLst>
              <a:ext uri="{FF2B5EF4-FFF2-40B4-BE49-F238E27FC236}">
                <a16:creationId xmlns:a16="http://schemas.microsoft.com/office/drawing/2014/main" id="{4AB12738-993B-4C20-9CCB-0794ACE6CDCB}"/>
              </a:ext>
            </a:extLst>
          </p:cNvPr>
          <p:cNvSpPr txBox="1">
            <a:spLocks/>
          </p:cNvSpPr>
          <p:nvPr/>
        </p:nvSpPr>
        <p:spPr>
          <a:xfrm>
            <a:off x="438686" y="8742173"/>
            <a:ext cx="5809462" cy="364773"/>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Fuente: Universidad de </a:t>
            </a:r>
            <a:r>
              <a:rPr lang="es-CO" dirty="0" err="1"/>
              <a:t>Wagenigen</a:t>
            </a:r>
            <a:r>
              <a:rPr lang="es-CO" dirty="0"/>
              <a:t>, </a:t>
            </a:r>
            <a:r>
              <a:rPr lang="es-CO" i="1" dirty="0" err="1"/>
              <a:t>metropolitan</a:t>
            </a:r>
            <a:r>
              <a:rPr lang="es-CO" i="1" dirty="0"/>
              <a:t> </a:t>
            </a:r>
            <a:r>
              <a:rPr lang="es-CO" i="1" dirty="0" err="1"/>
              <a:t>food</a:t>
            </a:r>
            <a:r>
              <a:rPr lang="es-CO" i="1" dirty="0"/>
              <a:t> </a:t>
            </a:r>
            <a:r>
              <a:rPr lang="es-CO" i="1" dirty="0" err="1"/>
              <a:t>cluster</a:t>
            </a:r>
            <a:endParaRPr lang="es-CO" dirty="0"/>
          </a:p>
        </p:txBody>
      </p:sp>
      <p:sp>
        <p:nvSpPr>
          <p:cNvPr id="19" name="Marcador de texto 1">
            <a:extLst>
              <a:ext uri="{FF2B5EF4-FFF2-40B4-BE49-F238E27FC236}">
                <a16:creationId xmlns:a16="http://schemas.microsoft.com/office/drawing/2014/main" id="{04AC87F7-719A-4EE5-A5AF-AC52B54070AF}"/>
              </a:ext>
            </a:extLst>
          </p:cNvPr>
          <p:cNvSpPr txBox="1">
            <a:spLocks/>
          </p:cNvSpPr>
          <p:nvPr/>
        </p:nvSpPr>
        <p:spPr>
          <a:xfrm>
            <a:off x="185812" y="6462838"/>
            <a:ext cx="5809462" cy="364773"/>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Work Sa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Fuente: Ministerio de Transporte (2016), Misión de ciudades, DNP</a:t>
            </a:r>
          </a:p>
        </p:txBody>
      </p:sp>
      <p:sp>
        <p:nvSpPr>
          <p:cNvPr id="20" name="CuadroTexto 27">
            <a:extLst>
              <a:ext uri="{FF2B5EF4-FFF2-40B4-BE49-F238E27FC236}">
                <a16:creationId xmlns:a16="http://schemas.microsoft.com/office/drawing/2014/main" id="{C4649CF4-3727-410C-BB7D-FCA48D8EEDDB}"/>
              </a:ext>
            </a:extLst>
          </p:cNvPr>
          <p:cNvSpPr txBox="1"/>
          <p:nvPr/>
        </p:nvSpPr>
        <p:spPr>
          <a:xfrm>
            <a:off x="1304185" y="4869673"/>
            <a:ext cx="3010846" cy="40011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0" baseline="0" dirty="0">
                <a:solidFill>
                  <a:srgbClr val="A4998E"/>
                </a:solidFill>
                <a:uFillTx/>
                <a:latin typeface="Daytona Pro Condensed Light" panose="020B0306030503040204" pitchFamily="34" charset="0"/>
              </a:rPr>
              <a:t>Barranquilla</a:t>
            </a:r>
          </a:p>
        </p:txBody>
      </p:sp>
      <p:sp>
        <p:nvSpPr>
          <p:cNvPr id="21" name="CuadroTexto 29">
            <a:extLst>
              <a:ext uri="{FF2B5EF4-FFF2-40B4-BE49-F238E27FC236}">
                <a16:creationId xmlns:a16="http://schemas.microsoft.com/office/drawing/2014/main" id="{5D615277-5287-43F6-8FA5-AE0146BC15AF}"/>
              </a:ext>
            </a:extLst>
          </p:cNvPr>
          <p:cNvSpPr txBox="1"/>
          <p:nvPr/>
        </p:nvSpPr>
        <p:spPr>
          <a:xfrm>
            <a:off x="4466143" y="4893960"/>
            <a:ext cx="2656885" cy="40011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0" baseline="0" dirty="0">
                <a:solidFill>
                  <a:srgbClr val="A4998E"/>
                </a:solidFill>
                <a:uFillTx/>
                <a:latin typeface="Daytona Pro Condensed Light" panose="020B0306030503040204" pitchFamily="34" charset="0"/>
              </a:rPr>
              <a:t>Bogotá</a:t>
            </a:r>
          </a:p>
        </p:txBody>
      </p:sp>
      <p:sp>
        <p:nvSpPr>
          <p:cNvPr id="22" name="CuadroTexto 29">
            <a:extLst>
              <a:ext uri="{FF2B5EF4-FFF2-40B4-BE49-F238E27FC236}">
                <a16:creationId xmlns:a16="http://schemas.microsoft.com/office/drawing/2014/main" id="{08132E53-294E-428C-AFC4-C64296A5C797}"/>
              </a:ext>
            </a:extLst>
          </p:cNvPr>
          <p:cNvSpPr txBox="1"/>
          <p:nvPr/>
        </p:nvSpPr>
        <p:spPr>
          <a:xfrm>
            <a:off x="7266934" y="4905818"/>
            <a:ext cx="3104150" cy="40011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1" i="0" u="none" strike="noStrike" kern="1200" cap="none" spc="0" baseline="0" dirty="0">
                <a:solidFill>
                  <a:srgbClr val="A4998E"/>
                </a:solidFill>
                <a:uFillTx/>
                <a:latin typeface="Daytona Pro Condensed Light" panose="020B0306030503040204" pitchFamily="34" charset="0"/>
              </a:rPr>
              <a:t>Medellín</a:t>
            </a:r>
          </a:p>
        </p:txBody>
      </p:sp>
      <p:pic>
        <p:nvPicPr>
          <p:cNvPr id="23" name="Imagen 22">
            <a:extLst>
              <a:ext uri="{FF2B5EF4-FFF2-40B4-BE49-F238E27FC236}">
                <a16:creationId xmlns:a16="http://schemas.microsoft.com/office/drawing/2014/main" id="{8F9FD345-45E5-407A-B42C-A640CAFB99AB}"/>
              </a:ext>
            </a:extLst>
          </p:cNvPr>
          <p:cNvPicPr>
            <a:picLocks noChangeAspect="1"/>
          </p:cNvPicPr>
          <p:nvPr/>
        </p:nvPicPr>
        <p:blipFill>
          <a:blip r:embed="rId3"/>
          <a:stretch>
            <a:fillRect/>
          </a:stretch>
        </p:blipFill>
        <p:spPr>
          <a:xfrm>
            <a:off x="1215545" y="2022008"/>
            <a:ext cx="3131403" cy="2871337"/>
          </a:xfrm>
          <a:prstGeom prst="rect">
            <a:avLst/>
          </a:prstGeom>
        </p:spPr>
      </p:pic>
      <p:grpSp>
        <p:nvGrpSpPr>
          <p:cNvPr id="24" name="Grupo 23">
            <a:extLst>
              <a:ext uri="{FF2B5EF4-FFF2-40B4-BE49-F238E27FC236}">
                <a16:creationId xmlns:a16="http://schemas.microsoft.com/office/drawing/2014/main" id="{522ECE6B-9121-47DF-B107-EC32D0FE290B}"/>
              </a:ext>
            </a:extLst>
          </p:cNvPr>
          <p:cNvGrpSpPr/>
          <p:nvPr/>
        </p:nvGrpSpPr>
        <p:grpSpPr>
          <a:xfrm>
            <a:off x="4461657" y="2022008"/>
            <a:ext cx="2818278" cy="2871336"/>
            <a:chOff x="4434290" y="1612232"/>
            <a:chExt cx="3237478" cy="3298428"/>
          </a:xfrm>
        </p:grpSpPr>
        <p:pic>
          <p:nvPicPr>
            <p:cNvPr id="25" name="Picture 2">
              <a:extLst>
                <a:ext uri="{FF2B5EF4-FFF2-40B4-BE49-F238E27FC236}">
                  <a16:creationId xmlns:a16="http://schemas.microsoft.com/office/drawing/2014/main" id="{0CE3D156-CCFE-4592-B481-D353AD7A0867}"/>
                </a:ext>
              </a:extLst>
            </p:cNvPr>
            <p:cNvPicPr>
              <a:picLocks noChangeAspect="1"/>
            </p:cNvPicPr>
            <p:nvPr/>
          </p:nvPicPr>
          <p:blipFill rotWithShape="1">
            <a:blip r:embed="rId4"/>
            <a:srcRect b="26072"/>
            <a:stretch/>
          </p:blipFill>
          <p:spPr>
            <a:xfrm>
              <a:off x="4434290" y="1612232"/>
              <a:ext cx="3057232" cy="3298428"/>
            </a:xfrm>
            <a:prstGeom prst="rect">
              <a:avLst/>
            </a:prstGeom>
            <a:noFill/>
            <a:ln cap="flat">
              <a:noFill/>
            </a:ln>
          </p:spPr>
        </p:pic>
        <p:sp>
          <p:nvSpPr>
            <p:cNvPr id="26" name="CuadroTexto 25">
              <a:extLst>
                <a:ext uri="{FF2B5EF4-FFF2-40B4-BE49-F238E27FC236}">
                  <a16:creationId xmlns:a16="http://schemas.microsoft.com/office/drawing/2014/main" id="{A1F4EDCB-678F-4892-9E2A-E6301C1F09AB}"/>
                </a:ext>
              </a:extLst>
            </p:cNvPr>
            <p:cNvSpPr txBox="1"/>
            <p:nvPr/>
          </p:nvSpPr>
          <p:spPr>
            <a:xfrm>
              <a:off x="5091606" y="4205187"/>
              <a:ext cx="1041586" cy="265167"/>
            </a:xfrm>
            <a:prstGeom prst="rect">
              <a:avLst/>
            </a:prstGeom>
            <a:noFill/>
          </p:spPr>
          <p:txBody>
            <a:bodyPr wrap="square" rtlCol="0">
              <a:spAutoFit/>
            </a:bodyPr>
            <a:lstStyle/>
            <a:p>
              <a:r>
                <a:rPr lang="es-ES" sz="900" b="1" dirty="0">
                  <a:latin typeface="+mj-lt"/>
                </a:rPr>
                <a:t>Soacha</a:t>
              </a:r>
            </a:p>
          </p:txBody>
        </p:sp>
        <p:sp>
          <p:nvSpPr>
            <p:cNvPr id="27" name="CuadroTexto 26">
              <a:extLst>
                <a:ext uri="{FF2B5EF4-FFF2-40B4-BE49-F238E27FC236}">
                  <a16:creationId xmlns:a16="http://schemas.microsoft.com/office/drawing/2014/main" id="{09841D55-D9CD-4D2F-A709-F7013278BAA7}"/>
                </a:ext>
              </a:extLst>
            </p:cNvPr>
            <p:cNvSpPr txBox="1"/>
            <p:nvPr/>
          </p:nvSpPr>
          <p:spPr>
            <a:xfrm>
              <a:off x="6308584" y="3377008"/>
              <a:ext cx="1041586" cy="265167"/>
            </a:xfrm>
            <a:prstGeom prst="rect">
              <a:avLst/>
            </a:prstGeom>
            <a:noFill/>
          </p:spPr>
          <p:txBody>
            <a:bodyPr wrap="square" rtlCol="0">
              <a:spAutoFit/>
            </a:bodyPr>
            <a:lstStyle/>
            <a:p>
              <a:r>
                <a:rPr lang="es-ES" sz="900" b="1" dirty="0">
                  <a:latin typeface="+mj-lt"/>
                </a:rPr>
                <a:t>Usaquén</a:t>
              </a:r>
            </a:p>
          </p:txBody>
        </p:sp>
        <p:sp>
          <p:nvSpPr>
            <p:cNvPr id="28" name="CuadroTexto 27">
              <a:extLst>
                <a:ext uri="{FF2B5EF4-FFF2-40B4-BE49-F238E27FC236}">
                  <a16:creationId xmlns:a16="http://schemas.microsoft.com/office/drawing/2014/main" id="{5296E00B-CF1E-459C-9392-3B5024D86614}"/>
                </a:ext>
              </a:extLst>
            </p:cNvPr>
            <p:cNvSpPr txBox="1"/>
            <p:nvPr/>
          </p:nvSpPr>
          <p:spPr>
            <a:xfrm>
              <a:off x="6038642" y="3076477"/>
              <a:ext cx="1041586" cy="265167"/>
            </a:xfrm>
            <a:prstGeom prst="rect">
              <a:avLst/>
            </a:prstGeom>
            <a:noFill/>
          </p:spPr>
          <p:txBody>
            <a:bodyPr wrap="square" rtlCol="0">
              <a:spAutoFit/>
            </a:bodyPr>
            <a:lstStyle/>
            <a:p>
              <a:r>
                <a:rPr lang="es-ES" sz="900" b="1" dirty="0">
                  <a:latin typeface="+mj-lt"/>
                </a:rPr>
                <a:t>Suba</a:t>
              </a:r>
            </a:p>
          </p:txBody>
        </p:sp>
        <p:sp>
          <p:nvSpPr>
            <p:cNvPr id="29" name="CuadroTexto 28">
              <a:extLst>
                <a:ext uri="{FF2B5EF4-FFF2-40B4-BE49-F238E27FC236}">
                  <a16:creationId xmlns:a16="http://schemas.microsoft.com/office/drawing/2014/main" id="{7A19EF76-C17A-474A-BBED-395D24C0381C}"/>
                </a:ext>
              </a:extLst>
            </p:cNvPr>
            <p:cNvSpPr txBox="1"/>
            <p:nvPr/>
          </p:nvSpPr>
          <p:spPr>
            <a:xfrm>
              <a:off x="5659019" y="3317234"/>
              <a:ext cx="1041586" cy="265167"/>
            </a:xfrm>
            <a:prstGeom prst="rect">
              <a:avLst/>
            </a:prstGeom>
            <a:noFill/>
          </p:spPr>
          <p:txBody>
            <a:bodyPr wrap="square" rtlCol="0">
              <a:spAutoFit/>
            </a:bodyPr>
            <a:lstStyle/>
            <a:p>
              <a:r>
                <a:rPr lang="es-ES" sz="900" b="1" dirty="0">
                  <a:latin typeface="+mj-lt"/>
                </a:rPr>
                <a:t>Engativá</a:t>
              </a:r>
            </a:p>
          </p:txBody>
        </p:sp>
        <p:sp>
          <p:nvSpPr>
            <p:cNvPr id="30" name="CuadroTexto 29">
              <a:extLst>
                <a:ext uri="{FF2B5EF4-FFF2-40B4-BE49-F238E27FC236}">
                  <a16:creationId xmlns:a16="http://schemas.microsoft.com/office/drawing/2014/main" id="{3EF22789-BC28-49D8-8AE1-48653B51A694}"/>
                </a:ext>
              </a:extLst>
            </p:cNvPr>
            <p:cNvSpPr txBox="1"/>
            <p:nvPr/>
          </p:nvSpPr>
          <p:spPr>
            <a:xfrm>
              <a:off x="6630182" y="3175834"/>
              <a:ext cx="1041586" cy="265167"/>
            </a:xfrm>
            <a:prstGeom prst="rect">
              <a:avLst/>
            </a:prstGeom>
            <a:noFill/>
          </p:spPr>
          <p:txBody>
            <a:bodyPr wrap="square" rtlCol="0">
              <a:spAutoFit/>
            </a:bodyPr>
            <a:lstStyle/>
            <a:p>
              <a:r>
                <a:rPr lang="es-ES" sz="900" b="1" dirty="0">
                  <a:latin typeface="+mj-lt"/>
                </a:rPr>
                <a:t>La Calera</a:t>
              </a:r>
            </a:p>
          </p:txBody>
        </p:sp>
        <p:sp>
          <p:nvSpPr>
            <p:cNvPr id="31" name="CuadroTexto 30">
              <a:extLst>
                <a:ext uri="{FF2B5EF4-FFF2-40B4-BE49-F238E27FC236}">
                  <a16:creationId xmlns:a16="http://schemas.microsoft.com/office/drawing/2014/main" id="{DE84297E-4059-4486-8E45-ACD00A974913}"/>
                </a:ext>
              </a:extLst>
            </p:cNvPr>
            <p:cNvSpPr txBox="1"/>
            <p:nvPr/>
          </p:nvSpPr>
          <p:spPr>
            <a:xfrm>
              <a:off x="6096000" y="3848685"/>
              <a:ext cx="1041586" cy="318201"/>
            </a:xfrm>
            <a:prstGeom prst="rect">
              <a:avLst/>
            </a:prstGeom>
            <a:noFill/>
          </p:spPr>
          <p:txBody>
            <a:bodyPr wrap="square" rtlCol="0">
              <a:spAutoFit/>
            </a:bodyPr>
            <a:lstStyle/>
            <a:p>
              <a:r>
                <a:rPr lang="es-ES" sz="1200" b="1" dirty="0">
                  <a:latin typeface="+mj-lt"/>
                </a:rPr>
                <a:t>Bogotá</a:t>
              </a:r>
            </a:p>
          </p:txBody>
        </p:sp>
      </p:grpSp>
      <p:grpSp>
        <p:nvGrpSpPr>
          <p:cNvPr id="32" name="Grupo 31">
            <a:extLst>
              <a:ext uri="{FF2B5EF4-FFF2-40B4-BE49-F238E27FC236}">
                <a16:creationId xmlns:a16="http://schemas.microsoft.com/office/drawing/2014/main" id="{A140F105-C644-43AC-AB20-A91C0AF5E780}"/>
              </a:ext>
            </a:extLst>
          </p:cNvPr>
          <p:cNvGrpSpPr/>
          <p:nvPr/>
        </p:nvGrpSpPr>
        <p:grpSpPr>
          <a:xfrm>
            <a:off x="7237737" y="2066583"/>
            <a:ext cx="3328961" cy="2826761"/>
            <a:chOff x="7454643" y="1661360"/>
            <a:chExt cx="3846529" cy="3266250"/>
          </a:xfrm>
        </p:grpSpPr>
        <p:pic>
          <p:nvPicPr>
            <p:cNvPr id="33" name="Imagen 32">
              <a:extLst>
                <a:ext uri="{FF2B5EF4-FFF2-40B4-BE49-F238E27FC236}">
                  <a16:creationId xmlns:a16="http://schemas.microsoft.com/office/drawing/2014/main" id="{BEB6225A-6429-4714-9769-E236916424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1522" y="1661360"/>
              <a:ext cx="3517188" cy="3248962"/>
            </a:xfrm>
            <a:prstGeom prst="rect">
              <a:avLst/>
            </a:prstGeom>
          </p:spPr>
        </p:pic>
        <p:sp>
          <p:nvSpPr>
            <p:cNvPr id="34" name="CuadroTexto 33">
              <a:extLst>
                <a:ext uri="{FF2B5EF4-FFF2-40B4-BE49-F238E27FC236}">
                  <a16:creationId xmlns:a16="http://schemas.microsoft.com/office/drawing/2014/main" id="{7187E9B4-DC47-4433-85D7-BB175E245171}"/>
                </a:ext>
              </a:extLst>
            </p:cNvPr>
            <p:cNvSpPr txBox="1"/>
            <p:nvPr/>
          </p:nvSpPr>
          <p:spPr>
            <a:xfrm>
              <a:off x="10394655" y="3773561"/>
              <a:ext cx="906517" cy="266720"/>
            </a:xfrm>
            <a:prstGeom prst="rect">
              <a:avLst/>
            </a:prstGeom>
            <a:noFill/>
          </p:spPr>
          <p:txBody>
            <a:bodyPr wrap="square" rtlCol="0">
              <a:spAutoFit/>
            </a:bodyPr>
            <a:lstStyle/>
            <a:p>
              <a:r>
                <a:rPr lang="es-ES" sz="900" b="1" dirty="0">
                  <a:latin typeface="+mj-lt"/>
                </a:rPr>
                <a:t>Rionegro</a:t>
              </a:r>
            </a:p>
          </p:txBody>
        </p:sp>
        <p:sp>
          <p:nvSpPr>
            <p:cNvPr id="35" name="CuadroTexto 34">
              <a:extLst>
                <a:ext uri="{FF2B5EF4-FFF2-40B4-BE49-F238E27FC236}">
                  <a16:creationId xmlns:a16="http://schemas.microsoft.com/office/drawing/2014/main" id="{6A30A32B-0938-42AA-ACCE-A381C2AEA099}"/>
                </a:ext>
              </a:extLst>
            </p:cNvPr>
            <p:cNvSpPr txBox="1"/>
            <p:nvPr/>
          </p:nvSpPr>
          <p:spPr>
            <a:xfrm>
              <a:off x="8537027" y="2873136"/>
              <a:ext cx="1041586" cy="266720"/>
            </a:xfrm>
            <a:prstGeom prst="rect">
              <a:avLst/>
            </a:prstGeom>
            <a:noFill/>
          </p:spPr>
          <p:txBody>
            <a:bodyPr wrap="square" rtlCol="0">
              <a:spAutoFit/>
            </a:bodyPr>
            <a:lstStyle/>
            <a:p>
              <a:r>
                <a:rPr lang="es-ES" sz="900" b="1" dirty="0">
                  <a:latin typeface="+mj-lt"/>
                </a:rPr>
                <a:t>Medellín</a:t>
              </a:r>
            </a:p>
          </p:txBody>
        </p:sp>
        <p:sp>
          <p:nvSpPr>
            <p:cNvPr id="39" name="CuadroTexto 38">
              <a:extLst>
                <a:ext uri="{FF2B5EF4-FFF2-40B4-BE49-F238E27FC236}">
                  <a16:creationId xmlns:a16="http://schemas.microsoft.com/office/drawing/2014/main" id="{47ADA742-388F-4193-8467-B1A9117EF22C}"/>
                </a:ext>
              </a:extLst>
            </p:cNvPr>
            <p:cNvSpPr txBox="1"/>
            <p:nvPr/>
          </p:nvSpPr>
          <p:spPr>
            <a:xfrm>
              <a:off x="9167905" y="2029808"/>
              <a:ext cx="1041586" cy="426754"/>
            </a:xfrm>
            <a:prstGeom prst="rect">
              <a:avLst/>
            </a:prstGeom>
            <a:noFill/>
          </p:spPr>
          <p:txBody>
            <a:bodyPr wrap="square" rtlCol="0">
              <a:spAutoFit/>
            </a:bodyPr>
            <a:lstStyle/>
            <a:p>
              <a:r>
                <a:rPr lang="es-ES" sz="900" b="1" dirty="0">
                  <a:latin typeface="+mj-lt"/>
                </a:rPr>
                <a:t>Copacabana</a:t>
              </a:r>
            </a:p>
          </p:txBody>
        </p:sp>
        <p:sp>
          <p:nvSpPr>
            <p:cNvPr id="40" name="CuadroTexto 39">
              <a:extLst>
                <a:ext uri="{FF2B5EF4-FFF2-40B4-BE49-F238E27FC236}">
                  <a16:creationId xmlns:a16="http://schemas.microsoft.com/office/drawing/2014/main" id="{45BCFD51-EFCE-4867-AAE7-0652D0C5A6CC}"/>
                </a:ext>
              </a:extLst>
            </p:cNvPr>
            <p:cNvSpPr txBox="1"/>
            <p:nvPr/>
          </p:nvSpPr>
          <p:spPr>
            <a:xfrm>
              <a:off x="8647112" y="3637655"/>
              <a:ext cx="1041586" cy="266720"/>
            </a:xfrm>
            <a:prstGeom prst="rect">
              <a:avLst/>
            </a:prstGeom>
            <a:noFill/>
          </p:spPr>
          <p:txBody>
            <a:bodyPr wrap="square" rtlCol="0">
              <a:spAutoFit/>
            </a:bodyPr>
            <a:lstStyle/>
            <a:p>
              <a:r>
                <a:rPr lang="es-ES" sz="900" b="1" dirty="0">
                  <a:latin typeface="+mj-lt"/>
                </a:rPr>
                <a:t>Envigado</a:t>
              </a:r>
            </a:p>
          </p:txBody>
        </p:sp>
        <p:sp>
          <p:nvSpPr>
            <p:cNvPr id="41" name="CuadroTexto 40">
              <a:extLst>
                <a:ext uri="{FF2B5EF4-FFF2-40B4-BE49-F238E27FC236}">
                  <a16:creationId xmlns:a16="http://schemas.microsoft.com/office/drawing/2014/main" id="{D35C53AC-9206-469A-B833-0938E11974E7}"/>
                </a:ext>
              </a:extLst>
            </p:cNvPr>
            <p:cNvSpPr txBox="1"/>
            <p:nvPr/>
          </p:nvSpPr>
          <p:spPr>
            <a:xfrm>
              <a:off x="8283391" y="3527341"/>
              <a:ext cx="1041586" cy="284502"/>
            </a:xfrm>
            <a:prstGeom prst="rect">
              <a:avLst/>
            </a:prstGeom>
            <a:noFill/>
          </p:spPr>
          <p:txBody>
            <a:bodyPr wrap="square" rtlCol="0">
              <a:spAutoFit/>
            </a:bodyPr>
            <a:lstStyle/>
            <a:p>
              <a:r>
                <a:rPr lang="es-ES" sz="1000" b="1" dirty="0" err="1">
                  <a:latin typeface="+mj-lt"/>
                </a:rPr>
                <a:t>Itagüi</a:t>
              </a:r>
              <a:endParaRPr lang="es-ES" sz="1000" b="1" dirty="0">
                <a:latin typeface="+mj-lt"/>
              </a:endParaRPr>
            </a:p>
          </p:txBody>
        </p:sp>
        <p:sp>
          <p:nvSpPr>
            <p:cNvPr id="43" name="CuadroTexto 42">
              <a:extLst>
                <a:ext uri="{FF2B5EF4-FFF2-40B4-BE49-F238E27FC236}">
                  <a16:creationId xmlns:a16="http://schemas.microsoft.com/office/drawing/2014/main" id="{3F42D7DE-DFAD-42A1-A1A3-CD77E08D6206}"/>
                </a:ext>
              </a:extLst>
            </p:cNvPr>
            <p:cNvSpPr txBox="1"/>
            <p:nvPr/>
          </p:nvSpPr>
          <p:spPr>
            <a:xfrm>
              <a:off x="10243546" y="4039539"/>
              <a:ext cx="906517" cy="586786"/>
            </a:xfrm>
            <a:prstGeom prst="rect">
              <a:avLst/>
            </a:prstGeom>
            <a:noFill/>
          </p:spPr>
          <p:txBody>
            <a:bodyPr wrap="square" rtlCol="0">
              <a:spAutoFit/>
            </a:bodyPr>
            <a:lstStyle/>
            <a:p>
              <a:r>
                <a:rPr lang="es-ES" sz="900" b="1" dirty="0">
                  <a:latin typeface="+mj-lt"/>
                </a:rPr>
                <a:t>El Carmen de Viboral</a:t>
              </a:r>
            </a:p>
          </p:txBody>
        </p:sp>
        <p:pic>
          <p:nvPicPr>
            <p:cNvPr id="46" name="Picture 2">
              <a:extLst>
                <a:ext uri="{FF2B5EF4-FFF2-40B4-BE49-F238E27FC236}">
                  <a16:creationId xmlns:a16="http://schemas.microsoft.com/office/drawing/2014/main" id="{58281A9E-7EF5-41A6-B03D-158891336FCB}"/>
                </a:ext>
              </a:extLst>
            </p:cNvPr>
            <p:cNvPicPr>
              <a:picLocks noChangeAspect="1"/>
            </p:cNvPicPr>
            <p:nvPr/>
          </p:nvPicPr>
          <p:blipFill rotWithShape="1">
            <a:blip r:embed="rId6"/>
            <a:srcRect l="3573" t="75609" r="62132" b="5205"/>
            <a:stretch/>
          </p:blipFill>
          <p:spPr>
            <a:xfrm>
              <a:off x="7454643" y="4031071"/>
              <a:ext cx="1432089" cy="896539"/>
            </a:xfrm>
            <a:prstGeom prst="rect">
              <a:avLst/>
            </a:prstGeom>
            <a:noFill/>
            <a:ln cap="flat">
              <a:noFill/>
            </a:ln>
          </p:spPr>
        </p:pic>
      </p:grpSp>
      <p:sp>
        <p:nvSpPr>
          <p:cNvPr id="48" name="Rectangle 5">
            <a:extLst>
              <a:ext uri="{FF2B5EF4-FFF2-40B4-BE49-F238E27FC236}">
                <a16:creationId xmlns:a16="http://schemas.microsoft.com/office/drawing/2014/main" id="{255287CA-A71A-4B82-9750-325F920364D1}"/>
              </a:ext>
            </a:extLst>
          </p:cNvPr>
          <p:cNvSpPr/>
          <p:nvPr/>
        </p:nvSpPr>
        <p:spPr>
          <a:xfrm>
            <a:off x="438686" y="5579141"/>
            <a:ext cx="11352821" cy="338554"/>
          </a:xfrm>
          <a:prstGeom prst="rect">
            <a:avLst/>
          </a:prstGeom>
        </p:spPr>
        <p:txBody>
          <a:bodyPr wrap="square">
            <a:spAutoFit/>
          </a:bodyPr>
          <a:lstStyle/>
          <a:p>
            <a:pPr algn="ctr"/>
            <a:r>
              <a:rPr lang="es-ES" sz="1600" dirty="0"/>
              <a:t>En Colombia se pierde cerca del </a:t>
            </a:r>
            <a:r>
              <a:rPr lang="es-ES" sz="1600" b="1" dirty="0"/>
              <a:t>2 % del PIB </a:t>
            </a:r>
            <a:r>
              <a:rPr lang="es-ES" sz="1600" dirty="0"/>
              <a:t>al año por efecto de la congestión en las ciudades ($16 billones)</a:t>
            </a:r>
          </a:p>
        </p:txBody>
      </p:sp>
      <p:sp>
        <p:nvSpPr>
          <p:cNvPr id="49" name="Text Placeholder 2">
            <a:extLst>
              <a:ext uri="{FF2B5EF4-FFF2-40B4-BE49-F238E27FC236}">
                <a16:creationId xmlns:a16="http://schemas.microsoft.com/office/drawing/2014/main" id="{1B578BF2-89F4-4D67-B089-63525C1E2894}"/>
              </a:ext>
            </a:extLst>
          </p:cNvPr>
          <p:cNvSpPr txBox="1">
            <a:spLocks/>
          </p:cNvSpPr>
          <p:nvPr/>
        </p:nvSpPr>
        <p:spPr>
          <a:xfrm>
            <a:off x="288808" y="1105128"/>
            <a:ext cx="11614384" cy="3609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Los ahorros por las inversiones en infraestructura se ven limitados en el acceso a ciudades y nodos de comercio exterior</a:t>
            </a:r>
          </a:p>
        </p:txBody>
      </p:sp>
    </p:spTree>
    <p:extLst>
      <p:ext uri="{BB962C8B-B14F-4D97-AF65-F5344CB8AC3E}">
        <p14:creationId xmlns:p14="http://schemas.microsoft.com/office/powerpoint/2010/main" val="1541376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ítulo 6">
            <a:extLst>
              <a:ext uri="{FF2B5EF4-FFF2-40B4-BE49-F238E27FC236}">
                <a16:creationId xmlns:a16="http://schemas.microsoft.com/office/drawing/2014/main" id="{074EB8F1-7F8E-4071-B035-94131317E5AA}"/>
              </a:ext>
            </a:extLst>
          </p:cNvPr>
          <p:cNvSpPr txBox="1">
            <a:spLocks/>
          </p:cNvSpPr>
          <p:nvPr/>
        </p:nvSpPr>
        <p:spPr>
          <a:xfrm>
            <a:off x="4996070" y="286869"/>
            <a:ext cx="7195930" cy="560422"/>
          </a:xfrm>
          <a:prstGeom prst="rect">
            <a:avLst/>
          </a:prstGeom>
          <a:solidFill>
            <a:srgbClr val="A4998E"/>
          </a:solidFill>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pPr algn="r"/>
            <a:r>
              <a:rPr lang="es-CO" sz="3200" dirty="0">
                <a:solidFill>
                  <a:schemeClr val="bg1"/>
                </a:solidFill>
                <a:latin typeface="Daytona Pro Condensed Light" panose="020B0604020202020204" pitchFamily="34" charset="0"/>
                <a:ea typeface="+mn-ea"/>
                <a:cs typeface="+mn-cs"/>
              </a:rPr>
              <a:t>Logística urbano regional - Diagnóstico</a:t>
            </a:r>
          </a:p>
        </p:txBody>
      </p:sp>
      <p:sp>
        <p:nvSpPr>
          <p:cNvPr id="44" name="Marcador de texto 3">
            <a:extLst>
              <a:ext uri="{FF2B5EF4-FFF2-40B4-BE49-F238E27FC236}">
                <a16:creationId xmlns:a16="http://schemas.microsoft.com/office/drawing/2014/main" id="{4AB12738-993B-4C20-9CCB-0794ACE6CDCB}"/>
              </a:ext>
            </a:extLst>
          </p:cNvPr>
          <p:cNvSpPr txBox="1">
            <a:spLocks/>
          </p:cNvSpPr>
          <p:nvPr/>
        </p:nvSpPr>
        <p:spPr>
          <a:xfrm>
            <a:off x="438686" y="8742173"/>
            <a:ext cx="5809462" cy="364773"/>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Fuente: Universidad de </a:t>
            </a:r>
            <a:r>
              <a:rPr lang="es-CO" dirty="0" err="1"/>
              <a:t>Wagenigen</a:t>
            </a:r>
            <a:r>
              <a:rPr lang="es-CO" dirty="0"/>
              <a:t>, </a:t>
            </a:r>
            <a:r>
              <a:rPr lang="es-CO" i="1" dirty="0" err="1"/>
              <a:t>metropolitan</a:t>
            </a:r>
            <a:r>
              <a:rPr lang="es-CO" i="1" dirty="0"/>
              <a:t> </a:t>
            </a:r>
            <a:r>
              <a:rPr lang="es-CO" i="1" dirty="0" err="1"/>
              <a:t>food</a:t>
            </a:r>
            <a:r>
              <a:rPr lang="es-CO" i="1" dirty="0"/>
              <a:t> </a:t>
            </a:r>
            <a:r>
              <a:rPr lang="es-CO" i="1" dirty="0" err="1"/>
              <a:t>cluster</a:t>
            </a:r>
            <a:endParaRPr lang="es-CO" dirty="0"/>
          </a:p>
        </p:txBody>
      </p:sp>
      <p:sp>
        <p:nvSpPr>
          <p:cNvPr id="49" name="Text Placeholder 2">
            <a:extLst>
              <a:ext uri="{FF2B5EF4-FFF2-40B4-BE49-F238E27FC236}">
                <a16:creationId xmlns:a16="http://schemas.microsoft.com/office/drawing/2014/main" id="{1B578BF2-89F4-4D67-B089-63525C1E2894}"/>
              </a:ext>
            </a:extLst>
          </p:cNvPr>
          <p:cNvSpPr txBox="1">
            <a:spLocks/>
          </p:cNvSpPr>
          <p:nvPr/>
        </p:nvSpPr>
        <p:spPr>
          <a:xfrm>
            <a:off x="288808" y="1105128"/>
            <a:ext cx="11614384" cy="3609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El tránsito de lo regional a lo urbano supone un reto en gestión logística</a:t>
            </a:r>
          </a:p>
        </p:txBody>
      </p:sp>
      <p:sp>
        <p:nvSpPr>
          <p:cNvPr id="47" name="Marcador de texto 3">
            <a:extLst>
              <a:ext uri="{FF2B5EF4-FFF2-40B4-BE49-F238E27FC236}">
                <a16:creationId xmlns:a16="http://schemas.microsoft.com/office/drawing/2014/main" id="{811274A4-2650-4258-9183-AF59BFC2261B}"/>
              </a:ext>
            </a:extLst>
          </p:cNvPr>
          <p:cNvSpPr>
            <a:spLocks noGrp="1"/>
          </p:cNvSpPr>
          <p:nvPr>
            <p:ph type="body" sz="quarter" idx="11"/>
          </p:nvPr>
        </p:nvSpPr>
        <p:spPr>
          <a:xfrm>
            <a:off x="291865" y="6308675"/>
            <a:ext cx="5809462" cy="364773"/>
          </a:xfrm>
        </p:spPr>
        <p:txBody>
          <a:bodyPr/>
          <a:lstStyle/>
          <a:p>
            <a:r>
              <a:rPr lang="es-CO" dirty="0"/>
              <a:t>Fuente: Financiera de Desarrollo Nacional (2016), CONPES 3991 (2020)</a:t>
            </a:r>
          </a:p>
        </p:txBody>
      </p:sp>
      <p:sp>
        <p:nvSpPr>
          <p:cNvPr id="50" name="Rectángulo 49">
            <a:extLst>
              <a:ext uri="{FF2B5EF4-FFF2-40B4-BE49-F238E27FC236}">
                <a16:creationId xmlns:a16="http://schemas.microsoft.com/office/drawing/2014/main" id="{2F27E709-6B8C-4D2A-913C-797FEC65F437}"/>
              </a:ext>
            </a:extLst>
          </p:cNvPr>
          <p:cNvSpPr/>
          <p:nvPr/>
        </p:nvSpPr>
        <p:spPr>
          <a:xfrm>
            <a:off x="393466" y="1683511"/>
            <a:ext cx="7697589" cy="307777"/>
          </a:xfrm>
          <a:prstGeom prst="rect">
            <a:avLst/>
          </a:prstGeom>
        </p:spPr>
        <p:txBody>
          <a:bodyPr wrap="square">
            <a:spAutoFit/>
          </a:bodyPr>
          <a:lstStyle/>
          <a:p>
            <a:pPr algn="ctr"/>
            <a:r>
              <a:rPr lang="es-ES_tradnl" sz="1400" dirty="0">
                <a:solidFill>
                  <a:srgbClr val="000000"/>
                </a:solidFill>
              </a:rPr>
              <a:t>Tráfico promedio diario (número de vehículos)</a:t>
            </a:r>
          </a:p>
        </p:txBody>
      </p:sp>
      <p:graphicFrame>
        <p:nvGraphicFramePr>
          <p:cNvPr id="51" name="Chart 2">
            <a:extLst>
              <a:ext uri="{FF2B5EF4-FFF2-40B4-BE49-F238E27FC236}">
                <a16:creationId xmlns:a16="http://schemas.microsoft.com/office/drawing/2014/main" id="{8634225A-E9E8-43B2-8247-6D730BF93EAD}"/>
              </a:ext>
            </a:extLst>
          </p:cNvPr>
          <p:cNvGraphicFramePr/>
          <p:nvPr/>
        </p:nvGraphicFramePr>
        <p:xfrm>
          <a:off x="393466" y="2052843"/>
          <a:ext cx="7849988" cy="4255832"/>
        </p:xfrm>
        <a:graphic>
          <a:graphicData uri="http://schemas.openxmlformats.org/drawingml/2006/chart">
            <c:chart xmlns:c="http://schemas.openxmlformats.org/drawingml/2006/chart" xmlns:r="http://schemas.openxmlformats.org/officeDocument/2006/relationships" r:id="rId3"/>
          </a:graphicData>
        </a:graphic>
      </p:graphicFrame>
      <p:sp>
        <p:nvSpPr>
          <p:cNvPr id="52" name="Marcador de texto 7">
            <a:extLst>
              <a:ext uri="{FF2B5EF4-FFF2-40B4-BE49-F238E27FC236}">
                <a16:creationId xmlns:a16="http://schemas.microsoft.com/office/drawing/2014/main" id="{2BF8246C-02F0-41C0-A771-D3FE04AB415D}"/>
              </a:ext>
            </a:extLst>
          </p:cNvPr>
          <p:cNvSpPr txBox="1">
            <a:spLocks/>
          </p:cNvSpPr>
          <p:nvPr/>
        </p:nvSpPr>
        <p:spPr>
          <a:xfrm>
            <a:off x="8584862" y="1906799"/>
            <a:ext cx="3213672" cy="2261168"/>
          </a:xfrm>
          <a:prstGeom prst="rect">
            <a:avLst/>
          </a:prstGeom>
        </p:spPr>
        <p:txBody>
          <a:bodyPr vert="horz" lIns="91440" tIns="45720" rIns="91440" bIns="45720" rtlCol="0" anchor="t">
            <a:normAutofit/>
          </a:bodyPr>
          <a:lstStyle>
            <a:lvl1pPr marL="285750" indent="-285750" algn="l" defTabSz="914400" rtl="0" eaLnBrk="1" latinLnBrk="0" hangingPunct="1">
              <a:lnSpc>
                <a:spcPct val="100000"/>
              </a:lnSpc>
              <a:spcBef>
                <a:spcPts val="600"/>
              </a:spcBef>
              <a:buClr>
                <a:schemeClr val="accent1"/>
              </a:buClr>
              <a:buFont typeface="Arial" panose="020B0604020202020204" pitchFamily="34" charset="0"/>
              <a:buChar char="•"/>
              <a:defRPr sz="1800" kern="1200">
                <a:solidFill>
                  <a:schemeClr val="tx1"/>
                </a:solidFill>
                <a:latin typeface="Work Sans" panose="00000500000000000000" pitchFamily="2" charset="0"/>
                <a:ea typeface="+mn-ea"/>
                <a:cs typeface="+mn-cs"/>
              </a:defRPr>
            </a:lvl1pPr>
            <a:lvl2pPr marL="800100" indent="-342900" algn="l" defTabSz="914400" rtl="0" eaLnBrk="1" latinLnBrk="0" hangingPunct="1">
              <a:lnSpc>
                <a:spcPct val="90000"/>
              </a:lnSpc>
              <a:spcBef>
                <a:spcPts val="500"/>
              </a:spcBef>
              <a:buClr>
                <a:schemeClr val="tx2"/>
              </a:buClr>
              <a:buFont typeface="Wingdings" panose="05000000000000000000" pitchFamily="2" charset="2"/>
              <a:buChar char="ü"/>
              <a:defRPr sz="1800" kern="1200">
                <a:solidFill>
                  <a:schemeClr val="tx1"/>
                </a:solidFill>
                <a:latin typeface="+mn-lt"/>
                <a:ea typeface="+mn-ea"/>
                <a:cs typeface="+mn-cs"/>
              </a:defRPr>
            </a:lvl2pPr>
            <a:lvl3pPr marL="1200150" indent="-285750" algn="l" defTabSz="914400" rtl="0" eaLnBrk="1" latinLnBrk="0" hangingPunct="1">
              <a:lnSpc>
                <a:spcPct val="90000"/>
              </a:lnSpc>
              <a:spcBef>
                <a:spcPts val="500"/>
              </a:spcBef>
              <a:buClr>
                <a:schemeClr val="tx2"/>
              </a:buClr>
              <a:buFont typeface="Courier New" panose="02070309020205020404" pitchFamily="49" charset="0"/>
              <a:buChar char="o"/>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chemeClr val="tx2"/>
              </a:buClr>
              <a:buFont typeface="Wingdings" panose="05000000000000000000" pitchFamily="2" charset="2"/>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1600" dirty="0"/>
              <a:t>En materia de accesos y pasos urbanos se observa una desarticulación entre las políticas de ordenamiento territorial de las entidades territoriales y el desarrollo de la red de infraestructura de transporte nacional y regional</a:t>
            </a:r>
          </a:p>
        </p:txBody>
      </p:sp>
      <p:sp>
        <p:nvSpPr>
          <p:cNvPr id="53" name="Marcador de texto 7">
            <a:extLst>
              <a:ext uri="{FF2B5EF4-FFF2-40B4-BE49-F238E27FC236}">
                <a16:creationId xmlns:a16="http://schemas.microsoft.com/office/drawing/2014/main" id="{1E2F250C-5611-4547-BF75-13AF8C03BFB6}"/>
              </a:ext>
            </a:extLst>
          </p:cNvPr>
          <p:cNvSpPr txBox="1">
            <a:spLocks/>
          </p:cNvSpPr>
          <p:nvPr/>
        </p:nvSpPr>
        <p:spPr>
          <a:xfrm>
            <a:off x="8584861" y="4193257"/>
            <a:ext cx="3213671" cy="1782903"/>
          </a:xfrm>
          <a:prstGeom prst="rect">
            <a:avLst/>
          </a:prstGeom>
        </p:spPr>
        <p:txBody>
          <a:bodyPr vert="horz" lIns="91440" tIns="45720" rIns="91440" bIns="45720" rtlCol="0" anchor="t">
            <a:normAutofit fontScale="92500"/>
          </a:bodyPr>
          <a:lstStyle>
            <a:lvl1pPr marL="285750" indent="-285750" algn="l" defTabSz="914400" rtl="0" eaLnBrk="1" latinLnBrk="0" hangingPunct="1">
              <a:lnSpc>
                <a:spcPct val="100000"/>
              </a:lnSpc>
              <a:spcBef>
                <a:spcPts val="600"/>
              </a:spcBef>
              <a:buClr>
                <a:schemeClr val="accent1"/>
              </a:buClr>
              <a:buFont typeface="Arial" panose="020B0604020202020204" pitchFamily="34" charset="0"/>
              <a:buChar char="•"/>
              <a:defRPr sz="1800" kern="1200">
                <a:solidFill>
                  <a:schemeClr val="tx1"/>
                </a:solidFill>
                <a:latin typeface="Work Sans" panose="00000500000000000000" pitchFamily="2" charset="0"/>
                <a:ea typeface="+mn-ea"/>
                <a:cs typeface="+mn-cs"/>
              </a:defRPr>
            </a:lvl1pPr>
            <a:lvl2pPr marL="800100" indent="-342900" algn="l" defTabSz="914400" rtl="0" eaLnBrk="1" latinLnBrk="0" hangingPunct="1">
              <a:lnSpc>
                <a:spcPct val="90000"/>
              </a:lnSpc>
              <a:spcBef>
                <a:spcPts val="500"/>
              </a:spcBef>
              <a:buClr>
                <a:schemeClr val="tx2"/>
              </a:buClr>
              <a:buFont typeface="Wingdings" panose="05000000000000000000" pitchFamily="2" charset="2"/>
              <a:buChar char="ü"/>
              <a:defRPr sz="1800" kern="1200">
                <a:solidFill>
                  <a:schemeClr val="tx1"/>
                </a:solidFill>
                <a:latin typeface="+mn-lt"/>
                <a:ea typeface="+mn-ea"/>
                <a:cs typeface="+mn-cs"/>
              </a:defRPr>
            </a:lvl2pPr>
            <a:lvl3pPr marL="1200150" indent="-285750" algn="l" defTabSz="914400" rtl="0" eaLnBrk="1" latinLnBrk="0" hangingPunct="1">
              <a:lnSpc>
                <a:spcPct val="90000"/>
              </a:lnSpc>
              <a:spcBef>
                <a:spcPts val="500"/>
              </a:spcBef>
              <a:buClr>
                <a:schemeClr val="tx2"/>
              </a:buClr>
              <a:buFont typeface="Courier New" panose="02070309020205020404" pitchFamily="49" charset="0"/>
              <a:buChar char="o"/>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chemeClr val="tx2"/>
              </a:buClr>
              <a:buFont typeface="Wingdings" panose="05000000000000000000" pitchFamily="2" charset="2"/>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1600" dirty="0"/>
              <a:t>En los ingresos de las principales ciudades se presentan fuertes reducciones en velocidades (pasando de </a:t>
            </a:r>
            <a:r>
              <a:rPr lang="es-ES" sz="1600" dirty="0">
                <a:solidFill>
                  <a:srgbClr val="DC4C4C"/>
                </a:solidFill>
              </a:rPr>
              <a:t>50 a menos de 30 km/h</a:t>
            </a:r>
            <a:r>
              <a:rPr lang="es-ES" sz="1600" dirty="0"/>
              <a:t>), lo cual incrementa los tiempos y costos logísticos (FDN, 2018).</a:t>
            </a:r>
          </a:p>
        </p:txBody>
      </p:sp>
    </p:spTree>
    <p:extLst>
      <p:ext uri="{BB962C8B-B14F-4D97-AF65-F5344CB8AC3E}">
        <p14:creationId xmlns:p14="http://schemas.microsoft.com/office/powerpoint/2010/main" val="1408394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Google Shape;126;p20">
            <a:extLst>
              <a:ext uri="{FF2B5EF4-FFF2-40B4-BE49-F238E27FC236}">
                <a16:creationId xmlns:a16="http://schemas.microsoft.com/office/drawing/2014/main" id="{B5D1B212-CD03-458D-A253-8F31AA9A7D4E}"/>
              </a:ext>
            </a:extLst>
          </p:cNvPr>
          <p:cNvSpPr txBox="1">
            <a:spLocks noGrp="1"/>
          </p:cNvSpPr>
          <p:nvPr>
            <p:ph type="subTitle" idx="4294967295"/>
          </p:nvPr>
        </p:nvSpPr>
        <p:spPr>
          <a:xfrm>
            <a:off x="5014385" y="4144433"/>
            <a:ext cx="6836833" cy="1771651"/>
          </a:xfrm>
        </p:spPr>
        <p:txBody>
          <a:bodyPr/>
          <a:lstStyle/>
          <a:p>
            <a:pPr marL="0" indent="0">
              <a:lnSpc>
                <a:spcPct val="115000"/>
              </a:lnSpc>
              <a:spcBef>
                <a:spcPts val="1067"/>
              </a:spcBef>
              <a:buClr>
                <a:srgbClr val="0054BC"/>
              </a:buClr>
              <a:buSzPts val="2100"/>
              <a:buNone/>
            </a:pPr>
            <a:r>
              <a:rPr lang="es-ES" altLang="es-CO" sz="2000" dirty="0">
                <a:solidFill>
                  <a:srgbClr val="FFFFFF"/>
                </a:solidFill>
                <a:latin typeface="Work Sans SemiBold" panose="00000700000000000000" pitchFamily="50" charset="0"/>
                <a:cs typeface="Arial" panose="020B0604020202020204" pitchFamily="34" charset="0"/>
                <a:sym typeface="Work Sans SemiBold" panose="00000700000000000000" pitchFamily="50" charset="0"/>
              </a:rPr>
              <a:t>Mayo 2021</a:t>
            </a:r>
          </a:p>
        </p:txBody>
      </p:sp>
      <p:sp>
        <p:nvSpPr>
          <p:cNvPr id="11267" name="Google Shape;127;p20">
            <a:extLst>
              <a:ext uri="{FF2B5EF4-FFF2-40B4-BE49-F238E27FC236}">
                <a16:creationId xmlns:a16="http://schemas.microsoft.com/office/drawing/2014/main" id="{D32B6C56-8A6D-437B-8927-C0930AF926BF}"/>
              </a:ext>
            </a:extLst>
          </p:cNvPr>
          <p:cNvSpPr txBox="1">
            <a:spLocks noGrp="1"/>
          </p:cNvSpPr>
          <p:nvPr>
            <p:ph type="title"/>
          </p:nvPr>
        </p:nvSpPr>
        <p:spPr>
          <a:xfrm>
            <a:off x="5014384" y="2311400"/>
            <a:ext cx="6847416" cy="1117600"/>
          </a:xfrm>
        </p:spPr>
        <p:txBody>
          <a:bodyPr>
            <a:normAutofit fontScale="90000"/>
          </a:bodyPr>
          <a:lstStyle/>
          <a:p>
            <a:pPr eaLnBrk="1" hangingPunct="1">
              <a:lnSpc>
                <a:spcPct val="115000"/>
              </a:lnSpc>
              <a:spcBef>
                <a:spcPct val="0"/>
              </a:spcBef>
              <a:spcAft>
                <a:spcPct val="0"/>
              </a:spcAft>
              <a:buFont typeface="Work Sans SemiBold" panose="00000700000000000000" pitchFamily="50" charset="0"/>
              <a:buNone/>
            </a:pPr>
            <a:r>
              <a:rPr lang="es-CO" altLang="es-CO" dirty="0">
                <a:latin typeface="Work Sans Light" panose="00000400000000000000" pitchFamily="50" charset="0"/>
                <a:cs typeface="Arial" panose="020B0604020202020204" pitchFamily="34" charset="0"/>
                <a:sym typeface="Work Sans Light" panose="00000400000000000000" pitchFamily="50" charset="0"/>
              </a:rPr>
              <a:t>Próximos pasos en Logística para la reactivación económica</a:t>
            </a:r>
          </a:p>
        </p:txBody>
      </p:sp>
      <p:sp>
        <p:nvSpPr>
          <p:cNvPr id="4" name="Google Shape;126;p20">
            <a:extLst>
              <a:ext uri="{FF2B5EF4-FFF2-40B4-BE49-F238E27FC236}">
                <a16:creationId xmlns:a16="http://schemas.microsoft.com/office/drawing/2014/main" id="{6DCB53D2-ED80-45FE-AAD1-5C374E240445}"/>
              </a:ext>
            </a:extLst>
          </p:cNvPr>
          <p:cNvSpPr txBox="1">
            <a:spLocks/>
          </p:cNvSpPr>
          <p:nvPr/>
        </p:nvSpPr>
        <p:spPr bwMode="auto">
          <a:xfrm>
            <a:off x="5014385" y="1331384"/>
            <a:ext cx="6836833" cy="497416"/>
          </a:xfrm>
          <a:prstGeom prst="rect">
            <a:avLst/>
          </a:prstGeom>
          <a:noFill/>
          <a:ln>
            <a:noFill/>
          </a:ln>
        </p:spPr>
        <p:txBody>
          <a:bodyPr spcFirstLastPara="1" lIns="91433" tIns="45700" rIns="91433" bIns="45700"/>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defRPr/>
            </a:pPr>
            <a:r>
              <a:rPr lang="es-ES" sz="2000" kern="0" dirty="0">
                <a:solidFill>
                  <a:srgbClr val="FFFFFF"/>
                </a:solidFill>
                <a:latin typeface="Work Sans SemiBold"/>
                <a:ea typeface="Work Sans SemiBold"/>
                <a:cs typeface="Work Sans SemiBold"/>
                <a:sym typeface="Work Sans SemiBold"/>
              </a:rPr>
              <a:t>Alianza Logística Regional del Eje Cafetero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ítulo 6">
            <a:extLst>
              <a:ext uri="{FF2B5EF4-FFF2-40B4-BE49-F238E27FC236}">
                <a16:creationId xmlns:a16="http://schemas.microsoft.com/office/drawing/2014/main" id="{074EB8F1-7F8E-4071-B035-94131317E5AA}"/>
              </a:ext>
            </a:extLst>
          </p:cNvPr>
          <p:cNvSpPr txBox="1">
            <a:spLocks/>
          </p:cNvSpPr>
          <p:nvPr/>
        </p:nvSpPr>
        <p:spPr>
          <a:xfrm>
            <a:off x="5300870" y="290247"/>
            <a:ext cx="6891130" cy="560422"/>
          </a:xfrm>
          <a:prstGeom prst="rect">
            <a:avLst/>
          </a:prstGeom>
          <a:solidFill>
            <a:srgbClr val="A4998E"/>
          </a:solidFill>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pPr algn="r"/>
            <a:r>
              <a:rPr lang="es-CO" sz="3200" dirty="0">
                <a:solidFill>
                  <a:schemeClr val="bg1"/>
                </a:solidFill>
                <a:latin typeface="Daytona Pro Condensed Light" panose="020B0604020202020204" pitchFamily="34" charset="0"/>
                <a:ea typeface="+mn-ea"/>
                <a:cs typeface="+mn-cs"/>
              </a:rPr>
              <a:t>Logística urbano regional - Diagnóstico</a:t>
            </a:r>
          </a:p>
        </p:txBody>
      </p:sp>
      <p:sp>
        <p:nvSpPr>
          <p:cNvPr id="44" name="Marcador de texto 3">
            <a:extLst>
              <a:ext uri="{FF2B5EF4-FFF2-40B4-BE49-F238E27FC236}">
                <a16:creationId xmlns:a16="http://schemas.microsoft.com/office/drawing/2014/main" id="{4AB12738-993B-4C20-9CCB-0794ACE6CDCB}"/>
              </a:ext>
            </a:extLst>
          </p:cNvPr>
          <p:cNvSpPr txBox="1">
            <a:spLocks/>
          </p:cNvSpPr>
          <p:nvPr/>
        </p:nvSpPr>
        <p:spPr>
          <a:xfrm>
            <a:off x="438686" y="8742173"/>
            <a:ext cx="5809462" cy="364773"/>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Fuente: Universidad de </a:t>
            </a:r>
            <a:r>
              <a:rPr lang="es-CO" dirty="0" err="1"/>
              <a:t>Wagenigen</a:t>
            </a:r>
            <a:r>
              <a:rPr lang="es-CO" dirty="0"/>
              <a:t>, </a:t>
            </a:r>
            <a:r>
              <a:rPr lang="es-CO" i="1" dirty="0" err="1"/>
              <a:t>metropolitan</a:t>
            </a:r>
            <a:r>
              <a:rPr lang="es-CO" i="1" dirty="0"/>
              <a:t> </a:t>
            </a:r>
            <a:r>
              <a:rPr lang="es-CO" i="1" dirty="0" err="1"/>
              <a:t>food</a:t>
            </a:r>
            <a:r>
              <a:rPr lang="es-CO" i="1" dirty="0"/>
              <a:t> </a:t>
            </a:r>
            <a:r>
              <a:rPr lang="es-CO" i="1" dirty="0" err="1"/>
              <a:t>cluster</a:t>
            </a:r>
            <a:endParaRPr lang="es-CO" dirty="0"/>
          </a:p>
        </p:txBody>
      </p:sp>
      <p:sp>
        <p:nvSpPr>
          <p:cNvPr id="49" name="Text Placeholder 2">
            <a:extLst>
              <a:ext uri="{FF2B5EF4-FFF2-40B4-BE49-F238E27FC236}">
                <a16:creationId xmlns:a16="http://schemas.microsoft.com/office/drawing/2014/main" id="{1B578BF2-89F4-4D67-B089-63525C1E2894}"/>
              </a:ext>
            </a:extLst>
          </p:cNvPr>
          <p:cNvSpPr txBox="1">
            <a:spLocks/>
          </p:cNvSpPr>
          <p:nvPr/>
        </p:nvSpPr>
        <p:spPr>
          <a:xfrm>
            <a:off x="288808" y="1105128"/>
            <a:ext cx="11614384" cy="3609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dirty="0"/>
              <a:t>Prácticas logísticas ineficientes disminuyen la competitividad y aumentan las externalidades negativas</a:t>
            </a:r>
            <a:endParaRPr lang="es-CO" dirty="0"/>
          </a:p>
        </p:txBody>
      </p:sp>
      <p:sp>
        <p:nvSpPr>
          <p:cNvPr id="97" name="Marcador de texto 7">
            <a:extLst>
              <a:ext uri="{FF2B5EF4-FFF2-40B4-BE49-F238E27FC236}">
                <a16:creationId xmlns:a16="http://schemas.microsoft.com/office/drawing/2014/main" id="{1975DFAD-92F9-49D2-9BF8-C146F5825342}"/>
              </a:ext>
            </a:extLst>
          </p:cNvPr>
          <p:cNvSpPr txBox="1">
            <a:spLocks/>
          </p:cNvSpPr>
          <p:nvPr/>
        </p:nvSpPr>
        <p:spPr>
          <a:xfrm>
            <a:off x="288807" y="3170822"/>
            <a:ext cx="7536755" cy="3396931"/>
          </a:xfrm>
          <a:prstGeom prst="rect">
            <a:avLst/>
          </a:prstGeom>
        </p:spPr>
        <p:txBody>
          <a:bodyPr vert="horz" lIns="91440" tIns="45720" rIns="91440" bIns="45720" rtlCol="0" anchor="t">
            <a:normAutofit/>
          </a:bodyPr>
          <a:lstStyle>
            <a:lvl1pPr marL="285750" indent="-285750" algn="l" defTabSz="914400" rtl="0" eaLnBrk="1" latinLnBrk="0" hangingPunct="1">
              <a:lnSpc>
                <a:spcPct val="100000"/>
              </a:lnSpc>
              <a:spcBef>
                <a:spcPts val="600"/>
              </a:spcBef>
              <a:buClr>
                <a:schemeClr val="accent1"/>
              </a:buClr>
              <a:buFont typeface="Arial" panose="020B0604020202020204" pitchFamily="34" charset="0"/>
              <a:buChar char="•"/>
              <a:defRPr sz="1800" kern="1200">
                <a:solidFill>
                  <a:schemeClr val="tx1"/>
                </a:solidFill>
                <a:latin typeface="Work Sans" panose="00000500000000000000" pitchFamily="2" charset="0"/>
                <a:ea typeface="+mn-ea"/>
                <a:cs typeface="+mn-cs"/>
              </a:defRPr>
            </a:lvl1pPr>
            <a:lvl2pPr marL="800100" indent="-342900" algn="l" defTabSz="914400" rtl="0" eaLnBrk="1" latinLnBrk="0" hangingPunct="1">
              <a:lnSpc>
                <a:spcPct val="90000"/>
              </a:lnSpc>
              <a:spcBef>
                <a:spcPts val="500"/>
              </a:spcBef>
              <a:buClr>
                <a:schemeClr val="tx2"/>
              </a:buClr>
              <a:buFont typeface="Wingdings" panose="05000000000000000000" pitchFamily="2" charset="2"/>
              <a:buChar char="ü"/>
              <a:defRPr sz="1800" kern="1200">
                <a:solidFill>
                  <a:schemeClr val="tx1"/>
                </a:solidFill>
                <a:latin typeface="+mn-lt"/>
                <a:ea typeface="+mn-ea"/>
                <a:cs typeface="+mn-cs"/>
              </a:defRPr>
            </a:lvl2pPr>
            <a:lvl3pPr marL="1200150" indent="-285750" algn="l" defTabSz="914400" rtl="0" eaLnBrk="1" latinLnBrk="0" hangingPunct="1">
              <a:lnSpc>
                <a:spcPct val="90000"/>
              </a:lnSpc>
              <a:spcBef>
                <a:spcPts val="500"/>
              </a:spcBef>
              <a:buClr>
                <a:schemeClr val="tx2"/>
              </a:buClr>
              <a:buFont typeface="Courier New" panose="02070309020205020404" pitchFamily="49" charset="0"/>
              <a:buChar char="o"/>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chemeClr val="tx2"/>
              </a:buClr>
              <a:buFont typeface="Wingdings" panose="05000000000000000000" pitchFamily="2" charset="2"/>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pPr>
            <a:r>
              <a:rPr lang="es-ES" sz="1600" dirty="0"/>
              <a:t>Pruebas piloto de distribución nocturna realizadas en Bogotá, Cali, Barranquilla y Buenaventura, revelan que la velocidad promedio aumenta el 100 % y los vehículos mejoraron sus tiempos de recorrido en 50 % (Ministerio de Transporte, SEPRO y Universidad Nacional, 2018).</a:t>
            </a:r>
          </a:p>
          <a:p>
            <a:pPr>
              <a:buClr>
                <a:schemeClr val="tx1"/>
              </a:buClr>
            </a:pPr>
            <a:endParaRPr lang="es-ES" sz="1600" dirty="0"/>
          </a:p>
          <a:p>
            <a:pPr>
              <a:buClr>
                <a:schemeClr val="tx1"/>
              </a:buClr>
            </a:pPr>
            <a:r>
              <a:rPr lang="es-ES" sz="1600" dirty="0"/>
              <a:t>Una prueba piloto realizada en Bogotá en 2018, reveló que una coordinación operativa entre diferentes actores de la cadena de suministro para el descargue de mercancías, puede contribuir con la disminución en el estacionamiento vehicular sobre las vías públicas entre un 20 y 27%, lo cual contribuye con la disminución de la congestión vehicular (Gutiérrez-Rubiano, D., et al, 2019).</a:t>
            </a:r>
          </a:p>
          <a:p>
            <a:pPr>
              <a:buClr>
                <a:schemeClr val="tx1"/>
              </a:buClr>
            </a:pPr>
            <a:endParaRPr lang="es-ES" sz="1600" dirty="0"/>
          </a:p>
        </p:txBody>
      </p:sp>
      <p:sp>
        <p:nvSpPr>
          <p:cNvPr id="98" name="Marcador de texto 2">
            <a:extLst>
              <a:ext uri="{FF2B5EF4-FFF2-40B4-BE49-F238E27FC236}">
                <a16:creationId xmlns:a16="http://schemas.microsoft.com/office/drawing/2014/main" id="{BD68F779-7659-4D67-8D41-EBC3F6FB2A1E}"/>
              </a:ext>
            </a:extLst>
          </p:cNvPr>
          <p:cNvSpPr>
            <a:spLocks noGrp="1"/>
          </p:cNvSpPr>
          <p:nvPr>
            <p:ph type="body" sz="quarter" idx="10"/>
          </p:nvPr>
        </p:nvSpPr>
        <p:spPr>
          <a:xfrm>
            <a:off x="320964" y="1925098"/>
            <a:ext cx="7611183" cy="786692"/>
          </a:xfrm>
        </p:spPr>
        <p:txBody>
          <a:bodyPr/>
          <a:lstStyle/>
          <a:p>
            <a:r>
              <a:rPr lang="es-ES" dirty="0"/>
              <a:t>La articulación entre la PNL y las políticas territoriales podrían incentivar la implementación de buenas prácticas en optimización de activos logísticos</a:t>
            </a:r>
          </a:p>
          <a:p>
            <a:endParaRPr lang="es-CO" dirty="0"/>
          </a:p>
        </p:txBody>
      </p:sp>
      <p:pic>
        <p:nvPicPr>
          <p:cNvPr id="99" name="Picture 2" descr="Los coches autónomos: la solución para evitar los atascos. - YosoyF1">
            <a:extLst>
              <a:ext uri="{FF2B5EF4-FFF2-40B4-BE49-F238E27FC236}">
                <a16:creationId xmlns:a16="http://schemas.microsoft.com/office/drawing/2014/main" id="{31663ED8-27A4-4093-824A-BC485C6F5A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7800" y="2226376"/>
            <a:ext cx="3592335" cy="1768103"/>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6" descr="Congestión en Corabastos por abastecimiento de alimentos - Bogotá ...">
            <a:extLst>
              <a:ext uri="{FF2B5EF4-FFF2-40B4-BE49-F238E27FC236}">
                <a16:creationId xmlns:a16="http://schemas.microsoft.com/office/drawing/2014/main" id="{5F6391DF-8469-4A71-955B-C9141E585F7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07800" y="4232426"/>
            <a:ext cx="3592335" cy="2020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656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ítulo 6">
            <a:extLst>
              <a:ext uri="{FF2B5EF4-FFF2-40B4-BE49-F238E27FC236}">
                <a16:creationId xmlns:a16="http://schemas.microsoft.com/office/drawing/2014/main" id="{074EB8F1-7F8E-4071-B035-94131317E5AA}"/>
              </a:ext>
            </a:extLst>
          </p:cNvPr>
          <p:cNvSpPr txBox="1">
            <a:spLocks/>
          </p:cNvSpPr>
          <p:nvPr/>
        </p:nvSpPr>
        <p:spPr>
          <a:xfrm>
            <a:off x="5300870" y="286869"/>
            <a:ext cx="6891130" cy="560422"/>
          </a:xfrm>
          <a:prstGeom prst="rect">
            <a:avLst/>
          </a:prstGeom>
          <a:solidFill>
            <a:srgbClr val="A4998E"/>
          </a:solidFill>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pPr algn="r"/>
            <a:r>
              <a:rPr lang="es-CO" sz="3200" dirty="0">
                <a:solidFill>
                  <a:schemeClr val="bg1"/>
                </a:solidFill>
                <a:latin typeface="Daytona Pro Condensed Light" panose="020B0604020202020204" pitchFamily="34" charset="0"/>
                <a:ea typeface="+mn-ea"/>
                <a:cs typeface="+mn-cs"/>
              </a:rPr>
              <a:t>Logística urbano regional - Diagnóstico</a:t>
            </a:r>
          </a:p>
        </p:txBody>
      </p:sp>
      <p:sp>
        <p:nvSpPr>
          <p:cNvPr id="44" name="Marcador de texto 3">
            <a:extLst>
              <a:ext uri="{FF2B5EF4-FFF2-40B4-BE49-F238E27FC236}">
                <a16:creationId xmlns:a16="http://schemas.microsoft.com/office/drawing/2014/main" id="{4AB12738-993B-4C20-9CCB-0794ACE6CDCB}"/>
              </a:ext>
            </a:extLst>
          </p:cNvPr>
          <p:cNvSpPr txBox="1">
            <a:spLocks/>
          </p:cNvSpPr>
          <p:nvPr/>
        </p:nvSpPr>
        <p:spPr>
          <a:xfrm>
            <a:off x="438686" y="8742173"/>
            <a:ext cx="5809462" cy="364773"/>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Fuente: Universidad de </a:t>
            </a:r>
            <a:r>
              <a:rPr lang="es-CO" dirty="0" err="1"/>
              <a:t>Wagenigen</a:t>
            </a:r>
            <a:r>
              <a:rPr lang="es-CO" dirty="0"/>
              <a:t>, </a:t>
            </a:r>
            <a:r>
              <a:rPr lang="es-CO" i="1" dirty="0" err="1"/>
              <a:t>metropolitan</a:t>
            </a:r>
            <a:r>
              <a:rPr lang="es-CO" i="1" dirty="0"/>
              <a:t> </a:t>
            </a:r>
            <a:r>
              <a:rPr lang="es-CO" i="1" dirty="0" err="1"/>
              <a:t>food</a:t>
            </a:r>
            <a:r>
              <a:rPr lang="es-CO" i="1" dirty="0"/>
              <a:t> </a:t>
            </a:r>
            <a:r>
              <a:rPr lang="es-CO" i="1" dirty="0" err="1"/>
              <a:t>cluster</a:t>
            </a:r>
            <a:endParaRPr lang="es-CO" dirty="0"/>
          </a:p>
        </p:txBody>
      </p:sp>
      <p:sp>
        <p:nvSpPr>
          <p:cNvPr id="49" name="Text Placeholder 2">
            <a:extLst>
              <a:ext uri="{FF2B5EF4-FFF2-40B4-BE49-F238E27FC236}">
                <a16:creationId xmlns:a16="http://schemas.microsoft.com/office/drawing/2014/main" id="{1B578BF2-89F4-4D67-B089-63525C1E2894}"/>
              </a:ext>
            </a:extLst>
          </p:cNvPr>
          <p:cNvSpPr txBox="1">
            <a:spLocks/>
          </p:cNvSpPr>
          <p:nvPr/>
        </p:nvSpPr>
        <p:spPr>
          <a:xfrm>
            <a:off x="288808" y="1105128"/>
            <a:ext cx="11614384" cy="3609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Alta contaminación generada por el transporte de carga terrestre, concentrada principalmente en ciudades</a:t>
            </a:r>
          </a:p>
        </p:txBody>
      </p:sp>
      <p:sp>
        <p:nvSpPr>
          <p:cNvPr id="43" name="Marcador de texto 4">
            <a:extLst>
              <a:ext uri="{FF2B5EF4-FFF2-40B4-BE49-F238E27FC236}">
                <a16:creationId xmlns:a16="http://schemas.microsoft.com/office/drawing/2014/main" id="{9775877A-EAD0-4D52-96D6-2CF8354C183E}"/>
              </a:ext>
            </a:extLst>
          </p:cNvPr>
          <p:cNvSpPr txBox="1">
            <a:spLocks/>
          </p:cNvSpPr>
          <p:nvPr/>
        </p:nvSpPr>
        <p:spPr>
          <a:xfrm>
            <a:off x="291865" y="6359380"/>
            <a:ext cx="5809462" cy="314068"/>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_tradnl"/>
              <a:t>Fuente: DNP a partir de información de Ministerio de Transporte (2014).</a:t>
            </a:r>
            <a:endParaRPr lang="es-ES_tradnl" dirty="0"/>
          </a:p>
        </p:txBody>
      </p:sp>
      <p:sp>
        <p:nvSpPr>
          <p:cNvPr id="45" name="Rectángulo 42">
            <a:extLst>
              <a:ext uri="{FF2B5EF4-FFF2-40B4-BE49-F238E27FC236}">
                <a16:creationId xmlns:a16="http://schemas.microsoft.com/office/drawing/2014/main" id="{7408A03A-B48D-4CFB-8F6D-6511AA594EB1}"/>
              </a:ext>
            </a:extLst>
          </p:cNvPr>
          <p:cNvSpPr/>
          <p:nvPr/>
        </p:nvSpPr>
        <p:spPr>
          <a:xfrm>
            <a:off x="2205740" y="3718121"/>
            <a:ext cx="715926" cy="1704484"/>
          </a:xfrm>
          <a:custGeom>
            <a:avLst/>
            <a:gdLst>
              <a:gd name="connsiteX0" fmla="*/ 0 w 686050"/>
              <a:gd name="connsiteY0" fmla="*/ 0 h 1968182"/>
              <a:gd name="connsiteX1" fmla="*/ 686050 w 686050"/>
              <a:gd name="connsiteY1" fmla="*/ 0 h 1968182"/>
              <a:gd name="connsiteX2" fmla="*/ 686050 w 686050"/>
              <a:gd name="connsiteY2" fmla="*/ 1968182 h 1968182"/>
              <a:gd name="connsiteX3" fmla="*/ 0 w 686050"/>
              <a:gd name="connsiteY3" fmla="*/ 1968182 h 1968182"/>
              <a:gd name="connsiteX4" fmla="*/ 0 w 686050"/>
              <a:gd name="connsiteY4" fmla="*/ 0 h 1968182"/>
              <a:gd name="connsiteX0" fmla="*/ 251460 w 686050"/>
              <a:gd name="connsiteY0" fmla="*/ 807720 h 1968182"/>
              <a:gd name="connsiteX1" fmla="*/ 686050 w 686050"/>
              <a:gd name="connsiteY1" fmla="*/ 0 h 1968182"/>
              <a:gd name="connsiteX2" fmla="*/ 686050 w 686050"/>
              <a:gd name="connsiteY2" fmla="*/ 1968182 h 1968182"/>
              <a:gd name="connsiteX3" fmla="*/ 0 w 686050"/>
              <a:gd name="connsiteY3" fmla="*/ 1968182 h 1968182"/>
              <a:gd name="connsiteX4" fmla="*/ 251460 w 686050"/>
              <a:gd name="connsiteY4" fmla="*/ 807720 h 1968182"/>
              <a:gd name="connsiteX0" fmla="*/ 0 w 686050"/>
              <a:gd name="connsiteY0" fmla="*/ 1607820 h 1968182"/>
              <a:gd name="connsiteX1" fmla="*/ 686050 w 686050"/>
              <a:gd name="connsiteY1" fmla="*/ 0 h 1968182"/>
              <a:gd name="connsiteX2" fmla="*/ 686050 w 686050"/>
              <a:gd name="connsiteY2" fmla="*/ 1968182 h 1968182"/>
              <a:gd name="connsiteX3" fmla="*/ 0 w 686050"/>
              <a:gd name="connsiteY3" fmla="*/ 1968182 h 1968182"/>
              <a:gd name="connsiteX4" fmla="*/ 0 w 686050"/>
              <a:gd name="connsiteY4" fmla="*/ 1607820 h 1968182"/>
              <a:gd name="connsiteX0" fmla="*/ 0 w 693670"/>
              <a:gd name="connsiteY0" fmla="*/ 1539240 h 1899602"/>
              <a:gd name="connsiteX1" fmla="*/ 693670 w 693670"/>
              <a:gd name="connsiteY1" fmla="*/ 0 h 1899602"/>
              <a:gd name="connsiteX2" fmla="*/ 686050 w 693670"/>
              <a:gd name="connsiteY2" fmla="*/ 1899602 h 1899602"/>
              <a:gd name="connsiteX3" fmla="*/ 0 w 693670"/>
              <a:gd name="connsiteY3" fmla="*/ 1899602 h 1899602"/>
              <a:gd name="connsiteX4" fmla="*/ 0 w 693670"/>
              <a:gd name="connsiteY4" fmla="*/ 1539240 h 1899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670" h="1899602">
                <a:moveTo>
                  <a:pt x="0" y="1539240"/>
                </a:moveTo>
                <a:lnTo>
                  <a:pt x="693670" y="0"/>
                </a:lnTo>
                <a:lnTo>
                  <a:pt x="686050" y="1899602"/>
                </a:lnTo>
                <a:lnTo>
                  <a:pt x="0" y="1899602"/>
                </a:lnTo>
                <a:lnTo>
                  <a:pt x="0" y="1539240"/>
                </a:lnTo>
                <a:close/>
              </a:path>
            </a:pathLst>
          </a:custGeom>
          <a:solidFill>
            <a:schemeClr val="accent1">
              <a:alpha val="1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dirty="0" err="1"/>
          </a:p>
        </p:txBody>
      </p:sp>
      <p:cxnSp>
        <p:nvCxnSpPr>
          <p:cNvPr id="46" name="Conector recto 45">
            <a:extLst>
              <a:ext uri="{FF2B5EF4-FFF2-40B4-BE49-F238E27FC236}">
                <a16:creationId xmlns:a16="http://schemas.microsoft.com/office/drawing/2014/main" id="{DA4EB2BB-A82B-4A59-BEB6-7746065F197E}"/>
              </a:ext>
            </a:extLst>
          </p:cNvPr>
          <p:cNvCxnSpPr>
            <a:cxnSpLocks/>
          </p:cNvCxnSpPr>
          <p:nvPr/>
        </p:nvCxnSpPr>
        <p:spPr>
          <a:xfrm>
            <a:off x="2190618" y="5411496"/>
            <a:ext cx="731048" cy="0"/>
          </a:xfrm>
          <a:prstGeom prst="line">
            <a:avLst/>
          </a:prstGeom>
          <a:ln w="12700">
            <a:solidFill>
              <a:schemeClr val="accent1"/>
            </a:solidFill>
            <a:prstDash val="dash"/>
          </a:ln>
        </p:spPr>
        <p:style>
          <a:lnRef idx="1">
            <a:schemeClr val="accent1"/>
          </a:lnRef>
          <a:fillRef idx="0">
            <a:schemeClr val="accent1"/>
          </a:fillRef>
          <a:effectRef idx="0">
            <a:schemeClr val="accent1"/>
          </a:effectRef>
          <a:fontRef idx="minor">
            <a:schemeClr val="tx1"/>
          </a:fontRef>
        </p:style>
      </p:cxnSp>
      <p:grpSp>
        <p:nvGrpSpPr>
          <p:cNvPr id="48" name="Grupo 47">
            <a:extLst>
              <a:ext uri="{FF2B5EF4-FFF2-40B4-BE49-F238E27FC236}">
                <a16:creationId xmlns:a16="http://schemas.microsoft.com/office/drawing/2014/main" id="{66906F78-96BC-4A1B-94F3-D5A6CF3A42B6}"/>
              </a:ext>
            </a:extLst>
          </p:cNvPr>
          <p:cNvGrpSpPr/>
          <p:nvPr/>
        </p:nvGrpSpPr>
        <p:grpSpPr>
          <a:xfrm>
            <a:off x="425275" y="2094726"/>
            <a:ext cx="6432725" cy="364773"/>
            <a:chOff x="425275" y="1648157"/>
            <a:chExt cx="5484457" cy="4217715"/>
          </a:xfrm>
          <a:solidFill>
            <a:schemeClr val="tx2">
              <a:lumMod val="20000"/>
              <a:lumOff val="80000"/>
            </a:schemeClr>
          </a:solidFill>
        </p:grpSpPr>
        <p:sp>
          <p:nvSpPr>
            <p:cNvPr id="53" name="Rectángulo 52">
              <a:extLst>
                <a:ext uri="{FF2B5EF4-FFF2-40B4-BE49-F238E27FC236}">
                  <a16:creationId xmlns:a16="http://schemas.microsoft.com/office/drawing/2014/main" id="{AFD53267-E65E-441F-85A9-38778A89B1FD}"/>
                </a:ext>
              </a:extLst>
            </p:cNvPr>
            <p:cNvSpPr/>
            <p:nvPr/>
          </p:nvSpPr>
          <p:spPr>
            <a:xfrm>
              <a:off x="425275" y="1648157"/>
              <a:ext cx="1759125" cy="4217715"/>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lIns="180000" tIns="180000" rIns="180000" bIns="180000" rtlCol="0" anchor="ctr"/>
            <a:lstStyle/>
            <a:p>
              <a:pPr algn="ctr"/>
              <a:r>
                <a:rPr lang="es-ES_tradnl" sz="1400" b="1" dirty="0">
                  <a:solidFill>
                    <a:schemeClr val="tx1"/>
                  </a:solidFill>
                </a:rPr>
                <a:t>Fuentes GEI</a:t>
              </a:r>
              <a:endParaRPr lang="es-ES_tradnl" sz="1400" dirty="0">
                <a:solidFill>
                  <a:schemeClr val="tx1"/>
                </a:solidFill>
              </a:endParaRPr>
            </a:p>
          </p:txBody>
        </p:sp>
        <p:sp>
          <p:nvSpPr>
            <p:cNvPr id="54" name="Rectángulo 53">
              <a:extLst>
                <a:ext uri="{FF2B5EF4-FFF2-40B4-BE49-F238E27FC236}">
                  <a16:creationId xmlns:a16="http://schemas.microsoft.com/office/drawing/2014/main" id="{FA79B746-B6D0-4B5F-AA40-DDC077087DBC}"/>
                </a:ext>
              </a:extLst>
            </p:cNvPr>
            <p:cNvSpPr/>
            <p:nvPr/>
          </p:nvSpPr>
          <p:spPr>
            <a:xfrm>
              <a:off x="2287941" y="1648157"/>
              <a:ext cx="1759125" cy="4217715"/>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lIns="180000" tIns="180000" rIns="180000" bIns="180000" rtlCol="0" anchor="ctr"/>
            <a:lstStyle/>
            <a:p>
              <a:pPr algn="ctr"/>
              <a:r>
                <a:rPr lang="es-ES_tradnl" sz="1400" b="1" dirty="0">
                  <a:solidFill>
                    <a:schemeClr val="tx1"/>
                  </a:solidFill>
                </a:rPr>
                <a:t>Sector transporte</a:t>
              </a:r>
              <a:endParaRPr lang="es-ES_tradnl" sz="1400" dirty="0">
                <a:solidFill>
                  <a:schemeClr val="tx1"/>
                </a:solidFill>
              </a:endParaRPr>
            </a:p>
          </p:txBody>
        </p:sp>
        <p:sp>
          <p:nvSpPr>
            <p:cNvPr id="55" name="Rectángulo 54">
              <a:extLst>
                <a:ext uri="{FF2B5EF4-FFF2-40B4-BE49-F238E27FC236}">
                  <a16:creationId xmlns:a16="http://schemas.microsoft.com/office/drawing/2014/main" id="{62E17A68-0025-450D-B0D6-21E6A0924FC7}"/>
                </a:ext>
              </a:extLst>
            </p:cNvPr>
            <p:cNvSpPr/>
            <p:nvPr/>
          </p:nvSpPr>
          <p:spPr>
            <a:xfrm>
              <a:off x="4150607" y="1648157"/>
              <a:ext cx="1759125" cy="4217715"/>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lIns="180000" tIns="180000" rIns="180000" bIns="180000" rtlCol="0" anchor="ctr"/>
            <a:lstStyle/>
            <a:p>
              <a:pPr algn="ctr"/>
              <a:r>
                <a:rPr lang="es-ES_tradnl" sz="1400" b="1" dirty="0">
                  <a:solidFill>
                    <a:schemeClr val="tx1"/>
                  </a:solidFill>
                </a:rPr>
                <a:t>Modo carretero</a:t>
              </a:r>
              <a:endParaRPr lang="es-ES_tradnl" sz="1400" dirty="0">
                <a:solidFill>
                  <a:schemeClr val="tx1"/>
                </a:solidFill>
              </a:endParaRPr>
            </a:p>
          </p:txBody>
        </p:sp>
      </p:grpSp>
      <p:graphicFrame>
        <p:nvGraphicFramePr>
          <p:cNvPr id="56" name="Gráfico 55">
            <a:extLst>
              <a:ext uri="{FF2B5EF4-FFF2-40B4-BE49-F238E27FC236}">
                <a16:creationId xmlns:a16="http://schemas.microsoft.com/office/drawing/2014/main" id="{E34F65CF-7991-42EB-9DEC-1B3D8BB3FDA4}"/>
              </a:ext>
            </a:extLst>
          </p:cNvPr>
          <p:cNvGraphicFramePr>
            <a:graphicFrameLocks/>
          </p:cNvGraphicFramePr>
          <p:nvPr/>
        </p:nvGraphicFramePr>
        <p:xfrm>
          <a:off x="425275" y="2690036"/>
          <a:ext cx="2063278" cy="36966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7" name="Gráfico 56">
            <a:extLst>
              <a:ext uri="{FF2B5EF4-FFF2-40B4-BE49-F238E27FC236}">
                <a16:creationId xmlns:a16="http://schemas.microsoft.com/office/drawing/2014/main" id="{268D9CA9-D6F7-4403-8326-7F40C3471AEB}"/>
              </a:ext>
            </a:extLst>
          </p:cNvPr>
          <p:cNvGraphicFramePr>
            <a:graphicFrameLocks/>
          </p:cNvGraphicFramePr>
          <p:nvPr/>
        </p:nvGraphicFramePr>
        <p:xfrm>
          <a:off x="2609997" y="3718121"/>
          <a:ext cx="2086925" cy="22949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8" name="Gráfico 57">
            <a:extLst>
              <a:ext uri="{FF2B5EF4-FFF2-40B4-BE49-F238E27FC236}">
                <a16:creationId xmlns:a16="http://schemas.microsoft.com/office/drawing/2014/main" id="{679FCF00-E3C1-4A18-B80A-4CF1A950B76E}"/>
              </a:ext>
            </a:extLst>
          </p:cNvPr>
          <p:cNvGraphicFramePr>
            <a:graphicFrameLocks/>
          </p:cNvGraphicFramePr>
          <p:nvPr/>
        </p:nvGraphicFramePr>
        <p:xfrm>
          <a:off x="4794721" y="2667947"/>
          <a:ext cx="2084161" cy="3718723"/>
        </p:xfrm>
        <a:graphic>
          <a:graphicData uri="http://schemas.openxmlformats.org/drawingml/2006/chart">
            <c:chart xmlns:c="http://schemas.openxmlformats.org/drawingml/2006/chart" xmlns:r="http://schemas.openxmlformats.org/officeDocument/2006/relationships" r:id="rId5"/>
          </a:graphicData>
        </a:graphic>
      </p:graphicFrame>
      <p:cxnSp>
        <p:nvCxnSpPr>
          <p:cNvPr id="59" name="Conector recto 58">
            <a:extLst>
              <a:ext uri="{FF2B5EF4-FFF2-40B4-BE49-F238E27FC236}">
                <a16:creationId xmlns:a16="http://schemas.microsoft.com/office/drawing/2014/main" id="{07956069-E725-4600-BC48-A4367D6C7BCA}"/>
              </a:ext>
            </a:extLst>
          </p:cNvPr>
          <p:cNvCxnSpPr>
            <a:cxnSpLocks/>
            <a:endCxn id="61" idx="1"/>
          </p:cNvCxnSpPr>
          <p:nvPr/>
        </p:nvCxnSpPr>
        <p:spPr>
          <a:xfrm flipV="1">
            <a:off x="4370775" y="2735064"/>
            <a:ext cx="788141" cy="1086506"/>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0" name="Conector recto 59">
            <a:extLst>
              <a:ext uri="{FF2B5EF4-FFF2-40B4-BE49-F238E27FC236}">
                <a16:creationId xmlns:a16="http://schemas.microsoft.com/office/drawing/2014/main" id="{6C8F4396-1C3B-4953-B56F-A8B889C50BC9}"/>
              </a:ext>
            </a:extLst>
          </p:cNvPr>
          <p:cNvCxnSpPr>
            <a:cxnSpLocks/>
          </p:cNvCxnSpPr>
          <p:nvPr/>
        </p:nvCxnSpPr>
        <p:spPr>
          <a:xfrm>
            <a:off x="4381500" y="5412396"/>
            <a:ext cx="796138"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1" name="Rectángulo 42">
            <a:extLst>
              <a:ext uri="{FF2B5EF4-FFF2-40B4-BE49-F238E27FC236}">
                <a16:creationId xmlns:a16="http://schemas.microsoft.com/office/drawing/2014/main" id="{4FA079B4-776A-4D83-ABD7-052009564F5D}"/>
              </a:ext>
            </a:extLst>
          </p:cNvPr>
          <p:cNvSpPr/>
          <p:nvPr/>
        </p:nvSpPr>
        <p:spPr>
          <a:xfrm>
            <a:off x="4374409" y="2735064"/>
            <a:ext cx="788141" cy="2674304"/>
          </a:xfrm>
          <a:custGeom>
            <a:avLst/>
            <a:gdLst>
              <a:gd name="connsiteX0" fmla="*/ 0 w 686050"/>
              <a:gd name="connsiteY0" fmla="*/ 0 h 1968182"/>
              <a:gd name="connsiteX1" fmla="*/ 686050 w 686050"/>
              <a:gd name="connsiteY1" fmla="*/ 0 h 1968182"/>
              <a:gd name="connsiteX2" fmla="*/ 686050 w 686050"/>
              <a:gd name="connsiteY2" fmla="*/ 1968182 h 1968182"/>
              <a:gd name="connsiteX3" fmla="*/ 0 w 686050"/>
              <a:gd name="connsiteY3" fmla="*/ 1968182 h 1968182"/>
              <a:gd name="connsiteX4" fmla="*/ 0 w 686050"/>
              <a:gd name="connsiteY4" fmla="*/ 0 h 1968182"/>
              <a:gd name="connsiteX0" fmla="*/ 251460 w 686050"/>
              <a:gd name="connsiteY0" fmla="*/ 807720 h 1968182"/>
              <a:gd name="connsiteX1" fmla="*/ 686050 w 686050"/>
              <a:gd name="connsiteY1" fmla="*/ 0 h 1968182"/>
              <a:gd name="connsiteX2" fmla="*/ 686050 w 686050"/>
              <a:gd name="connsiteY2" fmla="*/ 1968182 h 1968182"/>
              <a:gd name="connsiteX3" fmla="*/ 0 w 686050"/>
              <a:gd name="connsiteY3" fmla="*/ 1968182 h 1968182"/>
              <a:gd name="connsiteX4" fmla="*/ 251460 w 686050"/>
              <a:gd name="connsiteY4" fmla="*/ 807720 h 1968182"/>
              <a:gd name="connsiteX0" fmla="*/ 0 w 686050"/>
              <a:gd name="connsiteY0" fmla="*/ 1607820 h 1968182"/>
              <a:gd name="connsiteX1" fmla="*/ 686050 w 686050"/>
              <a:gd name="connsiteY1" fmla="*/ 0 h 1968182"/>
              <a:gd name="connsiteX2" fmla="*/ 686050 w 686050"/>
              <a:gd name="connsiteY2" fmla="*/ 1968182 h 1968182"/>
              <a:gd name="connsiteX3" fmla="*/ 0 w 686050"/>
              <a:gd name="connsiteY3" fmla="*/ 1968182 h 1968182"/>
              <a:gd name="connsiteX4" fmla="*/ 0 w 686050"/>
              <a:gd name="connsiteY4" fmla="*/ 1607820 h 1968182"/>
              <a:gd name="connsiteX0" fmla="*/ 0 w 693670"/>
              <a:gd name="connsiteY0" fmla="*/ 1539240 h 1899602"/>
              <a:gd name="connsiteX1" fmla="*/ 693670 w 693670"/>
              <a:gd name="connsiteY1" fmla="*/ 0 h 1899602"/>
              <a:gd name="connsiteX2" fmla="*/ 686050 w 693670"/>
              <a:gd name="connsiteY2" fmla="*/ 1899602 h 1899602"/>
              <a:gd name="connsiteX3" fmla="*/ 0 w 693670"/>
              <a:gd name="connsiteY3" fmla="*/ 1899602 h 1899602"/>
              <a:gd name="connsiteX4" fmla="*/ 0 w 693670"/>
              <a:gd name="connsiteY4" fmla="*/ 1539240 h 1899602"/>
              <a:gd name="connsiteX0" fmla="*/ 0 w 782267"/>
              <a:gd name="connsiteY0" fmla="*/ 0 h 1899602"/>
              <a:gd name="connsiteX1" fmla="*/ 782267 w 782267"/>
              <a:gd name="connsiteY1" fmla="*/ 0 h 1899602"/>
              <a:gd name="connsiteX2" fmla="*/ 774647 w 782267"/>
              <a:gd name="connsiteY2" fmla="*/ 1899602 h 1899602"/>
              <a:gd name="connsiteX3" fmla="*/ 88597 w 782267"/>
              <a:gd name="connsiteY3" fmla="*/ 1899602 h 1899602"/>
              <a:gd name="connsiteX4" fmla="*/ 0 w 782267"/>
              <a:gd name="connsiteY4" fmla="*/ 0 h 1899602"/>
              <a:gd name="connsiteX0" fmla="*/ 0 w 782267"/>
              <a:gd name="connsiteY0" fmla="*/ 0 h 1899602"/>
              <a:gd name="connsiteX1" fmla="*/ 782267 w 782267"/>
              <a:gd name="connsiteY1" fmla="*/ 0 h 1899602"/>
              <a:gd name="connsiteX2" fmla="*/ 774647 w 782267"/>
              <a:gd name="connsiteY2" fmla="*/ 1899602 h 1899602"/>
              <a:gd name="connsiteX3" fmla="*/ 7383 w 782267"/>
              <a:gd name="connsiteY3" fmla="*/ 1724342 h 1899602"/>
              <a:gd name="connsiteX4" fmla="*/ 0 w 782267"/>
              <a:gd name="connsiteY4" fmla="*/ 0 h 1899602"/>
              <a:gd name="connsiteX0" fmla="*/ 0 w 774647"/>
              <a:gd name="connsiteY0" fmla="*/ 1203960 h 3103562"/>
              <a:gd name="connsiteX1" fmla="*/ 760118 w 774647"/>
              <a:gd name="connsiteY1" fmla="*/ 0 h 3103562"/>
              <a:gd name="connsiteX2" fmla="*/ 774647 w 774647"/>
              <a:gd name="connsiteY2" fmla="*/ 3103562 h 3103562"/>
              <a:gd name="connsiteX3" fmla="*/ 7383 w 774647"/>
              <a:gd name="connsiteY3" fmla="*/ 2928302 h 3103562"/>
              <a:gd name="connsiteX4" fmla="*/ 0 w 774647"/>
              <a:gd name="connsiteY4" fmla="*/ 1203960 h 3103562"/>
              <a:gd name="connsiteX0" fmla="*/ 0 w 760118"/>
              <a:gd name="connsiteY0" fmla="*/ 1203960 h 2928302"/>
              <a:gd name="connsiteX1" fmla="*/ 760118 w 760118"/>
              <a:gd name="connsiteY1" fmla="*/ 0 h 2928302"/>
              <a:gd name="connsiteX2" fmla="*/ 759947 w 760118"/>
              <a:gd name="connsiteY2" fmla="*/ 2904491 h 2928302"/>
              <a:gd name="connsiteX3" fmla="*/ 7383 w 760118"/>
              <a:gd name="connsiteY3" fmla="*/ 2928302 h 2928302"/>
              <a:gd name="connsiteX4" fmla="*/ 0 w 760118"/>
              <a:gd name="connsiteY4" fmla="*/ 1203960 h 2928302"/>
              <a:gd name="connsiteX0" fmla="*/ 0 w 760118"/>
              <a:gd name="connsiteY0" fmla="*/ 1203960 h 2904491"/>
              <a:gd name="connsiteX1" fmla="*/ 760118 w 760118"/>
              <a:gd name="connsiteY1" fmla="*/ 0 h 2904491"/>
              <a:gd name="connsiteX2" fmla="*/ 759947 w 760118"/>
              <a:gd name="connsiteY2" fmla="*/ 2904491 h 2904491"/>
              <a:gd name="connsiteX3" fmla="*/ 3692 w 760118"/>
              <a:gd name="connsiteY3" fmla="*/ 2897822 h 2904491"/>
              <a:gd name="connsiteX4" fmla="*/ 0 w 760118"/>
              <a:gd name="connsiteY4" fmla="*/ 1203960 h 2904491"/>
              <a:gd name="connsiteX0" fmla="*/ 0 w 760118"/>
              <a:gd name="connsiteY0" fmla="*/ 1203960 h 2897822"/>
              <a:gd name="connsiteX1" fmla="*/ 760118 w 760118"/>
              <a:gd name="connsiteY1" fmla="*/ 0 h 2897822"/>
              <a:gd name="connsiteX2" fmla="*/ 752564 w 760118"/>
              <a:gd name="connsiteY2" fmla="*/ 2881631 h 2897822"/>
              <a:gd name="connsiteX3" fmla="*/ 3692 w 760118"/>
              <a:gd name="connsiteY3" fmla="*/ 2897822 h 2897822"/>
              <a:gd name="connsiteX4" fmla="*/ 0 w 760118"/>
              <a:gd name="connsiteY4" fmla="*/ 1203960 h 2897822"/>
              <a:gd name="connsiteX0" fmla="*/ 0 w 763639"/>
              <a:gd name="connsiteY0" fmla="*/ 1203960 h 2897822"/>
              <a:gd name="connsiteX1" fmla="*/ 760118 w 763639"/>
              <a:gd name="connsiteY1" fmla="*/ 0 h 2897822"/>
              <a:gd name="connsiteX2" fmla="*/ 763639 w 763639"/>
              <a:gd name="connsiteY2" fmla="*/ 2893061 h 2897822"/>
              <a:gd name="connsiteX3" fmla="*/ 3692 w 763639"/>
              <a:gd name="connsiteY3" fmla="*/ 2897822 h 2897822"/>
              <a:gd name="connsiteX4" fmla="*/ 0 w 763639"/>
              <a:gd name="connsiteY4" fmla="*/ 1203960 h 2897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3639" h="2897822">
                <a:moveTo>
                  <a:pt x="0" y="1203960"/>
                </a:moveTo>
                <a:lnTo>
                  <a:pt x="760118" y="0"/>
                </a:lnTo>
                <a:cubicBezTo>
                  <a:pt x="761292" y="964354"/>
                  <a:pt x="762465" y="1928707"/>
                  <a:pt x="763639" y="2893061"/>
                </a:cubicBezTo>
                <a:lnTo>
                  <a:pt x="3692" y="2897822"/>
                </a:lnTo>
                <a:cubicBezTo>
                  <a:pt x="2461" y="2333201"/>
                  <a:pt x="1231" y="1768581"/>
                  <a:pt x="0" y="1203960"/>
                </a:cubicBezTo>
                <a:close/>
              </a:path>
            </a:pathLst>
          </a:custGeom>
          <a:solidFill>
            <a:schemeClr val="tx2">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dirty="0" err="1"/>
          </a:p>
        </p:txBody>
      </p:sp>
      <p:cxnSp>
        <p:nvCxnSpPr>
          <p:cNvPr id="62" name="Conector recto 61">
            <a:extLst>
              <a:ext uri="{FF2B5EF4-FFF2-40B4-BE49-F238E27FC236}">
                <a16:creationId xmlns:a16="http://schemas.microsoft.com/office/drawing/2014/main" id="{7C6473B3-5D83-420C-8909-865FAAB48A7C}"/>
              </a:ext>
            </a:extLst>
          </p:cNvPr>
          <p:cNvCxnSpPr>
            <a:cxnSpLocks/>
          </p:cNvCxnSpPr>
          <p:nvPr/>
        </p:nvCxnSpPr>
        <p:spPr>
          <a:xfrm flipV="1">
            <a:off x="2190618" y="3722401"/>
            <a:ext cx="715926" cy="1367983"/>
          </a:xfrm>
          <a:prstGeom prst="line">
            <a:avLst/>
          </a:prstGeom>
          <a:ln w="12700">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63" name="Rectángulo 62">
            <a:extLst>
              <a:ext uri="{FF2B5EF4-FFF2-40B4-BE49-F238E27FC236}">
                <a16:creationId xmlns:a16="http://schemas.microsoft.com/office/drawing/2014/main" id="{28DE342D-7FBB-4BF7-B094-3ECEDE7DF5C9}"/>
              </a:ext>
            </a:extLst>
          </p:cNvPr>
          <p:cNvSpPr/>
          <p:nvPr/>
        </p:nvSpPr>
        <p:spPr>
          <a:xfrm>
            <a:off x="7047864" y="2074175"/>
            <a:ext cx="4718861" cy="1231721"/>
          </a:xfrm>
          <a:prstGeom prst="rect">
            <a:avLst/>
          </a:prstGeom>
          <a:solidFill>
            <a:srgbClr val="A4998E"/>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s-ES_tradnl" sz="1600" dirty="0"/>
              <a:t>La causa principal de contaminación del aire urbano es el uso intensivo de combustibles fósiles en los sectores industriales y de transporte</a:t>
            </a:r>
          </a:p>
        </p:txBody>
      </p:sp>
      <p:sp>
        <p:nvSpPr>
          <p:cNvPr id="64" name="Rectángulo 63">
            <a:extLst>
              <a:ext uri="{FF2B5EF4-FFF2-40B4-BE49-F238E27FC236}">
                <a16:creationId xmlns:a16="http://schemas.microsoft.com/office/drawing/2014/main" id="{4715DC00-1743-453C-BF34-0643D2B0A295}"/>
              </a:ext>
            </a:extLst>
          </p:cNvPr>
          <p:cNvSpPr/>
          <p:nvPr/>
        </p:nvSpPr>
        <p:spPr>
          <a:xfrm>
            <a:off x="7047864" y="3471113"/>
            <a:ext cx="4718861" cy="805935"/>
          </a:xfrm>
          <a:prstGeom prst="rect">
            <a:avLst/>
          </a:prstGeom>
          <a:solidFill>
            <a:srgbClr val="3366CC"/>
          </a:solidFill>
          <a:ln>
            <a:noFill/>
          </a:ln>
        </p:spPr>
        <p:style>
          <a:lnRef idx="1">
            <a:schemeClr val="accent1"/>
          </a:lnRef>
          <a:fillRef idx="3">
            <a:schemeClr val="accent1"/>
          </a:fillRef>
          <a:effectRef idx="2">
            <a:schemeClr val="accent1"/>
          </a:effectRef>
          <a:fontRef idx="minor">
            <a:schemeClr val="lt1"/>
          </a:fontRef>
        </p:style>
        <p:txBody>
          <a:bodyPr lIns="180000" tIns="180000" rIns="180000" bIns="180000" rtlCol="0" anchor="ctr"/>
          <a:lstStyle/>
          <a:p>
            <a:r>
              <a:rPr lang="es-ES_tradnl" sz="1600" b="1" dirty="0"/>
              <a:t>Principales Fuentes </a:t>
            </a:r>
            <a:r>
              <a:rPr lang="es-ES_tradnl" sz="1600" dirty="0"/>
              <a:t>de emisión PM2,5 Centros Urbanos</a:t>
            </a:r>
          </a:p>
        </p:txBody>
      </p:sp>
      <p:sp>
        <p:nvSpPr>
          <p:cNvPr id="65" name="Rectángulo 64">
            <a:extLst>
              <a:ext uri="{FF2B5EF4-FFF2-40B4-BE49-F238E27FC236}">
                <a16:creationId xmlns:a16="http://schemas.microsoft.com/office/drawing/2014/main" id="{DDE10886-C602-4C31-8ECE-9604C8002DC9}"/>
              </a:ext>
            </a:extLst>
          </p:cNvPr>
          <p:cNvSpPr/>
          <p:nvPr/>
        </p:nvSpPr>
        <p:spPr>
          <a:xfrm>
            <a:off x="7047864" y="4403073"/>
            <a:ext cx="955711" cy="707886"/>
          </a:xfrm>
          <a:prstGeom prst="rect">
            <a:avLst/>
          </a:prstGeom>
        </p:spPr>
        <p:txBody>
          <a:bodyPr wrap="none">
            <a:spAutoFit/>
          </a:bodyPr>
          <a:lstStyle/>
          <a:p>
            <a:r>
              <a:rPr lang="es-ES_tradnl" sz="4000" b="1" dirty="0">
                <a:latin typeface="Daytona Pro Condensed Light" panose="020B0306030503040204" pitchFamily="34" charset="0"/>
              </a:rPr>
              <a:t>80%</a:t>
            </a:r>
          </a:p>
        </p:txBody>
      </p:sp>
      <p:sp>
        <p:nvSpPr>
          <p:cNvPr id="66" name="Rectángulo 65">
            <a:extLst>
              <a:ext uri="{FF2B5EF4-FFF2-40B4-BE49-F238E27FC236}">
                <a16:creationId xmlns:a16="http://schemas.microsoft.com/office/drawing/2014/main" id="{55585A81-703A-4A6A-8F01-1B242F533979}"/>
              </a:ext>
            </a:extLst>
          </p:cNvPr>
          <p:cNvSpPr/>
          <p:nvPr/>
        </p:nvSpPr>
        <p:spPr>
          <a:xfrm>
            <a:off x="7047864" y="4926293"/>
            <a:ext cx="2037737" cy="369332"/>
          </a:xfrm>
          <a:prstGeom prst="rect">
            <a:avLst/>
          </a:prstGeom>
        </p:spPr>
        <p:txBody>
          <a:bodyPr wrap="none">
            <a:spAutoFit/>
          </a:bodyPr>
          <a:lstStyle/>
          <a:p>
            <a:r>
              <a:rPr lang="es-ES_tradnl" dirty="0"/>
              <a:t>Fuentes móviles</a:t>
            </a:r>
          </a:p>
        </p:txBody>
      </p:sp>
      <p:sp>
        <p:nvSpPr>
          <p:cNvPr id="67" name="Rectángulo 66">
            <a:extLst>
              <a:ext uri="{FF2B5EF4-FFF2-40B4-BE49-F238E27FC236}">
                <a16:creationId xmlns:a16="http://schemas.microsoft.com/office/drawing/2014/main" id="{14E83AE4-C116-47C1-9405-488B0825DF0F}"/>
              </a:ext>
            </a:extLst>
          </p:cNvPr>
          <p:cNvSpPr/>
          <p:nvPr/>
        </p:nvSpPr>
        <p:spPr>
          <a:xfrm>
            <a:off x="8365854" y="4554139"/>
            <a:ext cx="3400871" cy="372154"/>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err="1"/>
          </a:p>
        </p:txBody>
      </p:sp>
      <p:sp>
        <p:nvSpPr>
          <p:cNvPr id="68" name="Rectángulo 67">
            <a:extLst>
              <a:ext uri="{FF2B5EF4-FFF2-40B4-BE49-F238E27FC236}">
                <a16:creationId xmlns:a16="http://schemas.microsoft.com/office/drawing/2014/main" id="{BAAF7E22-BD82-49AB-B720-312D6A7B1D23}"/>
              </a:ext>
            </a:extLst>
          </p:cNvPr>
          <p:cNvSpPr/>
          <p:nvPr/>
        </p:nvSpPr>
        <p:spPr>
          <a:xfrm>
            <a:off x="8383325" y="4552728"/>
            <a:ext cx="2571521" cy="372154"/>
          </a:xfrm>
          <a:prstGeom prst="rect">
            <a:avLst/>
          </a:prstGeom>
          <a:solidFill>
            <a:srgbClr val="3366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err="1"/>
          </a:p>
        </p:txBody>
      </p:sp>
      <p:sp>
        <p:nvSpPr>
          <p:cNvPr id="69" name="Rectángulo 68">
            <a:extLst>
              <a:ext uri="{FF2B5EF4-FFF2-40B4-BE49-F238E27FC236}">
                <a16:creationId xmlns:a16="http://schemas.microsoft.com/office/drawing/2014/main" id="{1BE219ED-086B-4701-918F-E453244FBEBF}"/>
              </a:ext>
            </a:extLst>
          </p:cNvPr>
          <p:cNvSpPr/>
          <p:nvPr/>
        </p:nvSpPr>
        <p:spPr>
          <a:xfrm>
            <a:off x="7047864" y="5469873"/>
            <a:ext cx="955711" cy="707886"/>
          </a:xfrm>
          <a:prstGeom prst="rect">
            <a:avLst/>
          </a:prstGeom>
        </p:spPr>
        <p:txBody>
          <a:bodyPr wrap="none">
            <a:spAutoFit/>
          </a:bodyPr>
          <a:lstStyle/>
          <a:p>
            <a:r>
              <a:rPr lang="es-ES_tradnl" sz="4000" b="1" dirty="0">
                <a:latin typeface="Daytona Pro Condensed Light" panose="020B0306030503040204" pitchFamily="34" charset="0"/>
              </a:rPr>
              <a:t>20%</a:t>
            </a:r>
          </a:p>
        </p:txBody>
      </p:sp>
      <p:sp>
        <p:nvSpPr>
          <p:cNvPr id="70" name="Rectángulo 69">
            <a:extLst>
              <a:ext uri="{FF2B5EF4-FFF2-40B4-BE49-F238E27FC236}">
                <a16:creationId xmlns:a16="http://schemas.microsoft.com/office/drawing/2014/main" id="{776B0E82-350E-450D-A5E0-0AA85D1F16F3}"/>
              </a:ext>
            </a:extLst>
          </p:cNvPr>
          <p:cNvSpPr/>
          <p:nvPr/>
        </p:nvSpPr>
        <p:spPr>
          <a:xfrm>
            <a:off x="7047864" y="5993093"/>
            <a:ext cx="1640193" cy="369332"/>
          </a:xfrm>
          <a:prstGeom prst="rect">
            <a:avLst/>
          </a:prstGeom>
        </p:spPr>
        <p:txBody>
          <a:bodyPr wrap="none">
            <a:spAutoFit/>
          </a:bodyPr>
          <a:lstStyle/>
          <a:p>
            <a:r>
              <a:rPr lang="es-ES_tradnl" dirty="0"/>
              <a:t>Fuentes fijas</a:t>
            </a:r>
          </a:p>
        </p:txBody>
      </p:sp>
      <p:sp>
        <p:nvSpPr>
          <p:cNvPr id="71" name="Rectángulo 70">
            <a:extLst>
              <a:ext uri="{FF2B5EF4-FFF2-40B4-BE49-F238E27FC236}">
                <a16:creationId xmlns:a16="http://schemas.microsoft.com/office/drawing/2014/main" id="{7BBE0CDF-6B07-43B0-8678-A5D4CCF91F8E}"/>
              </a:ext>
            </a:extLst>
          </p:cNvPr>
          <p:cNvSpPr/>
          <p:nvPr/>
        </p:nvSpPr>
        <p:spPr>
          <a:xfrm>
            <a:off x="8365854" y="5620939"/>
            <a:ext cx="3400871" cy="372154"/>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err="1"/>
          </a:p>
        </p:txBody>
      </p:sp>
      <p:sp>
        <p:nvSpPr>
          <p:cNvPr id="72" name="Rectángulo 71">
            <a:extLst>
              <a:ext uri="{FF2B5EF4-FFF2-40B4-BE49-F238E27FC236}">
                <a16:creationId xmlns:a16="http://schemas.microsoft.com/office/drawing/2014/main" id="{ABCCF76A-6240-46C3-8B91-8700D71759B1}"/>
              </a:ext>
            </a:extLst>
          </p:cNvPr>
          <p:cNvSpPr/>
          <p:nvPr/>
        </p:nvSpPr>
        <p:spPr>
          <a:xfrm flipH="1">
            <a:off x="8383325" y="5619528"/>
            <a:ext cx="811879" cy="372154"/>
          </a:xfrm>
          <a:prstGeom prst="rect">
            <a:avLst/>
          </a:prstGeom>
          <a:solidFill>
            <a:srgbClr val="3366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dirty="0" err="1"/>
          </a:p>
        </p:txBody>
      </p:sp>
      <p:pic>
        <p:nvPicPr>
          <p:cNvPr id="73" name="Imagen 72">
            <a:extLst>
              <a:ext uri="{FF2B5EF4-FFF2-40B4-BE49-F238E27FC236}">
                <a16:creationId xmlns:a16="http://schemas.microsoft.com/office/drawing/2014/main" id="{431DB252-658F-47F2-9DB2-EF9248C76F3D}"/>
              </a:ext>
            </a:extLst>
          </p:cNvPr>
          <p:cNvPicPr>
            <a:picLocks noChangeAspect="1"/>
          </p:cNvPicPr>
          <p:nvPr/>
        </p:nvPicPr>
        <p:blipFill rotWithShape="1">
          <a:blip r:embed="rId6" cstate="email">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10312409" y="5557905"/>
            <a:ext cx="1486058" cy="486606"/>
          </a:xfrm>
          <a:prstGeom prst="rect">
            <a:avLst/>
          </a:prstGeom>
        </p:spPr>
      </p:pic>
      <p:pic>
        <p:nvPicPr>
          <p:cNvPr id="74" name="Imagen 73">
            <a:extLst>
              <a:ext uri="{FF2B5EF4-FFF2-40B4-BE49-F238E27FC236}">
                <a16:creationId xmlns:a16="http://schemas.microsoft.com/office/drawing/2014/main" id="{9E0F7EA6-7ED1-4648-A40B-DAF01E8BC775}"/>
              </a:ext>
            </a:extLst>
          </p:cNvPr>
          <p:cNvPicPr>
            <a:picLocks noChangeAspect="1"/>
          </p:cNvPicPr>
          <p:nvPr/>
        </p:nvPicPr>
        <p:blipFill>
          <a:blip r:embed="rId7"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11024121" y="4388885"/>
            <a:ext cx="720160" cy="699840"/>
          </a:xfrm>
          <a:prstGeom prst="rect">
            <a:avLst/>
          </a:prstGeom>
        </p:spPr>
      </p:pic>
    </p:spTree>
    <p:extLst>
      <p:ext uri="{BB962C8B-B14F-4D97-AF65-F5344CB8AC3E}">
        <p14:creationId xmlns:p14="http://schemas.microsoft.com/office/powerpoint/2010/main" val="1665354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ítulo 6">
            <a:extLst>
              <a:ext uri="{FF2B5EF4-FFF2-40B4-BE49-F238E27FC236}">
                <a16:creationId xmlns:a16="http://schemas.microsoft.com/office/drawing/2014/main" id="{074EB8F1-7F8E-4071-B035-94131317E5AA}"/>
              </a:ext>
            </a:extLst>
          </p:cNvPr>
          <p:cNvSpPr txBox="1">
            <a:spLocks/>
          </p:cNvSpPr>
          <p:nvPr/>
        </p:nvSpPr>
        <p:spPr>
          <a:xfrm>
            <a:off x="5181600" y="286869"/>
            <a:ext cx="7010400" cy="560422"/>
          </a:xfrm>
          <a:prstGeom prst="rect">
            <a:avLst/>
          </a:prstGeom>
          <a:solidFill>
            <a:srgbClr val="A4998E"/>
          </a:solidFill>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pPr algn="r"/>
            <a:r>
              <a:rPr lang="es-CO" sz="3200" dirty="0">
                <a:solidFill>
                  <a:schemeClr val="bg1"/>
                </a:solidFill>
                <a:latin typeface="Daytona Pro Condensed Light" panose="020B0604020202020204" pitchFamily="34" charset="0"/>
                <a:ea typeface="+mn-ea"/>
                <a:cs typeface="+mn-cs"/>
              </a:rPr>
              <a:t>Logística urbano regional - Diagnóstico</a:t>
            </a:r>
          </a:p>
        </p:txBody>
      </p:sp>
      <p:sp>
        <p:nvSpPr>
          <p:cNvPr id="44" name="Marcador de texto 3">
            <a:extLst>
              <a:ext uri="{FF2B5EF4-FFF2-40B4-BE49-F238E27FC236}">
                <a16:creationId xmlns:a16="http://schemas.microsoft.com/office/drawing/2014/main" id="{4AB12738-993B-4C20-9CCB-0794ACE6CDCB}"/>
              </a:ext>
            </a:extLst>
          </p:cNvPr>
          <p:cNvSpPr txBox="1">
            <a:spLocks/>
          </p:cNvSpPr>
          <p:nvPr/>
        </p:nvSpPr>
        <p:spPr>
          <a:xfrm>
            <a:off x="438686" y="8742173"/>
            <a:ext cx="5809462" cy="364773"/>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Fuente: Universidad de </a:t>
            </a:r>
            <a:r>
              <a:rPr lang="es-CO" dirty="0" err="1"/>
              <a:t>Wagenigen</a:t>
            </a:r>
            <a:r>
              <a:rPr lang="es-CO" dirty="0"/>
              <a:t>, </a:t>
            </a:r>
            <a:r>
              <a:rPr lang="es-CO" i="1" dirty="0" err="1"/>
              <a:t>metropolitan</a:t>
            </a:r>
            <a:r>
              <a:rPr lang="es-CO" i="1" dirty="0"/>
              <a:t> </a:t>
            </a:r>
            <a:r>
              <a:rPr lang="es-CO" i="1" dirty="0" err="1"/>
              <a:t>food</a:t>
            </a:r>
            <a:r>
              <a:rPr lang="es-CO" i="1" dirty="0"/>
              <a:t> </a:t>
            </a:r>
            <a:r>
              <a:rPr lang="es-CO" i="1" dirty="0" err="1"/>
              <a:t>cluster</a:t>
            </a:r>
            <a:endParaRPr lang="es-CO" dirty="0"/>
          </a:p>
        </p:txBody>
      </p:sp>
      <p:sp>
        <p:nvSpPr>
          <p:cNvPr id="49" name="Text Placeholder 2">
            <a:extLst>
              <a:ext uri="{FF2B5EF4-FFF2-40B4-BE49-F238E27FC236}">
                <a16:creationId xmlns:a16="http://schemas.microsoft.com/office/drawing/2014/main" id="{1B578BF2-89F4-4D67-B089-63525C1E2894}"/>
              </a:ext>
            </a:extLst>
          </p:cNvPr>
          <p:cNvSpPr txBox="1">
            <a:spLocks/>
          </p:cNvSpPr>
          <p:nvPr/>
        </p:nvSpPr>
        <p:spPr>
          <a:xfrm>
            <a:off x="288808" y="1105128"/>
            <a:ext cx="11614384" cy="3609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dirty="0"/>
              <a:t>De las empresas que cuentan con flota propia, el 70,5 % la utiliza en recorridos urbanos y el 29,5 % en recorridos nacionales </a:t>
            </a:r>
          </a:p>
        </p:txBody>
      </p:sp>
      <p:sp>
        <p:nvSpPr>
          <p:cNvPr id="13" name="Marcador de texto 3">
            <a:extLst>
              <a:ext uri="{FF2B5EF4-FFF2-40B4-BE49-F238E27FC236}">
                <a16:creationId xmlns:a16="http://schemas.microsoft.com/office/drawing/2014/main" id="{0F271121-9AA2-4356-A843-2E472A8BF754}"/>
              </a:ext>
            </a:extLst>
          </p:cNvPr>
          <p:cNvSpPr txBox="1">
            <a:spLocks/>
          </p:cNvSpPr>
          <p:nvPr/>
        </p:nvSpPr>
        <p:spPr>
          <a:xfrm>
            <a:off x="291865" y="6308675"/>
            <a:ext cx="5809462" cy="364773"/>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a:t>Fuente: Encuesta Nacional Logística 2018</a:t>
            </a:r>
            <a:endParaRPr lang="es-CO" dirty="0"/>
          </a:p>
        </p:txBody>
      </p:sp>
      <p:graphicFrame>
        <p:nvGraphicFramePr>
          <p:cNvPr id="14" name="Gráfico 13">
            <a:extLst>
              <a:ext uri="{FF2B5EF4-FFF2-40B4-BE49-F238E27FC236}">
                <a16:creationId xmlns:a16="http://schemas.microsoft.com/office/drawing/2014/main" id="{F6B8A3A6-0720-4FC2-B9D8-8C3B88476A8C}"/>
              </a:ext>
            </a:extLst>
          </p:cNvPr>
          <p:cNvGraphicFramePr>
            <a:graphicFrameLocks/>
          </p:cNvGraphicFramePr>
          <p:nvPr/>
        </p:nvGraphicFramePr>
        <p:xfrm>
          <a:off x="6096000" y="1989050"/>
          <a:ext cx="5818986" cy="386553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Gráfico 14">
            <a:extLst>
              <a:ext uri="{FF2B5EF4-FFF2-40B4-BE49-F238E27FC236}">
                <a16:creationId xmlns:a16="http://schemas.microsoft.com/office/drawing/2014/main" id="{941A2F52-CA4A-4444-B264-4D91B187218C}"/>
              </a:ext>
            </a:extLst>
          </p:cNvPr>
          <p:cNvGraphicFramePr>
            <a:graphicFrameLocks/>
          </p:cNvGraphicFramePr>
          <p:nvPr/>
        </p:nvGraphicFramePr>
        <p:xfrm>
          <a:off x="19865" y="2006080"/>
          <a:ext cx="6030961" cy="3848502"/>
        </p:xfrm>
        <a:graphic>
          <a:graphicData uri="http://schemas.openxmlformats.org/drawingml/2006/chart">
            <c:chart xmlns:c="http://schemas.openxmlformats.org/drawingml/2006/chart" xmlns:r="http://schemas.openxmlformats.org/officeDocument/2006/relationships" r:id="rId4"/>
          </a:graphicData>
        </a:graphic>
      </p:graphicFrame>
      <p:sp>
        <p:nvSpPr>
          <p:cNvPr id="16" name="Rectángulo 15">
            <a:extLst>
              <a:ext uri="{FF2B5EF4-FFF2-40B4-BE49-F238E27FC236}">
                <a16:creationId xmlns:a16="http://schemas.microsoft.com/office/drawing/2014/main" id="{8C084014-D610-426E-AB67-AE6F7E10A9B4}"/>
              </a:ext>
            </a:extLst>
          </p:cNvPr>
          <p:cNvSpPr/>
          <p:nvPr/>
        </p:nvSpPr>
        <p:spPr>
          <a:xfrm>
            <a:off x="438686" y="5923632"/>
            <a:ext cx="11613595" cy="338554"/>
          </a:xfrm>
          <a:prstGeom prst="rect">
            <a:avLst/>
          </a:prstGeom>
          <a:ln>
            <a:noFill/>
          </a:ln>
        </p:spPr>
        <p:txBody>
          <a:bodyPr wrap="square">
            <a:spAutoFit/>
          </a:bodyPr>
          <a:lstStyle/>
          <a:p>
            <a:r>
              <a:rPr lang="es-CO" sz="1600" dirty="0">
                <a:solidFill>
                  <a:srgbClr val="000000"/>
                </a:solidFill>
              </a:rPr>
              <a:t>Se destaca que el 77,5% de las empresas en la actividad agropecuaria usan sus flotas en recorridos urbanos</a:t>
            </a:r>
          </a:p>
        </p:txBody>
      </p:sp>
    </p:spTree>
    <p:extLst>
      <p:ext uri="{BB962C8B-B14F-4D97-AF65-F5344CB8AC3E}">
        <p14:creationId xmlns:p14="http://schemas.microsoft.com/office/powerpoint/2010/main" val="11880960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2">
            <a:extLst>
              <a:ext uri="{FF2B5EF4-FFF2-40B4-BE49-F238E27FC236}">
                <a16:creationId xmlns:a16="http://schemas.microsoft.com/office/drawing/2014/main" id="{02724FCC-611F-4811-897A-422B31D674A2}"/>
              </a:ext>
            </a:extLst>
          </p:cNvPr>
          <p:cNvSpPr>
            <a:spLocks noGrp="1"/>
          </p:cNvSpPr>
          <p:nvPr>
            <p:ph type="body" sz="quarter" idx="10"/>
          </p:nvPr>
        </p:nvSpPr>
        <p:spPr>
          <a:xfrm>
            <a:off x="288808" y="1105128"/>
            <a:ext cx="11614384" cy="360939"/>
          </a:xfrm>
        </p:spPr>
        <p:txBody>
          <a:bodyPr/>
          <a:lstStyle/>
          <a:p>
            <a:pPr algn="just"/>
            <a:r>
              <a:rPr lang="es-ES" sz="3200" b="1" dirty="0">
                <a:solidFill>
                  <a:srgbClr val="A4998E"/>
                </a:solidFill>
                <a:latin typeface="Daytona Pro Condensed Light" panose="020B0306030503040204" pitchFamily="34" charset="0"/>
              </a:rPr>
              <a:t>Formular lineamientos de política en </a:t>
            </a:r>
            <a:r>
              <a:rPr lang="es-419" sz="3200" b="1" dirty="0">
                <a:solidFill>
                  <a:srgbClr val="A4998E"/>
                </a:solidFill>
                <a:latin typeface="Daytona Pro Condensed Light" panose="020B0306030503040204" pitchFamily="34" charset="0"/>
              </a:rPr>
              <a:t>logística urbano regional</a:t>
            </a:r>
            <a:endParaRPr lang="es-CO" sz="3200" b="1" dirty="0">
              <a:solidFill>
                <a:srgbClr val="A4998E"/>
              </a:solidFill>
              <a:latin typeface="Daytona Pro Condensed Light" panose="020B0306030503040204" pitchFamily="34" charset="0"/>
            </a:endParaRPr>
          </a:p>
        </p:txBody>
      </p:sp>
      <p:sp>
        <p:nvSpPr>
          <p:cNvPr id="13" name="Text Placeholder 2">
            <a:extLst>
              <a:ext uri="{FF2B5EF4-FFF2-40B4-BE49-F238E27FC236}">
                <a16:creationId xmlns:a16="http://schemas.microsoft.com/office/drawing/2014/main" id="{4B250109-4997-4E8D-99E0-0BE660A71F2A}"/>
              </a:ext>
            </a:extLst>
          </p:cNvPr>
          <p:cNvSpPr txBox="1">
            <a:spLocks/>
          </p:cNvSpPr>
          <p:nvPr/>
        </p:nvSpPr>
        <p:spPr>
          <a:xfrm>
            <a:off x="291866" y="1103263"/>
            <a:ext cx="11614384" cy="3609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Work Sa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sz="1600" i="1" dirty="0">
              <a:solidFill>
                <a:prstClr val="black"/>
              </a:solidFill>
            </a:endParaRPr>
          </a:p>
        </p:txBody>
      </p:sp>
      <p:sp>
        <p:nvSpPr>
          <p:cNvPr id="10" name="Título 6">
            <a:extLst>
              <a:ext uri="{FF2B5EF4-FFF2-40B4-BE49-F238E27FC236}">
                <a16:creationId xmlns:a16="http://schemas.microsoft.com/office/drawing/2014/main" id="{103767C4-3971-4FCA-B070-1F2C44BF557D}"/>
              </a:ext>
            </a:extLst>
          </p:cNvPr>
          <p:cNvSpPr txBox="1">
            <a:spLocks/>
          </p:cNvSpPr>
          <p:nvPr/>
        </p:nvSpPr>
        <p:spPr>
          <a:xfrm>
            <a:off x="6096000" y="286869"/>
            <a:ext cx="6096000" cy="560422"/>
          </a:xfrm>
          <a:prstGeom prst="rect">
            <a:avLst/>
          </a:prstGeom>
          <a:solidFill>
            <a:srgbClr val="A4998E"/>
          </a:solidFill>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pPr algn="r"/>
            <a:r>
              <a:rPr lang="es-CO" sz="3200" dirty="0">
                <a:solidFill>
                  <a:schemeClr val="bg1"/>
                </a:solidFill>
                <a:latin typeface="Daytona Pro Condensed Light" panose="020B0604020202020204" pitchFamily="34" charset="0"/>
                <a:ea typeface="+mn-ea"/>
                <a:cs typeface="+mn-cs"/>
              </a:rPr>
              <a:t>Logística urbano regional - </a:t>
            </a:r>
            <a:r>
              <a:rPr lang="es-CO" sz="3200" b="1" dirty="0">
                <a:solidFill>
                  <a:schemeClr val="bg1"/>
                </a:solidFill>
                <a:latin typeface="Daytona Pro Condensed Light" panose="020B0604020202020204" pitchFamily="34" charset="0"/>
                <a:ea typeface="+mn-ea"/>
                <a:cs typeface="+mn-cs"/>
              </a:rPr>
              <a:t>Objetivo</a:t>
            </a:r>
          </a:p>
        </p:txBody>
      </p:sp>
      <p:sp>
        <p:nvSpPr>
          <p:cNvPr id="12" name="Text Placeholder 2">
            <a:extLst>
              <a:ext uri="{FF2B5EF4-FFF2-40B4-BE49-F238E27FC236}">
                <a16:creationId xmlns:a16="http://schemas.microsoft.com/office/drawing/2014/main" id="{BD06C4AF-DEC6-49A8-B2E7-4BC948DA43A2}"/>
              </a:ext>
            </a:extLst>
          </p:cNvPr>
          <p:cNvSpPr txBox="1">
            <a:spLocks/>
          </p:cNvSpPr>
          <p:nvPr/>
        </p:nvSpPr>
        <p:spPr>
          <a:xfrm>
            <a:off x="288809" y="1520227"/>
            <a:ext cx="11614384" cy="3609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Work Sa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sz="1600" i="1" dirty="0">
              <a:solidFill>
                <a:prstClr val="black"/>
              </a:solidFill>
            </a:endParaRPr>
          </a:p>
        </p:txBody>
      </p:sp>
      <p:sp>
        <p:nvSpPr>
          <p:cNvPr id="14" name="Marcador de texto 2">
            <a:extLst>
              <a:ext uri="{FF2B5EF4-FFF2-40B4-BE49-F238E27FC236}">
                <a16:creationId xmlns:a16="http://schemas.microsoft.com/office/drawing/2014/main" id="{A170DCF0-385D-46E6-87E6-43613B85A992}"/>
              </a:ext>
            </a:extLst>
          </p:cNvPr>
          <p:cNvSpPr txBox="1">
            <a:spLocks/>
          </p:cNvSpPr>
          <p:nvPr/>
        </p:nvSpPr>
        <p:spPr>
          <a:xfrm>
            <a:off x="288807" y="1682896"/>
            <a:ext cx="11330609" cy="83892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sz="1800" dirty="0"/>
              <a:t>Mejorar la competitividad de las operaciones de última milla, mediante el fortalecimiento de instrumentos técnicos y normativos que incrementen la eficiencia de los flujos de mercancías en ciudades región de manera articulada con el ámbito rural y el medio ambiente</a:t>
            </a:r>
            <a:endParaRPr lang="es-CO" sz="1800" dirty="0"/>
          </a:p>
        </p:txBody>
      </p:sp>
      <p:sp>
        <p:nvSpPr>
          <p:cNvPr id="15" name="Title 1">
            <a:extLst>
              <a:ext uri="{FF2B5EF4-FFF2-40B4-BE49-F238E27FC236}">
                <a16:creationId xmlns:a16="http://schemas.microsoft.com/office/drawing/2014/main" id="{4329CB32-15E7-41DF-9BD3-95BD086124B8}"/>
              </a:ext>
            </a:extLst>
          </p:cNvPr>
          <p:cNvSpPr txBox="1">
            <a:spLocks/>
          </p:cNvSpPr>
          <p:nvPr/>
        </p:nvSpPr>
        <p:spPr>
          <a:xfrm>
            <a:off x="289596" y="2701195"/>
            <a:ext cx="11613596" cy="55938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r>
              <a:rPr lang="es-CO" sz="2400" b="1" dirty="0"/>
              <a:t>Necesidades identificadas</a:t>
            </a:r>
          </a:p>
        </p:txBody>
      </p:sp>
      <p:sp>
        <p:nvSpPr>
          <p:cNvPr id="16" name="Marcador de texto 2">
            <a:extLst>
              <a:ext uri="{FF2B5EF4-FFF2-40B4-BE49-F238E27FC236}">
                <a16:creationId xmlns:a16="http://schemas.microsoft.com/office/drawing/2014/main" id="{6A6C1880-7ACB-48FD-942F-0E21F4EF4457}"/>
              </a:ext>
            </a:extLst>
          </p:cNvPr>
          <p:cNvSpPr txBox="1">
            <a:spLocks/>
          </p:cNvSpPr>
          <p:nvPr/>
        </p:nvSpPr>
        <p:spPr>
          <a:xfrm>
            <a:off x="468465" y="3237606"/>
            <a:ext cx="11255069" cy="3012036"/>
          </a:xfrm>
          <a:prstGeom prst="rect">
            <a:avLst/>
          </a:prstGeom>
        </p:spPr>
        <p:txBody>
          <a:bodyPr vert="horz" lIns="91440" tIns="45720" rIns="91440" bIns="45720" rtlCol="0">
            <a:noAutofit/>
          </a:bodyPr>
          <a:lstStyle>
            <a:defPPr>
              <a:defRPr lang="es-CO"/>
            </a:defPPr>
            <a:lvl1pPr marL="342900" indent="-342900">
              <a:lnSpc>
                <a:spcPct val="100000"/>
              </a:lnSpc>
              <a:spcBef>
                <a:spcPts val="600"/>
              </a:spcBef>
              <a:spcAft>
                <a:spcPts val="600"/>
              </a:spcAft>
              <a:buFont typeface="Arial" panose="020B0604020202020204" pitchFamily="34" charset="0"/>
              <a:buChar char="•"/>
              <a:defRPr b="0">
                <a:latin typeface="Work Sans" panose="00000500000000000000" pitchFamily="2" charset="0"/>
              </a:defRPr>
            </a:lvl1pPr>
            <a:lvl2pPr indent="0">
              <a:lnSpc>
                <a:spcPct val="90000"/>
              </a:lnSpc>
              <a:spcBef>
                <a:spcPts val="500"/>
              </a:spcBef>
              <a:buFont typeface="Arial" panose="020B0604020202020204" pitchFamily="34" charset="0"/>
              <a:buNone/>
              <a:defRPr sz="2400"/>
            </a:lvl2pPr>
            <a:lvl3pPr indent="0">
              <a:lnSpc>
                <a:spcPct val="90000"/>
              </a:lnSpc>
              <a:spcBef>
                <a:spcPts val="500"/>
              </a:spcBef>
              <a:buFont typeface="Arial" panose="020B0604020202020204" pitchFamily="34" charset="0"/>
              <a:buNone/>
              <a:defRPr sz="2000"/>
            </a:lvl3pPr>
            <a:lvl4pPr indent="0">
              <a:lnSpc>
                <a:spcPct val="90000"/>
              </a:lnSpc>
              <a:spcBef>
                <a:spcPts val="500"/>
              </a:spcBef>
              <a:buFont typeface="Arial" panose="020B0604020202020204" pitchFamily="34" charset="0"/>
              <a:buNone/>
            </a:lvl4pPr>
            <a:lvl5pPr indent="0">
              <a:lnSpc>
                <a:spcPct val="90000"/>
              </a:lnSpc>
              <a:spcBef>
                <a:spcPts val="500"/>
              </a:spcBef>
              <a:buFont typeface="Arial" panose="020B0604020202020204" pitchFamily="34" charset="0"/>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s-CO" dirty="0"/>
              <a:t>Mayor articulación entre el ordenamiento territorial y desarrollo logístico nacional</a:t>
            </a:r>
          </a:p>
          <a:p>
            <a:r>
              <a:rPr lang="es-ES" dirty="0"/>
              <a:t>Fortalecer instrumentos de ordenamiento territorial para facilitar el flujo de mercancías en aglomeraciones urbanas, y disminuir externalidades negativas</a:t>
            </a:r>
          </a:p>
          <a:p>
            <a:r>
              <a:rPr lang="es-ES" dirty="0"/>
              <a:t>Diagnosticar el comportamiento en los flujos de carga en las ciudades y regiones del país, incluyendo características de infraestructura, normatividad, restricciones, y tecnología</a:t>
            </a:r>
          </a:p>
          <a:p>
            <a:r>
              <a:rPr lang="es-ES" dirty="0"/>
              <a:t>Caracterización de la infraestructura logística disponible y su relación con las redes de distribución, la economía regional, y la sostenibilidad ambienta y social</a:t>
            </a:r>
          </a:p>
          <a:p>
            <a:r>
              <a:rPr lang="es-ES" dirty="0"/>
              <a:t>Desarrollo de herramientas técnicas que mejoren el entendimiento de las problemáticas de la logística de última milla, y el </a:t>
            </a:r>
            <a:r>
              <a:rPr lang="es-CO" dirty="0"/>
              <a:t>desempeño logístico urbano-regional</a:t>
            </a:r>
          </a:p>
          <a:p>
            <a:endParaRPr lang="es-ES" dirty="0"/>
          </a:p>
        </p:txBody>
      </p:sp>
    </p:spTree>
    <p:extLst>
      <p:ext uri="{BB962C8B-B14F-4D97-AF65-F5344CB8AC3E}">
        <p14:creationId xmlns:p14="http://schemas.microsoft.com/office/powerpoint/2010/main" val="2534890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ítulo 6">
            <a:extLst>
              <a:ext uri="{FF2B5EF4-FFF2-40B4-BE49-F238E27FC236}">
                <a16:creationId xmlns:a16="http://schemas.microsoft.com/office/drawing/2014/main" id="{074EB8F1-7F8E-4071-B035-94131317E5AA}"/>
              </a:ext>
            </a:extLst>
          </p:cNvPr>
          <p:cNvSpPr txBox="1">
            <a:spLocks/>
          </p:cNvSpPr>
          <p:nvPr/>
        </p:nvSpPr>
        <p:spPr>
          <a:xfrm>
            <a:off x="6096000" y="286869"/>
            <a:ext cx="6096000" cy="560422"/>
          </a:xfrm>
          <a:prstGeom prst="rect">
            <a:avLst/>
          </a:prstGeom>
          <a:solidFill>
            <a:srgbClr val="538650"/>
          </a:solidFill>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pPr algn="r"/>
            <a:r>
              <a:rPr lang="es-CO" sz="3200" dirty="0">
                <a:solidFill>
                  <a:schemeClr val="bg1"/>
                </a:solidFill>
                <a:latin typeface="Daytona Pro Condensed Light" panose="020B0604020202020204" pitchFamily="34" charset="0"/>
                <a:ea typeface="+mn-ea"/>
                <a:cs typeface="+mn-cs"/>
              </a:rPr>
              <a:t>Información logística - Diagnóstico</a:t>
            </a:r>
          </a:p>
        </p:txBody>
      </p:sp>
      <p:sp>
        <p:nvSpPr>
          <p:cNvPr id="44" name="Marcador de texto 3">
            <a:extLst>
              <a:ext uri="{FF2B5EF4-FFF2-40B4-BE49-F238E27FC236}">
                <a16:creationId xmlns:a16="http://schemas.microsoft.com/office/drawing/2014/main" id="{4AB12738-993B-4C20-9CCB-0794ACE6CDCB}"/>
              </a:ext>
            </a:extLst>
          </p:cNvPr>
          <p:cNvSpPr txBox="1">
            <a:spLocks/>
          </p:cNvSpPr>
          <p:nvPr/>
        </p:nvSpPr>
        <p:spPr>
          <a:xfrm>
            <a:off x="438686" y="8742173"/>
            <a:ext cx="5809462" cy="364773"/>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Fuente: Universidad de </a:t>
            </a:r>
            <a:r>
              <a:rPr lang="es-CO" dirty="0" err="1"/>
              <a:t>Wagenigen</a:t>
            </a:r>
            <a:r>
              <a:rPr lang="es-CO" dirty="0"/>
              <a:t>, </a:t>
            </a:r>
            <a:r>
              <a:rPr lang="es-CO" i="1" dirty="0" err="1"/>
              <a:t>metropolitan</a:t>
            </a:r>
            <a:r>
              <a:rPr lang="es-CO" i="1" dirty="0"/>
              <a:t> </a:t>
            </a:r>
            <a:r>
              <a:rPr lang="es-CO" i="1" dirty="0" err="1"/>
              <a:t>food</a:t>
            </a:r>
            <a:r>
              <a:rPr lang="es-CO" i="1" dirty="0"/>
              <a:t> </a:t>
            </a:r>
            <a:r>
              <a:rPr lang="es-CO" i="1" dirty="0" err="1"/>
              <a:t>cluster</a:t>
            </a:r>
            <a:endParaRPr lang="es-CO" dirty="0"/>
          </a:p>
        </p:txBody>
      </p:sp>
      <p:sp>
        <p:nvSpPr>
          <p:cNvPr id="49" name="Text Placeholder 2">
            <a:extLst>
              <a:ext uri="{FF2B5EF4-FFF2-40B4-BE49-F238E27FC236}">
                <a16:creationId xmlns:a16="http://schemas.microsoft.com/office/drawing/2014/main" id="{1B578BF2-89F4-4D67-B089-63525C1E2894}"/>
              </a:ext>
            </a:extLst>
          </p:cNvPr>
          <p:cNvSpPr txBox="1">
            <a:spLocks/>
          </p:cNvSpPr>
          <p:nvPr/>
        </p:nvSpPr>
        <p:spPr>
          <a:xfrm>
            <a:off x="288808" y="1105128"/>
            <a:ext cx="11614384" cy="3609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dirty="0"/>
              <a:t>La producción de información al interior de las entidades públicas es atomizada y con bajos niveles de integración. La información reportada por el sector privado es poco utilizada y procesada, lo que contribuye con la baja calidad de datos para articular procesos, transacciones y toma de decisiones </a:t>
            </a:r>
          </a:p>
        </p:txBody>
      </p:sp>
      <p:sp>
        <p:nvSpPr>
          <p:cNvPr id="42" name="Text Placeholder 53">
            <a:extLst>
              <a:ext uri="{FF2B5EF4-FFF2-40B4-BE49-F238E27FC236}">
                <a16:creationId xmlns:a16="http://schemas.microsoft.com/office/drawing/2014/main" id="{C9E1FF5D-4173-4B7D-B4F7-FB810F9DB93B}"/>
              </a:ext>
            </a:extLst>
          </p:cNvPr>
          <p:cNvSpPr txBox="1">
            <a:spLocks/>
          </p:cNvSpPr>
          <p:nvPr/>
        </p:nvSpPr>
        <p:spPr>
          <a:xfrm>
            <a:off x="6178975" y="2441059"/>
            <a:ext cx="5649786" cy="611002"/>
          </a:xfrm>
          <a:prstGeom prst="rect">
            <a:avLst/>
          </a:prstGeom>
          <a:solidFill>
            <a:srgbClr val="A4998E"/>
          </a:solidFill>
        </p:spPr>
        <p:txBody>
          <a:bodyPr vert="horz" lIns="91440" tIns="45720" rIns="91440" bIns="45720" rtlCol="0" anchor="ctr">
            <a:normAutofit/>
          </a:bodyPr>
          <a:lstStyle>
            <a:lvl1pPr marL="0" indent="0" algn="ctr" defTabSz="914400" rtl="0" eaLnBrk="1" latinLnBrk="0" hangingPunct="1">
              <a:lnSpc>
                <a:spcPct val="100000"/>
              </a:lnSpc>
              <a:spcBef>
                <a:spcPts val="0"/>
              </a:spcBef>
              <a:buFont typeface="Arial" panose="020B0604020202020204" pitchFamily="34" charset="0"/>
              <a:buNone/>
              <a:defRPr sz="2000" b="1"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CO" sz="1400" b="1" i="0" u="none" strike="noStrike" kern="1200" cap="none" spc="0" normalizeH="0" baseline="0" noProof="0" dirty="0">
                <a:ln>
                  <a:noFill/>
                </a:ln>
                <a:solidFill>
                  <a:srgbClr val="FFFFFF"/>
                </a:solidFill>
                <a:effectLst/>
                <a:uLnTx/>
                <a:uFillTx/>
                <a:ea typeface="+mn-ea"/>
                <a:cs typeface="+mn-cs"/>
              </a:rPr>
              <a:t>Sistemas de información de entidades del Gobierno Nacional en el sector transporte</a:t>
            </a:r>
          </a:p>
        </p:txBody>
      </p:sp>
      <p:sp>
        <p:nvSpPr>
          <p:cNvPr id="45" name="Text Placeholder 55">
            <a:extLst>
              <a:ext uri="{FF2B5EF4-FFF2-40B4-BE49-F238E27FC236}">
                <a16:creationId xmlns:a16="http://schemas.microsoft.com/office/drawing/2014/main" id="{4E15059E-4530-45C9-9027-C79BC5F4E85D}"/>
              </a:ext>
            </a:extLst>
          </p:cNvPr>
          <p:cNvSpPr txBox="1">
            <a:spLocks/>
          </p:cNvSpPr>
          <p:nvPr/>
        </p:nvSpPr>
        <p:spPr>
          <a:xfrm>
            <a:off x="363239" y="2441059"/>
            <a:ext cx="5678107" cy="611002"/>
          </a:xfrm>
          <a:prstGeom prst="rect">
            <a:avLst/>
          </a:prstGeom>
          <a:solidFill>
            <a:srgbClr val="589CB4"/>
          </a:solidFill>
        </p:spPr>
        <p:txBody>
          <a:bodyPr vert="horz" lIns="91440" tIns="45720" rIns="91440" bIns="45720" rtlCol="0" anchor="ctr">
            <a:noAutofit/>
          </a:bodyPr>
          <a:lstStyle>
            <a:lvl1pPr marL="0" indent="0" algn="ctr" defTabSz="914400" rtl="0" eaLnBrk="1" latinLnBrk="0" hangingPunct="1">
              <a:lnSpc>
                <a:spcPct val="100000"/>
              </a:lnSpc>
              <a:spcBef>
                <a:spcPts val="0"/>
              </a:spcBef>
              <a:buFont typeface="Arial" panose="020B0604020202020204" pitchFamily="34" charset="0"/>
              <a:buNone/>
              <a:defRPr sz="2000" b="1"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CO" sz="1400" b="1" i="0" u="none" strike="noStrike" kern="1200" cap="none" spc="0" normalizeH="0" baseline="0" noProof="0" dirty="0">
                <a:ln>
                  <a:noFill/>
                </a:ln>
                <a:solidFill>
                  <a:srgbClr val="FFFFFF"/>
                </a:solidFill>
                <a:effectLst/>
                <a:uLnTx/>
                <a:uFillTx/>
                <a:ea typeface="+mn-ea"/>
                <a:cs typeface="+mn-cs"/>
              </a:rPr>
              <a:t>Sistemas de información de entidades del Gobierno nacional para trámites e información de comercio exterior</a:t>
            </a:r>
          </a:p>
        </p:txBody>
      </p:sp>
      <p:grpSp>
        <p:nvGrpSpPr>
          <p:cNvPr id="47" name="Grupo 13">
            <a:extLst>
              <a:ext uri="{FF2B5EF4-FFF2-40B4-BE49-F238E27FC236}">
                <a16:creationId xmlns:a16="http://schemas.microsoft.com/office/drawing/2014/main" id="{56CB6D3B-08F6-47BA-9FB9-8F235375FDB3}"/>
              </a:ext>
            </a:extLst>
          </p:cNvPr>
          <p:cNvGrpSpPr/>
          <p:nvPr/>
        </p:nvGrpSpPr>
        <p:grpSpPr>
          <a:xfrm>
            <a:off x="2367031" y="4259114"/>
            <a:ext cx="1272662" cy="1003835"/>
            <a:chOff x="2151131" y="3931984"/>
            <a:chExt cx="1272662" cy="1003835"/>
          </a:xfrm>
        </p:grpSpPr>
        <p:pic>
          <p:nvPicPr>
            <p:cNvPr id="50" name="Picture 2" descr="Resultado de imagen para dian logo">
              <a:extLst>
                <a:ext uri="{FF2B5EF4-FFF2-40B4-BE49-F238E27FC236}">
                  <a16:creationId xmlns:a16="http://schemas.microsoft.com/office/drawing/2014/main" id="{115422A8-9C4F-4FF4-898F-1E93914FB74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6204" y="3931984"/>
              <a:ext cx="1096473" cy="444986"/>
            </a:xfrm>
            <a:prstGeom prst="rect">
              <a:avLst/>
            </a:prstGeom>
            <a:noFill/>
            <a:extLst>
              <a:ext uri="{909E8E84-426E-40DD-AFC4-6F175D3DCCD1}">
                <a14:hiddenFill xmlns:a14="http://schemas.microsoft.com/office/drawing/2010/main">
                  <a:solidFill>
                    <a:srgbClr val="FFFFFF"/>
                  </a:solidFill>
                </a14:hiddenFill>
              </a:ext>
            </a:extLst>
          </p:spPr>
        </p:pic>
        <p:sp>
          <p:nvSpPr>
            <p:cNvPr id="51" name="CuadroTexto 11">
              <a:extLst>
                <a:ext uri="{FF2B5EF4-FFF2-40B4-BE49-F238E27FC236}">
                  <a16:creationId xmlns:a16="http://schemas.microsoft.com/office/drawing/2014/main" id="{A1179A3B-441B-40A0-B927-2744A7EE5696}"/>
                </a:ext>
              </a:extLst>
            </p:cNvPr>
            <p:cNvSpPr txBox="1"/>
            <p:nvPr/>
          </p:nvSpPr>
          <p:spPr>
            <a:xfrm>
              <a:off x="2151131" y="4289488"/>
              <a:ext cx="1272662" cy="646331"/>
            </a:xfrm>
            <a:prstGeom prst="rect">
              <a:avLst/>
            </a:prstGeom>
            <a:noFill/>
          </p:spPr>
          <p:txBody>
            <a:bodyPr wrap="square" rtlCol="0">
              <a:spAutoFit/>
            </a:bodyPr>
            <a:lstStyle/>
            <a:p>
              <a:pPr algn="ctr"/>
              <a:r>
                <a:rPr lang="es-ES" sz="1200" dirty="0">
                  <a:solidFill>
                    <a:srgbClr val="004A84"/>
                  </a:solidFill>
                  <a:latin typeface="Arial"/>
                </a:rPr>
                <a:t>MUISCA</a:t>
              </a:r>
            </a:p>
            <a:p>
              <a:pPr algn="ctr"/>
              <a:r>
                <a:rPr lang="es-ES" sz="1200" dirty="0">
                  <a:solidFill>
                    <a:srgbClr val="004A84"/>
                  </a:solidFill>
                  <a:latin typeface="Arial"/>
                </a:rPr>
                <a:t>SIGLO XXI</a:t>
              </a:r>
            </a:p>
            <a:p>
              <a:pPr algn="ctr"/>
              <a:r>
                <a:rPr lang="es-ES" sz="1200" dirty="0">
                  <a:solidFill>
                    <a:srgbClr val="004A84"/>
                  </a:solidFill>
                  <a:latin typeface="Arial"/>
                </a:rPr>
                <a:t>SYGA</a:t>
              </a:r>
            </a:p>
          </p:txBody>
        </p:sp>
      </p:grpSp>
      <p:grpSp>
        <p:nvGrpSpPr>
          <p:cNvPr id="52" name="Grupo 47">
            <a:extLst>
              <a:ext uri="{FF2B5EF4-FFF2-40B4-BE49-F238E27FC236}">
                <a16:creationId xmlns:a16="http://schemas.microsoft.com/office/drawing/2014/main" id="{76785768-AF9C-40A7-9E21-A95F05CF721E}"/>
              </a:ext>
            </a:extLst>
          </p:cNvPr>
          <p:cNvGrpSpPr/>
          <p:nvPr/>
        </p:nvGrpSpPr>
        <p:grpSpPr>
          <a:xfrm>
            <a:off x="4131352" y="5335872"/>
            <a:ext cx="1143196" cy="763269"/>
            <a:chOff x="3915452" y="5111374"/>
            <a:chExt cx="1143196" cy="763269"/>
          </a:xfrm>
        </p:grpSpPr>
        <p:sp>
          <p:nvSpPr>
            <p:cNvPr id="53" name="CuadroTexto 15">
              <a:extLst>
                <a:ext uri="{FF2B5EF4-FFF2-40B4-BE49-F238E27FC236}">
                  <a16:creationId xmlns:a16="http://schemas.microsoft.com/office/drawing/2014/main" id="{50E2A627-9770-46A5-9F8D-6061E716566E}"/>
                </a:ext>
              </a:extLst>
            </p:cNvPr>
            <p:cNvSpPr txBox="1"/>
            <p:nvPr/>
          </p:nvSpPr>
          <p:spPr>
            <a:xfrm>
              <a:off x="3915452" y="5505311"/>
              <a:ext cx="1143196" cy="369332"/>
            </a:xfrm>
            <a:prstGeom prst="rect">
              <a:avLst/>
            </a:prstGeom>
            <a:noFill/>
          </p:spPr>
          <p:txBody>
            <a:bodyPr wrap="square" rtlCol="0">
              <a:spAutoFit/>
            </a:bodyPr>
            <a:lstStyle/>
            <a:p>
              <a:pPr algn="ctr"/>
              <a:r>
                <a:rPr lang="es-ES" dirty="0">
                  <a:solidFill>
                    <a:srgbClr val="004A84"/>
                  </a:solidFill>
                  <a:latin typeface="Arial"/>
                </a:rPr>
                <a:t>PERSEO</a:t>
              </a:r>
            </a:p>
          </p:txBody>
        </p:sp>
        <p:pic>
          <p:nvPicPr>
            <p:cNvPr id="54" name="Picture 6" descr="Resultado de imagen para polfa">
              <a:extLst>
                <a:ext uri="{FF2B5EF4-FFF2-40B4-BE49-F238E27FC236}">
                  <a16:creationId xmlns:a16="http://schemas.microsoft.com/office/drawing/2014/main" id="{3818C75C-A91D-48A3-8E0E-48183A75531B}"/>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33214" y="5111374"/>
              <a:ext cx="498193" cy="45352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5" name="Grupo 20">
            <a:extLst>
              <a:ext uri="{FF2B5EF4-FFF2-40B4-BE49-F238E27FC236}">
                <a16:creationId xmlns:a16="http://schemas.microsoft.com/office/drawing/2014/main" id="{1899C633-8B82-43CA-B1F1-6F566E919953}"/>
              </a:ext>
            </a:extLst>
          </p:cNvPr>
          <p:cNvGrpSpPr/>
          <p:nvPr/>
        </p:nvGrpSpPr>
        <p:grpSpPr>
          <a:xfrm>
            <a:off x="1007635" y="5342999"/>
            <a:ext cx="1133029" cy="809292"/>
            <a:chOff x="791735" y="5118501"/>
            <a:chExt cx="1133029" cy="809292"/>
          </a:xfrm>
        </p:grpSpPr>
        <p:pic>
          <p:nvPicPr>
            <p:cNvPr id="56" name="Picture 10" descr="Resultado de imagen para Policía antinarcóticos">
              <a:extLst>
                <a:ext uri="{FF2B5EF4-FFF2-40B4-BE49-F238E27FC236}">
                  <a16:creationId xmlns:a16="http://schemas.microsoft.com/office/drawing/2014/main" id="{9591646F-947C-4894-A1D7-4CD218183A2F}"/>
                </a:ext>
              </a:extLst>
            </p:cNvPr>
            <p:cNvPicPr>
              <a:picLocks noChangeAspect="1" noChangeArrowheads="1"/>
            </p:cNvPicPr>
            <p:nvPr/>
          </p:nvPicPr>
          <p:blipFill>
            <a:blip r:embed="rId5"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017073" y="5118501"/>
              <a:ext cx="682355" cy="504151"/>
            </a:xfrm>
            <a:prstGeom prst="rect">
              <a:avLst/>
            </a:prstGeom>
            <a:noFill/>
            <a:extLst>
              <a:ext uri="{909E8E84-426E-40DD-AFC4-6F175D3DCCD1}">
                <a14:hiddenFill xmlns:a14="http://schemas.microsoft.com/office/drawing/2010/main">
                  <a:solidFill>
                    <a:srgbClr val="FFFFFF"/>
                  </a:solidFill>
                </a14:hiddenFill>
              </a:ext>
            </a:extLst>
          </p:spPr>
        </p:pic>
        <p:sp>
          <p:nvSpPr>
            <p:cNvPr id="57" name="CuadroTexto 23">
              <a:extLst>
                <a:ext uri="{FF2B5EF4-FFF2-40B4-BE49-F238E27FC236}">
                  <a16:creationId xmlns:a16="http://schemas.microsoft.com/office/drawing/2014/main" id="{57C31302-A9F3-4B3E-9BFF-0127BE72E3C2}"/>
                </a:ext>
              </a:extLst>
            </p:cNvPr>
            <p:cNvSpPr txBox="1"/>
            <p:nvPr/>
          </p:nvSpPr>
          <p:spPr>
            <a:xfrm>
              <a:off x="791735" y="5558461"/>
              <a:ext cx="1133029" cy="369332"/>
            </a:xfrm>
            <a:prstGeom prst="rect">
              <a:avLst/>
            </a:prstGeom>
            <a:noFill/>
          </p:spPr>
          <p:txBody>
            <a:bodyPr wrap="square" rtlCol="0">
              <a:spAutoFit/>
            </a:bodyPr>
            <a:lstStyle/>
            <a:p>
              <a:pPr algn="ctr"/>
              <a:r>
                <a:rPr lang="es-ES" dirty="0">
                  <a:solidFill>
                    <a:srgbClr val="004A84"/>
                  </a:solidFill>
                  <a:latin typeface="Arial"/>
                </a:rPr>
                <a:t>SICEX</a:t>
              </a:r>
            </a:p>
          </p:txBody>
        </p:sp>
      </p:grpSp>
      <p:grpSp>
        <p:nvGrpSpPr>
          <p:cNvPr id="58" name="Grupo 9">
            <a:extLst>
              <a:ext uri="{FF2B5EF4-FFF2-40B4-BE49-F238E27FC236}">
                <a16:creationId xmlns:a16="http://schemas.microsoft.com/office/drawing/2014/main" id="{2FEB201C-71CB-4AD0-B8B7-5EC62F8B2056}"/>
              </a:ext>
            </a:extLst>
          </p:cNvPr>
          <p:cNvGrpSpPr/>
          <p:nvPr/>
        </p:nvGrpSpPr>
        <p:grpSpPr>
          <a:xfrm>
            <a:off x="1075680" y="4415584"/>
            <a:ext cx="987889" cy="695965"/>
            <a:chOff x="859780" y="4088454"/>
            <a:chExt cx="987889" cy="695965"/>
          </a:xfrm>
        </p:grpSpPr>
        <p:pic>
          <p:nvPicPr>
            <p:cNvPr id="59" name="Imagen 12">
              <a:extLst>
                <a:ext uri="{FF2B5EF4-FFF2-40B4-BE49-F238E27FC236}">
                  <a16:creationId xmlns:a16="http://schemas.microsoft.com/office/drawing/2014/main" id="{DDD242DA-62B6-40F3-BCF1-41EC8D1E02C2}"/>
                </a:ext>
              </a:extLst>
            </p:cNvPr>
            <p:cNvPicPr>
              <a:picLocks noChangeAspect="1"/>
            </p:cNvPicPr>
            <p:nvPr/>
          </p:nvPicPr>
          <p:blipFill rotWithShape="1">
            <a:blip r:embed="rId6">
              <a:clrChange>
                <a:clrFrom>
                  <a:srgbClr val="FFFFFF"/>
                </a:clrFrom>
                <a:clrTo>
                  <a:srgbClr val="FFFFFF">
                    <a:alpha val="0"/>
                  </a:srgbClr>
                </a:clrTo>
              </a:clrChange>
            </a:blip>
            <a:srcRect t="4972" r="45698" b="29349"/>
            <a:stretch/>
          </p:blipFill>
          <p:spPr>
            <a:xfrm>
              <a:off x="870452" y="4088454"/>
              <a:ext cx="977217" cy="365547"/>
            </a:xfrm>
            <a:prstGeom prst="rect">
              <a:avLst/>
            </a:prstGeom>
          </p:spPr>
        </p:pic>
        <p:sp>
          <p:nvSpPr>
            <p:cNvPr id="60" name="CuadroTexto 29">
              <a:extLst>
                <a:ext uri="{FF2B5EF4-FFF2-40B4-BE49-F238E27FC236}">
                  <a16:creationId xmlns:a16="http://schemas.microsoft.com/office/drawing/2014/main" id="{798F1F90-6D21-4E32-B6C7-7A1AF138050D}"/>
                </a:ext>
              </a:extLst>
            </p:cNvPr>
            <p:cNvSpPr txBox="1"/>
            <p:nvPr/>
          </p:nvSpPr>
          <p:spPr>
            <a:xfrm>
              <a:off x="859780" y="4476642"/>
              <a:ext cx="977217" cy="307777"/>
            </a:xfrm>
            <a:prstGeom prst="rect">
              <a:avLst/>
            </a:prstGeom>
            <a:noFill/>
          </p:spPr>
          <p:txBody>
            <a:bodyPr wrap="square" rtlCol="0" anchor="ctr">
              <a:spAutoFit/>
            </a:bodyPr>
            <a:lstStyle/>
            <a:p>
              <a:pPr algn="ctr">
                <a:spcBef>
                  <a:spcPts val="600"/>
                </a:spcBef>
              </a:pPr>
              <a:r>
                <a:rPr lang="es-MX" sz="1400" dirty="0">
                  <a:solidFill>
                    <a:srgbClr val="004A84"/>
                  </a:solidFill>
                  <a:latin typeface="Arial"/>
                </a:rPr>
                <a:t>SISPAP</a:t>
              </a:r>
              <a:endParaRPr lang="es-CO" sz="1400" dirty="0">
                <a:solidFill>
                  <a:srgbClr val="004A84"/>
                </a:solidFill>
                <a:latin typeface="Arial"/>
              </a:endParaRPr>
            </a:p>
          </p:txBody>
        </p:sp>
      </p:grpSp>
      <p:grpSp>
        <p:nvGrpSpPr>
          <p:cNvPr id="61" name="Grupo 5">
            <a:extLst>
              <a:ext uri="{FF2B5EF4-FFF2-40B4-BE49-F238E27FC236}">
                <a16:creationId xmlns:a16="http://schemas.microsoft.com/office/drawing/2014/main" id="{169DB989-0A33-4094-81C6-699B0214E9A8}"/>
              </a:ext>
            </a:extLst>
          </p:cNvPr>
          <p:cNvGrpSpPr/>
          <p:nvPr/>
        </p:nvGrpSpPr>
        <p:grpSpPr>
          <a:xfrm>
            <a:off x="3306667" y="3425738"/>
            <a:ext cx="1926949" cy="688794"/>
            <a:chOff x="3090767" y="2850358"/>
            <a:chExt cx="1926949" cy="688794"/>
          </a:xfrm>
        </p:grpSpPr>
        <p:sp>
          <p:nvSpPr>
            <p:cNvPr id="62" name="CuadroTexto 21">
              <a:extLst>
                <a:ext uri="{FF2B5EF4-FFF2-40B4-BE49-F238E27FC236}">
                  <a16:creationId xmlns:a16="http://schemas.microsoft.com/office/drawing/2014/main" id="{57A6BFF1-C482-4D45-8278-C170EF9A0066}"/>
                </a:ext>
              </a:extLst>
            </p:cNvPr>
            <p:cNvSpPr txBox="1"/>
            <p:nvPr/>
          </p:nvSpPr>
          <p:spPr>
            <a:xfrm>
              <a:off x="3481664" y="3169820"/>
              <a:ext cx="1249743" cy="369332"/>
            </a:xfrm>
            <a:prstGeom prst="rect">
              <a:avLst/>
            </a:prstGeom>
            <a:noFill/>
          </p:spPr>
          <p:txBody>
            <a:bodyPr wrap="square" rtlCol="0">
              <a:spAutoFit/>
            </a:bodyPr>
            <a:lstStyle/>
            <a:p>
              <a:pPr algn="ctr"/>
              <a:r>
                <a:rPr lang="es-ES" dirty="0">
                  <a:solidFill>
                    <a:srgbClr val="004A84"/>
                  </a:solidFill>
                  <a:latin typeface="Arial"/>
                </a:rPr>
                <a:t>INSIDE</a:t>
              </a:r>
            </a:p>
          </p:txBody>
        </p:sp>
        <p:pic>
          <p:nvPicPr>
            <p:cNvPr id="63" name="Imagen 33">
              <a:extLst>
                <a:ext uri="{FF2B5EF4-FFF2-40B4-BE49-F238E27FC236}">
                  <a16:creationId xmlns:a16="http://schemas.microsoft.com/office/drawing/2014/main" id="{37279DC1-D3A9-41B7-A1BE-E557293B0219}"/>
                </a:ext>
              </a:extLst>
            </p:cNvPr>
            <p:cNvPicPr>
              <a:picLocks noChangeAspect="1"/>
            </p:cNvPicPr>
            <p:nvPr/>
          </p:nvPicPr>
          <p:blipFill>
            <a:blip r:embed="rId7"/>
            <a:stretch>
              <a:fillRect/>
            </a:stretch>
          </p:blipFill>
          <p:spPr>
            <a:xfrm>
              <a:off x="3090767" y="2850358"/>
              <a:ext cx="1926949" cy="360838"/>
            </a:xfrm>
            <a:prstGeom prst="rect">
              <a:avLst/>
            </a:prstGeom>
          </p:spPr>
        </p:pic>
      </p:grpSp>
      <p:grpSp>
        <p:nvGrpSpPr>
          <p:cNvPr id="64" name="Grupo 6">
            <a:extLst>
              <a:ext uri="{FF2B5EF4-FFF2-40B4-BE49-F238E27FC236}">
                <a16:creationId xmlns:a16="http://schemas.microsoft.com/office/drawing/2014/main" id="{67E1A32E-715B-40E3-A4EE-1A96BE978332}"/>
              </a:ext>
            </a:extLst>
          </p:cNvPr>
          <p:cNvGrpSpPr/>
          <p:nvPr/>
        </p:nvGrpSpPr>
        <p:grpSpPr>
          <a:xfrm>
            <a:off x="950409" y="3394401"/>
            <a:ext cx="2035831" cy="720131"/>
            <a:chOff x="734509" y="2819021"/>
            <a:chExt cx="2035831" cy="720131"/>
          </a:xfrm>
        </p:grpSpPr>
        <p:pic>
          <p:nvPicPr>
            <p:cNvPr id="65" name="Imagen 32">
              <a:extLst>
                <a:ext uri="{FF2B5EF4-FFF2-40B4-BE49-F238E27FC236}">
                  <a16:creationId xmlns:a16="http://schemas.microsoft.com/office/drawing/2014/main" id="{4718066E-A42D-46F9-9D24-74F93B3A0676}"/>
                </a:ext>
              </a:extLst>
            </p:cNvPr>
            <p:cNvPicPr>
              <a:picLocks noChangeAspect="1"/>
            </p:cNvPicPr>
            <p:nvPr/>
          </p:nvPicPr>
          <p:blipFill>
            <a:blip r:embed="rId8"/>
            <a:stretch>
              <a:fillRect/>
            </a:stretch>
          </p:blipFill>
          <p:spPr>
            <a:xfrm>
              <a:off x="734509" y="2819021"/>
              <a:ext cx="2035831" cy="395967"/>
            </a:xfrm>
            <a:prstGeom prst="rect">
              <a:avLst/>
            </a:prstGeom>
          </p:spPr>
        </p:pic>
        <p:sp>
          <p:nvSpPr>
            <p:cNvPr id="66" name="CuadroTexto 37">
              <a:extLst>
                <a:ext uri="{FF2B5EF4-FFF2-40B4-BE49-F238E27FC236}">
                  <a16:creationId xmlns:a16="http://schemas.microsoft.com/office/drawing/2014/main" id="{4B3D8508-BE89-42EE-846C-BA54D8EEB7DD}"/>
                </a:ext>
              </a:extLst>
            </p:cNvPr>
            <p:cNvSpPr txBox="1"/>
            <p:nvPr/>
          </p:nvSpPr>
          <p:spPr>
            <a:xfrm>
              <a:off x="1204187" y="3169820"/>
              <a:ext cx="1096473" cy="369332"/>
            </a:xfrm>
            <a:prstGeom prst="rect">
              <a:avLst/>
            </a:prstGeom>
            <a:noFill/>
          </p:spPr>
          <p:txBody>
            <a:bodyPr wrap="square" rtlCol="0">
              <a:spAutoFit/>
            </a:bodyPr>
            <a:lstStyle/>
            <a:p>
              <a:pPr algn="ctr"/>
              <a:r>
                <a:rPr lang="es-ES" dirty="0">
                  <a:solidFill>
                    <a:srgbClr val="004A84"/>
                  </a:solidFill>
                  <a:latin typeface="Arial"/>
                </a:rPr>
                <a:t>VUCE</a:t>
              </a:r>
            </a:p>
          </p:txBody>
        </p:sp>
      </p:grpSp>
      <p:pic>
        <p:nvPicPr>
          <p:cNvPr id="67" name="Picture 2" descr="RUNT">
            <a:extLst>
              <a:ext uri="{FF2B5EF4-FFF2-40B4-BE49-F238E27FC236}">
                <a16:creationId xmlns:a16="http://schemas.microsoft.com/office/drawing/2014/main" id="{32BC608E-5D92-4C40-9EB6-C9CF3377A8C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79698" y="3733119"/>
            <a:ext cx="1283957" cy="415398"/>
          </a:xfrm>
          <a:prstGeom prst="rect">
            <a:avLst/>
          </a:prstGeom>
          <a:noFill/>
          <a:extLst>
            <a:ext uri="{909E8E84-426E-40DD-AFC4-6F175D3DCCD1}">
              <a14:hiddenFill xmlns:a14="http://schemas.microsoft.com/office/drawing/2010/main">
                <a:solidFill>
                  <a:srgbClr val="FFFFFF"/>
                </a:solidFill>
              </a14:hiddenFill>
            </a:ext>
          </a:extLst>
        </p:spPr>
      </p:pic>
      <p:sp>
        <p:nvSpPr>
          <p:cNvPr id="68" name="CuadroTexto 36">
            <a:extLst>
              <a:ext uri="{FF2B5EF4-FFF2-40B4-BE49-F238E27FC236}">
                <a16:creationId xmlns:a16="http://schemas.microsoft.com/office/drawing/2014/main" id="{022B2D1B-C87C-4E56-9059-545F8D1395CF}"/>
              </a:ext>
            </a:extLst>
          </p:cNvPr>
          <p:cNvSpPr txBox="1"/>
          <p:nvPr/>
        </p:nvSpPr>
        <p:spPr>
          <a:xfrm>
            <a:off x="5867344" y="4136466"/>
            <a:ext cx="2373649" cy="830997"/>
          </a:xfrm>
          <a:prstGeom prst="rect">
            <a:avLst/>
          </a:prstGeom>
          <a:noFill/>
        </p:spPr>
        <p:txBody>
          <a:bodyPr wrap="square" rtlCol="0">
            <a:spAutoFit/>
          </a:bodyPr>
          <a:lstStyle/>
          <a:p>
            <a:pPr algn="ctr"/>
            <a:r>
              <a:rPr lang="es-MX" sz="1200" b="1" dirty="0">
                <a:solidFill>
                  <a:srgbClr val="004A84"/>
                </a:solidFill>
                <a:latin typeface="Arial"/>
              </a:rPr>
              <a:t>SICETAC</a:t>
            </a:r>
            <a:r>
              <a:rPr lang="es-MX" sz="1200" dirty="0">
                <a:solidFill>
                  <a:srgbClr val="004A84"/>
                </a:solidFill>
                <a:latin typeface="Arial"/>
              </a:rPr>
              <a:t> - Sistema de Información de Costos Eficientes para el Transporte Automotor de Carga</a:t>
            </a:r>
          </a:p>
        </p:txBody>
      </p:sp>
      <p:pic>
        <p:nvPicPr>
          <p:cNvPr id="69" name="Imagen 39">
            <a:extLst>
              <a:ext uri="{FF2B5EF4-FFF2-40B4-BE49-F238E27FC236}">
                <a16:creationId xmlns:a16="http://schemas.microsoft.com/office/drawing/2014/main" id="{AA7D8CA1-5D21-479F-9975-E02C3A234AF8}"/>
              </a:ext>
            </a:extLst>
          </p:cNvPr>
          <p:cNvPicPr>
            <a:picLocks noChangeAspect="1"/>
          </p:cNvPicPr>
          <p:nvPr/>
        </p:nvPicPr>
        <p:blipFill>
          <a:blip r:embed="rId7"/>
          <a:stretch>
            <a:fillRect/>
          </a:stretch>
        </p:blipFill>
        <p:spPr>
          <a:xfrm>
            <a:off x="6921677" y="3286594"/>
            <a:ext cx="1926949" cy="360838"/>
          </a:xfrm>
          <a:prstGeom prst="rect">
            <a:avLst/>
          </a:prstGeom>
        </p:spPr>
      </p:pic>
      <p:pic>
        <p:nvPicPr>
          <p:cNvPr id="70" name="Picture 4" descr="Registro Nacional Despachos de Carga por Carretera.  RNDC">
            <a:extLst>
              <a:ext uri="{FF2B5EF4-FFF2-40B4-BE49-F238E27FC236}">
                <a16:creationId xmlns:a16="http://schemas.microsoft.com/office/drawing/2014/main" id="{CF66F282-A0A1-466E-A3F5-6AEC9EE57124}"/>
              </a:ext>
            </a:extLst>
          </p:cNvPr>
          <p:cNvPicPr>
            <a:picLocks noChangeAspect="1" noChangeArrowheads="1"/>
          </p:cNvPicPr>
          <p:nvPr/>
        </p:nvPicPr>
        <p:blipFill rotWithShape="1">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l="54259"/>
          <a:stretch/>
        </p:blipFill>
        <p:spPr bwMode="auto">
          <a:xfrm>
            <a:off x="7676953" y="3729642"/>
            <a:ext cx="1793983" cy="498288"/>
          </a:xfrm>
          <a:prstGeom prst="rect">
            <a:avLst/>
          </a:prstGeom>
          <a:noFill/>
          <a:extLst>
            <a:ext uri="{909E8E84-426E-40DD-AFC4-6F175D3DCCD1}">
              <a14:hiddenFill xmlns:a14="http://schemas.microsoft.com/office/drawing/2010/main">
                <a:solidFill>
                  <a:srgbClr val="FFFFFF"/>
                </a:solidFill>
              </a14:hiddenFill>
            </a:ext>
          </a:extLst>
        </p:spPr>
      </p:pic>
      <p:grpSp>
        <p:nvGrpSpPr>
          <p:cNvPr id="71" name="Grupo 18">
            <a:extLst>
              <a:ext uri="{FF2B5EF4-FFF2-40B4-BE49-F238E27FC236}">
                <a16:creationId xmlns:a16="http://schemas.microsoft.com/office/drawing/2014/main" id="{F047ACFB-465C-41BA-9D51-1679135E0525}"/>
              </a:ext>
            </a:extLst>
          </p:cNvPr>
          <p:cNvGrpSpPr/>
          <p:nvPr/>
        </p:nvGrpSpPr>
        <p:grpSpPr>
          <a:xfrm>
            <a:off x="4085180" y="4392985"/>
            <a:ext cx="1226059" cy="625975"/>
            <a:chOff x="3869280" y="4065855"/>
            <a:chExt cx="1226059" cy="625975"/>
          </a:xfrm>
        </p:grpSpPr>
        <p:sp>
          <p:nvSpPr>
            <p:cNvPr id="72" name="CuadroTexto 14">
              <a:extLst>
                <a:ext uri="{FF2B5EF4-FFF2-40B4-BE49-F238E27FC236}">
                  <a16:creationId xmlns:a16="http://schemas.microsoft.com/office/drawing/2014/main" id="{26C36DF3-C57A-490F-A7CF-5AF5221E7652}"/>
                </a:ext>
              </a:extLst>
            </p:cNvPr>
            <p:cNvSpPr txBox="1"/>
            <p:nvPr/>
          </p:nvSpPr>
          <p:spPr>
            <a:xfrm>
              <a:off x="3905369" y="4322498"/>
              <a:ext cx="1118908" cy="369332"/>
            </a:xfrm>
            <a:prstGeom prst="rect">
              <a:avLst/>
            </a:prstGeom>
            <a:noFill/>
          </p:spPr>
          <p:txBody>
            <a:bodyPr wrap="square" rtlCol="0">
              <a:spAutoFit/>
            </a:bodyPr>
            <a:lstStyle/>
            <a:p>
              <a:pPr algn="ctr">
                <a:spcBef>
                  <a:spcPts val="600"/>
                </a:spcBef>
              </a:pPr>
              <a:r>
                <a:rPr lang="es-ES" dirty="0">
                  <a:solidFill>
                    <a:srgbClr val="004A84"/>
                  </a:solidFill>
                  <a:latin typeface="Arial"/>
                </a:rPr>
                <a:t>SIVICO</a:t>
              </a:r>
            </a:p>
          </p:txBody>
        </p:sp>
        <p:pic>
          <p:nvPicPr>
            <p:cNvPr id="73" name="Imagen 40">
              <a:extLst>
                <a:ext uri="{FF2B5EF4-FFF2-40B4-BE49-F238E27FC236}">
                  <a16:creationId xmlns:a16="http://schemas.microsoft.com/office/drawing/2014/main" id="{E1DD3E9F-603F-4426-A41C-9887EE33DC97}"/>
                </a:ext>
              </a:extLst>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69280" y="4065855"/>
              <a:ext cx="1226059" cy="328459"/>
            </a:xfrm>
            <a:prstGeom prst="rect">
              <a:avLst/>
            </a:prstGeom>
          </p:spPr>
        </p:pic>
      </p:grpSp>
      <p:pic>
        <p:nvPicPr>
          <p:cNvPr id="74" name="Imagen 41">
            <a:extLst>
              <a:ext uri="{FF2B5EF4-FFF2-40B4-BE49-F238E27FC236}">
                <a16:creationId xmlns:a16="http://schemas.microsoft.com/office/drawing/2014/main" id="{35244A40-8581-41DD-BC1B-D03DFCCF65C1}"/>
              </a:ext>
            </a:extLst>
          </p:cNvPr>
          <p:cNvPicPr>
            <a:picLocks noChangeAspect="1"/>
          </p:cNvPicPr>
          <p:nvPr/>
        </p:nvPicPr>
        <p:blipFill>
          <a:blip r:embed="rId12"/>
          <a:stretch>
            <a:fillRect/>
          </a:stretch>
        </p:blipFill>
        <p:spPr>
          <a:xfrm>
            <a:off x="8080186" y="6059184"/>
            <a:ext cx="1663835" cy="580279"/>
          </a:xfrm>
          <a:prstGeom prst="rect">
            <a:avLst/>
          </a:prstGeom>
        </p:spPr>
      </p:pic>
      <p:grpSp>
        <p:nvGrpSpPr>
          <p:cNvPr id="75" name="Grupo 48">
            <a:extLst>
              <a:ext uri="{FF2B5EF4-FFF2-40B4-BE49-F238E27FC236}">
                <a16:creationId xmlns:a16="http://schemas.microsoft.com/office/drawing/2014/main" id="{B476A567-9561-470D-BDE1-57397A5C94EC}"/>
              </a:ext>
            </a:extLst>
          </p:cNvPr>
          <p:cNvGrpSpPr/>
          <p:nvPr/>
        </p:nvGrpSpPr>
        <p:grpSpPr>
          <a:xfrm>
            <a:off x="9643477" y="3286594"/>
            <a:ext cx="1926950" cy="862634"/>
            <a:chOff x="9401681" y="2550234"/>
            <a:chExt cx="1926950" cy="862634"/>
          </a:xfrm>
        </p:grpSpPr>
        <p:pic>
          <p:nvPicPr>
            <p:cNvPr id="76" name="Picture 2" descr="https://onl.dnp.gov.co/SiteCollectionImages/ONL/Img/Imagenes/logo.png">
              <a:extLst>
                <a:ext uri="{FF2B5EF4-FFF2-40B4-BE49-F238E27FC236}">
                  <a16:creationId xmlns:a16="http://schemas.microsoft.com/office/drawing/2014/main" id="{72C40166-D07D-43EC-808C-AC4FDE1F96A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632367" y="2926771"/>
              <a:ext cx="1364585" cy="486097"/>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Resultado de imagen para logo dnp">
              <a:extLst>
                <a:ext uri="{FF2B5EF4-FFF2-40B4-BE49-F238E27FC236}">
                  <a16:creationId xmlns:a16="http://schemas.microsoft.com/office/drawing/2014/main" id="{0E61427C-163C-4645-B4AA-3A32183A8840}"/>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401681" y="2550234"/>
              <a:ext cx="1926950" cy="334958"/>
            </a:xfrm>
            <a:prstGeom prst="rect">
              <a:avLst/>
            </a:prstGeom>
            <a:noFill/>
            <a:extLst>
              <a:ext uri="{909E8E84-426E-40DD-AFC4-6F175D3DCCD1}">
                <a14:hiddenFill xmlns:a14="http://schemas.microsoft.com/office/drawing/2010/main">
                  <a:solidFill>
                    <a:srgbClr val="FFFFFF"/>
                  </a:solidFill>
                </a14:hiddenFill>
              </a:ext>
            </a:extLst>
          </p:spPr>
        </p:pic>
      </p:grpSp>
      <p:pic>
        <p:nvPicPr>
          <p:cNvPr id="78" name="Picture 6" descr="Imagen institucional DANE">
            <a:extLst>
              <a:ext uri="{FF2B5EF4-FFF2-40B4-BE49-F238E27FC236}">
                <a16:creationId xmlns:a16="http://schemas.microsoft.com/office/drawing/2014/main" id="{8DA1DC20-E074-4AFD-AACD-044C83A6CF4C}"/>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986001" y="4651215"/>
            <a:ext cx="1605776" cy="619829"/>
          </a:xfrm>
          <a:prstGeom prst="rect">
            <a:avLst/>
          </a:prstGeom>
          <a:noFill/>
          <a:extLst>
            <a:ext uri="{909E8E84-426E-40DD-AFC4-6F175D3DCCD1}">
              <a14:hiddenFill xmlns:a14="http://schemas.microsoft.com/office/drawing/2010/main">
                <a:solidFill>
                  <a:srgbClr val="FFFFFF"/>
                </a:solidFill>
              </a14:hiddenFill>
            </a:ext>
          </a:extLst>
        </p:spPr>
      </p:pic>
      <p:sp>
        <p:nvSpPr>
          <p:cNvPr id="79" name="CuadroTexto 44">
            <a:extLst>
              <a:ext uri="{FF2B5EF4-FFF2-40B4-BE49-F238E27FC236}">
                <a16:creationId xmlns:a16="http://schemas.microsoft.com/office/drawing/2014/main" id="{3806A1F3-259B-47E2-AB65-ECFC45A18055}"/>
              </a:ext>
            </a:extLst>
          </p:cNvPr>
          <p:cNvSpPr txBox="1"/>
          <p:nvPr/>
        </p:nvSpPr>
        <p:spPr>
          <a:xfrm>
            <a:off x="10089696" y="5307852"/>
            <a:ext cx="1442960" cy="830997"/>
          </a:xfrm>
          <a:prstGeom prst="rect">
            <a:avLst/>
          </a:prstGeom>
          <a:noFill/>
        </p:spPr>
        <p:txBody>
          <a:bodyPr wrap="square" rtlCol="0">
            <a:spAutoFit/>
          </a:bodyPr>
          <a:lstStyle/>
          <a:p>
            <a:pPr algn="ctr"/>
            <a:r>
              <a:rPr lang="es-ES" sz="1200" dirty="0">
                <a:solidFill>
                  <a:srgbClr val="004A84"/>
                </a:solidFill>
                <a:latin typeface="Arial"/>
              </a:rPr>
              <a:t>Índice de Costos de Transporte de Carga por Carretera - ICTC</a:t>
            </a:r>
          </a:p>
        </p:txBody>
      </p:sp>
      <p:grpSp>
        <p:nvGrpSpPr>
          <p:cNvPr id="80" name="Grupo 49">
            <a:extLst>
              <a:ext uri="{FF2B5EF4-FFF2-40B4-BE49-F238E27FC236}">
                <a16:creationId xmlns:a16="http://schemas.microsoft.com/office/drawing/2014/main" id="{9B0BA591-1953-4E56-83B3-6B1D364CCC4D}"/>
              </a:ext>
            </a:extLst>
          </p:cNvPr>
          <p:cNvGrpSpPr/>
          <p:nvPr/>
        </p:nvGrpSpPr>
        <p:grpSpPr>
          <a:xfrm>
            <a:off x="6467149" y="5141689"/>
            <a:ext cx="1587256" cy="853561"/>
            <a:chOff x="6148009" y="5722393"/>
            <a:chExt cx="1587256" cy="853561"/>
          </a:xfrm>
        </p:grpSpPr>
        <p:pic>
          <p:nvPicPr>
            <p:cNvPr id="81" name="Picture 2" descr="https://animapas.maps.arcgis.com/sharing/rest/content/items/e7727703256a43b2a3e53acd836e04d1/resources/inConfig/19416035053099767.png">
              <a:extLst>
                <a:ext uri="{FF2B5EF4-FFF2-40B4-BE49-F238E27FC236}">
                  <a16:creationId xmlns:a16="http://schemas.microsoft.com/office/drawing/2014/main" id="{E1D40906-022C-47C6-883B-0DC34A618D0A}"/>
                </a:ext>
              </a:extLst>
            </p:cNvPr>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36629" y="5722393"/>
              <a:ext cx="1442960" cy="500226"/>
            </a:xfrm>
            <a:prstGeom prst="rect">
              <a:avLst/>
            </a:prstGeom>
            <a:noFill/>
            <a:extLst>
              <a:ext uri="{909E8E84-426E-40DD-AFC4-6F175D3DCCD1}">
                <a14:hiddenFill xmlns:a14="http://schemas.microsoft.com/office/drawing/2010/main">
                  <a:solidFill>
                    <a:srgbClr val="FFFFFF"/>
                  </a:solidFill>
                </a14:hiddenFill>
              </a:ext>
            </a:extLst>
          </p:spPr>
        </p:pic>
        <p:sp>
          <p:nvSpPr>
            <p:cNvPr id="82" name="CuadroTexto 45">
              <a:extLst>
                <a:ext uri="{FF2B5EF4-FFF2-40B4-BE49-F238E27FC236}">
                  <a16:creationId xmlns:a16="http://schemas.microsoft.com/office/drawing/2014/main" id="{46678093-FDA0-4403-B06A-648632C41F68}"/>
                </a:ext>
              </a:extLst>
            </p:cNvPr>
            <p:cNvSpPr txBox="1"/>
            <p:nvPr/>
          </p:nvSpPr>
          <p:spPr>
            <a:xfrm>
              <a:off x="6148009" y="6206622"/>
              <a:ext cx="1587256" cy="369332"/>
            </a:xfrm>
            <a:prstGeom prst="rect">
              <a:avLst/>
            </a:prstGeom>
            <a:noFill/>
          </p:spPr>
          <p:txBody>
            <a:bodyPr wrap="square" rtlCol="0">
              <a:spAutoFit/>
            </a:bodyPr>
            <a:lstStyle>
              <a:defPPr>
                <a:defRPr lang="es-CO"/>
              </a:defPPr>
              <a:lvl1pPr algn="ctr"/>
            </a:lstStyle>
            <a:p>
              <a:r>
                <a:rPr lang="es-ES" dirty="0">
                  <a:solidFill>
                    <a:srgbClr val="004A84"/>
                  </a:solidFill>
                  <a:latin typeface="Arial"/>
                </a:rPr>
                <a:t>ANISCOPIO</a:t>
              </a:r>
            </a:p>
          </p:txBody>
        </p:sp>
      </p:grpSp>
      <p:grpSp>
        <p:nvGrpSpPr>
          <p:cNvPr id="83" name="Grupo 50">
            <a:extLst>
              <a:ext uri="{FF2B5EF4-FFF2-40B4-BE49-F238E27FC236}">
                <a16:creationId xmlns:a16="http://schemas.microsoft.com/office/drawing/2014/main" id="{002BAAEB-0830-46F5-A206-B7B10F29B565}"/>
              </a:ext>
            </a:extLst>
          </p:cNvPr>
          <p:cNvGrpSpPr/>
          <p:nvPr/>
        </p:nvGrpSpPr>
        <p:grpSpPr>
          <a:xfrm>
            <a:off x="8190624" y="5246428"/>
            <a:ext cx="1442960" cy="758979"/>
            <a:chOff x="7930617" y="5791607"/>
            <a:chExt cx="1442960" cy="758979"/>
          </a:xfrm>
        </p:grpSpPr>
        <p:pic>
          <p:nvPicPr>
            <p:cNvPr id="84" name="Picture 4" descr="https://hermes.invias.gov.co/carreteras/images/logo.png">
              <a:extLst>
                <a:ext uri="{FF2B5EF4-FFF2-40B4-BE49-F238E27FC236}">
                  <a16:creationId xmlns:a16="http://schemas.microsoft.com/office/drawing/2014/main" id="{0D660266-1B62-492A-98A1-B54FC2A4A9C7}"/>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167973" y="5791607"/>
              <a:ext cx="968248" cy="408601"/>
            </a:xfrm>
            <a:prstGeom prst="rect">
              <a:avLst/>
            </a:prstGeom>
            <a:noFill/>
            <a:extLst>
              <a:ext uri="{909E8E84-426E-40DD-AFC4-6F175D3DCCD1}">
                <a14:hiddenFill xmlns:a14="http://schemas.microsoft.com/office/drawing/2010/main">
                  <a:solidFill>
                    <a:srgbClr val="FFFFFF"/>
                  </a:solidFill>
                </a14:hiddenFill>
              </a:ext>
            </a:extLst>
          </p:spPr>
        </p:pic>
        <p:sp>
          <p:nvSpPr>
            <p:cNvPr id="85" name="CuadroTexto 46">
              <a:extLst>
                <a:ext uri="{FF2B5EF4-FFF2-40B4-BE49-F238E27FC236}">
                  <a16:creationId xmlns:a16="http://schemas.microsoft.com/office/drawing/2014/main" id="{0F41B0BC-BFAA-438D-9AFE-C619684F6492}"/>
                </a:ext>
              </a:extLst>
            </p:cNvPr>
            <p:cNvSpPr txBox="1"/>
            <p:nvPr/>
          </p:nvSpPr>
          <p:spPr>
            <a:xfrm>
              <a:off x="7930617" y="6181254"/>
              <a:ext cx="1442960" cy="369332"/>
            </a:xfrm>
            <a:prstGeom prst="rect">
              <a:avLst/>
            </a:prstGeom>
            <a:noFill/>
          </p:spPr>
          <p:txBody>
            <a:bodyPr wrap="square" rtlCol="0">
              <a:spAutoFit/>
            </a:bodyPr>
            <a:lstStyle>
              <a:defPPr>
                <a:defRPr lang="es-CO"/>
              </a:defPPr>
              <a:lvl1pPr algn="ctr"/>
            </a:lstStyle>
            <a:p>
              <a:r>
                <a:rPr lang="es-ES" dirty="0">
                  <a:solidFill>
                    <a:srgbClr val="004A84"/>
                  </a:solidFill>
                  <a:latin typeface="Arial"/>
                </a:rPr>
                <a:t>HERMES</a:t>
              </a:r>
            </a:p>
          </p:txBody>
        </p:sp>
      </p:grpSp>
      <p:grpSp>
        <p:nvGrpSpPr>
          <p:cNvPr id="86" name="Grupo 38">
            <a:extLst>
              <a:ext uri="{FF2B5EF4-FFF2-40B4-BE49-F238E27FC236}">
                <a16:creationId xmlns:a16="http://schemas.microsoft.com/office/drawing/2014/main" id="{400566EA-7202-4B3A-B230-BE566FB43B7A}"/>
              </a:ext>
            </a:extLst>
          </p:cNvPr>
          <p:cNvGrpSpPr/>
          <p:nvPr/>
        </p:nvGrpSpPr>
        <p:grpSpPr>
          <a:xfrm>
            <a:off x="2575587" y="5405043"/>
            <a:ext cx="1064106" cy="814144"/>
            <a:chOff x="2359687" y="5180545"/>
            <a:chExt cx="1064106" cy="814144"/>
          </a:xfrm>
        </p:grpSpPr>
        <p:sp>
          <p:nvSpPr>
            <p:cNvPr id="87" name="CuadroTexto 17">
              <a:extLst>
                <a:ext uri="{FF2B5EF4-FFF2-40B4-BE49-F238E27FC236}">
                  <a16:creationId xmlns:a16="http://schemas.microsoft.com/office/drawing/2014/main" id="{77FBEA24-5FB7-4D46-AC0D-9453C751DF0E}"/>
                </a:ext>
              </a:extLst>
            </p:cNvPr>
            <p:cNvSpPr txBox="1"/>
            <p:nvPr/>
          </p:nvSpPr>
          <p:spPr>
            <a:xfrm>
              <a:off x="2359687" y="5625357"/>
              <a:ext cx="1064106" cy="369332"/>
            </a:xfrm>
            <a:prstGeom prst="rect">
              <a:avLst/>
            </a:prstGeom>
            <a:noFill/>
          </p:spPr>
          <p:txBody>
            <a:bodyPr wrap="square" rtlCol="0">
              <a:spAutoFit/>
            </a:bodyPr>
            <a:lstStyle/>
            <a:p>
              <a:pPr algn="ctr"/>
              <a:r>
                <a:rPr lang="es-ES" dirty="0">
                  <a:solidFill>
                    <a:srgbClr val="004A84"/>
                  </a:solidFill>
                  <a:latin typeface="Arial"/>
                </a:rPr>
                <a:t>VIGIA</a:t>
              </a:r>
            </a:p>
          </p:txBody>
        </p:sp>
        <p:pic>
          <p:nvPicPr>
            <p:cNvPr id="88" name="Picture 2" descr="Image result for superintendencia de transporte">
              <a:extLst>
                <a:ext uri="{FF2B5EF4-FFF2-40B4-BE49-F238E27FC236}">
                  <a16:creationId xmlns:a16="http://schemas.microsoft.com/office/drawing/2014/main" id="{977C91BE-C373-4879-B680-0EB3F6D32808}"/>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554525" y="5180545"/>
              <a:ext cx="735311" cy="498288"/>
            </a:xfrm>
            <a:prstGeom prst="rect">
              <a:avLst/>
            </a:prstGeom>
            <a:noFill/>
            <a:extLst>
              <a:ext uri="{909E8E84-426E-40DD-AFC4-6F175D3DCCD1}">
                <a14:hiddenFill xmlns:a14="http://schemas.microsoft.com/office/drawing/2010/main">
                  <a:solidFill>
                    <a:srgbClr val="FFFFFF"/>
                  </a:solidFill>
                </a14:hiddenFill>
              </a:ext>
            </a:extLst>
          </p:spPr>
        </p:pic>
      </p:grpSp>
      <p:pic>
        <p:nvPicPr>
          <p:cNvPr id="89" name="Picture 2" descr="http://sinc.mintransporte.gov.co/visores/images/Sinc1v2.png">
            <a:extLst>
              <a:ext uri="{FF2B5EF4-FFF2-40B4-BE49-F238E27FC236}">
                <a16:creationId xmlns:a16="http://schemas.microsoft.com/office/drawing/2014/main" id="{6AF9C365-865D-4F7C-9B80-8D6C30C2A8F0}"/>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569363" y="4787546"/>
            <a:ext cx="789461" cy="320400"/>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4" descr="https://gpi.mintransporte.gov.co/assets/images/png/GPI.fw.png">
            <a:extLst>
              <a:ext uri="{FF2B5EF4-FFF2-40B4-BE49-F238E27FC236}">
                <a16:creationId xmlns:a16="http://schemas.microsoft.com/office/drawing/2014/main" id="{E3325DC5-A634-4AF9-BD4C-27A376E8A644}"/>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8600431" y="4342373"/>
            <a:ext cx="672438" cy="298729"/>
          </a:xfrm>
          <a:prstGeom prst="rect">
            <a:avLst/>
          </a:prstGeom>
          <a:noFill/>
          <a:extLst>
            <a:ext uri="{909E8E84-426E-40DD-AFC4-6F175D3DCCD1}">
              <a14:hiddenFill xmlns:a14="http://schemas.microsoft.com/office/drawing/2010/main">
                <a:solidFill>
                  <a:srgbClr val="FFFFFF"/>
                </a:solidFill>
              </a14:hiddenFill>
            </a:ext>
          </a:extLst>
        </p:spPr>
      </p:pic>
      <p:grpSp>
        <p:nvGrpSpPr>
          <p:cNvPr id="91" name="Grupo 24">
            <a:extLst>
              <a:ext uri="{FF2B5EF4-FFF2-40B4-BE49-F238E27FC236}">
                <a16:creationId xmlns:a16="http://schemas.microsoft.com/office/drawing/2014/main" id="{8DC01462-D1AA-413F-8A8C-5660A20C8103}"/>
              </a:ext>
            </a:extLst>
          </p:cNvPr>
          <p:cNvGrpSpPr/>
          <p:nvPr/>
        </p:nvGrpSpPr>
        <p:grpSpPr>
          <a:xfrm>
            <a:off x="6407130" y="6003814"/>
            <a:ext cx="1294076" cy="783446"/>
            <a:chOff x="8343399" y="5810749"/>
            <a:chExt cx="1294076" cy="783446"/>
          </a:xfrm>
        </p:grpSpPr>
        <p:pic>
          <p:nvPicPr>
            <p:cNvPr id="92" name="Picture 6" descr="https://ansv.gov.co/public/img/logoAnsv.png">
              <a:extLst>
                <a:ext uri="{FF2B5EF4-FFF2-40B4-BE49-F238E27FC236}">
                  <a16:creationId xmlns:a16="http://schemas.microsoft.com/office/drawing/2014/main" id="{7FE3E742-E82F-474A-93E3-2742ADB92C85}"/>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8343399" y="5810749"/>
              <a:ext cx="1294076" cy="463064"/>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8" descr="Observatorio Nacional de Seguridad Vial">
              <a:extLst>
                <a:ext uri="{FF2B5EF4-FFF2-40B4-BE49-F238E27FC236}">
                  <a16:creationId xmlns:a16="http://schemas.microsoft.com/office/drawing/2014/main" id="{3A4BE73A-1B9D-4EEB-A6C8-42AB3F5AFA46}"/>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8460918" y="6324002"/>
              <a:ext cx="1060061" cy="270193"/>
            </a:xfrm>
            <a:prstGeom prst="rect">
              <a:avLst/>
            </a:prstGeom>
            <a:noFill/>
            <a:extLst>
              <a:ext uri="{909E8E84-426E-40DD-AFC4-6F175D3DCCD1}">
                <a14:hiddenFill xmlns:a14="http://schemas.microsoft.com/office/drawing/2010/main">
                  <a:solidFill>
                    <a:srgbClr val="FFFFFF"/>
                  </a:solidFill>
                </a14:hiddenFill>
              </a:ext>
            </a:extLst>
          </p:spPr>
        </p:pic>
      </p:grpSp>
      <p:sp>
        <p:nvSpPr>
          <p:cNvPr id="94" name="Rectángulo 93">
            <a:extLst>
              <a:ext uri="{FF2B5EF4-FFF2-40B4-BE49-F238E27FC236}">
                <a16:creationId xmlns:a16="http://schemas.microsoft.com/office/drawing/2014/main" id="{A51A38F8-8F1E-45A7-887F-9724F91C9919}"/>
              </a:ext>
            </a:extLst>
          </p:cNvPr>
          <p:cNvSpPr/>
          <p:nvPr/>
        </p:nvSpPr>
        <p:spPr>
          <a:xfrm>
            <a:off x="126592" y="6382474"/>
            <a:ext cx="6096000" cy="400110"/>
          </a:xfrm>
          <a:prstGeom prst="rect">
            <a:avLst/>
          </a:prstGeom>
        </p:spPr>
        <p:txBody>
          <a:bodyPr>
            <a:spAutoFit/>
          </a:bodyPr>
          <a:lstStyle/>
          <a:p>
            <a:r>
              <a:rPr lang="es-ES" sz="1000" dirty="0"/>
              <a:t>En relación con la interoperabilidad, el Banco Mundial (2015) identificó que las entidades públicas operan bajo el esquema de silos de información.</a:t>
            </a:r>
            <a:endParaRPr lang="es-CO" sz="1000" dirty="0"/>
          </a:p>
        </p:txBody>
      </p:sp>
    </p:spTree>
    <p:extLst>
      <p:ext uri="{BB962C8B-B14F-4D97-AF65-F5344CB8AC3E}">
        <p14:creationId xmlns:p14="http://schemas.microsoft.com/office/powerpoint/2010/main" val="2833492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ítulo 6">
            <a:extLst>
              <a:ext uri="{FF2B5EF4-FFF2-40B4-BE49-F238E27FC236}">
                <a16:creationId xmlns:a16="http://schemas.microsoft.com/office/drawing/2014/main" id="{074EB8F1-7F8E-4071-B035-94131317E5AA}"/>
              </a:ext>
            </a:extLst>
          </p:cNvPr>
          <p:cNvSpPr txBox="1">
            <a:spLocks/>
          </p:cNvSpPr>
          <p:nvPr/>
        </p:nvSpPr>
        <p:spPr>
          <a:xfrm>
            <a:off x="6096000" y="286869"/>
            <a:ext cx="6096000" cy="560422"/>
          </a:xfrm>
          <a:prstGeom prst="rect">
            <a:avLst/>
          </a:prstGeom>
          <a:solidFill>
            <a:srgbClr val="538650"/>
          </a:solidFill>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pPr algn="r"/>
            <a:r>
              <a:rPr lang="es-CO" sz="3200" dirty="0">
                <a:solidFill>
                  <a:schemeClr val="bg1"/>
                </a:solidFill>
                <a:latin typeface="Daytona Pro Condensed Light" panose="020B0604020202020204" pitchFamily="34" charset="0"/>
                <a:ea typeface="+mn-ea"/>
                <a:cs typeface="+mn-cs"/>
              </a:rPr>
              <a:t>Información logística - Diagnóstico</a:t>
            </a:r>
          </a:p>
        </p:txBody>
      </p:sp>
      <p:sp>
        <p:nvSpPr>
          <p:cNvPr id="44" name="Marcador de texto 3">
            <a:extLst>
              <a:ext uri="{FF2B5EF4-FFF2-40B4-BE49-F238E27FC236}">
                <a16:creationId xmlns:a16="http://schemas.microsoft.com/office/drawing/2014/main" id="{4AB12738-993B-4C20-9CCB-0794ACE6CDCB}"/>
              </a:ext>
            </a:extLst>
          </p:cNvPr>
          <p:cNvSpPr txBox="1">
            <a:spLocks/>
          </p:cNvSpPr>
          <p:nvPr/>
        </p:nvSpPr>
        <p:spPr>
          <a:xfrm>
            <a:off x="438686" y="8742173"/>
            <a:ext cx="5809462" cy="364773"/>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Fuente: Universidad de </a:t>
            </a:r>
            <a:r>
              <a:rPr lang="es-CO" dirty="0" err="1"/>
              <a:t>Wagenigen</a:t>
            </a:r>
            <a:r>
              <a:rPr lang="es-CO" dirty="0"/>
              <a:t>, </a:t>
            </a:r>
            <a:r>
              <a:rPr lang="es-CO" i="1" dirty="0" err="1"/>
              <a:t>metropolitan</a:t>
            </a:r>
            <a:r>
              <a:rPr lang="es-CO" i="1" dirty="0"/>
              <a:t> </a:t>
            </a:r>
            <a:r>
              <a:rPr lang="es-CO" i="1" dirty="0" err="1"/>
              <a:t>food</a:t>
            </a:r>
            <a:r>
              <a:rPr lang="es-CO" i="1" dirty="0"/>
              <a:t> </a:t>
            </a:r>
            <a:r>
              <a:rPr lang="es-CO" i="1" dirty="0" err="1"/>
              <a:t>cluster</a:t>
            </a:r>
            <a:endParaRPr lang="es-CO" dirty="0"/>
          </a:p>
        </p:txBody>
      </p:sp>
      <p:sp>
        <p:nvSpPr>
          <p:cNvPr id="49" name="Text Placeholder 2">
            <a:extLst>
              <a:ext uri="{FF2B5EF4-FFF2-40B4-BE49-F238E27FC236}">
                <a16:creationId xmlns:a16="http://schemas.microsoft.com/office/drawing/2014/main" id="{1B578BF2-89F4-4D67-B089-63525C1E2894}"/>
              </a:ext>
            </a:extLst>
          </p:cNvPr>
          <p:cNvSpPr txBox="1">
            <a:spLocks/>
          </p:cNvSpPr>
          <p:nvPr/>
        </p:nvSpPr>
        <p:spPr>
          <a:xfrm>
            <a:off x="288808" y="1105128"/>
            <a:ext cx="11614384" cy="115654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dirty="0"/>
              <a:t>El Sector Transporte presenta índices bajos de desempeño en Gobierno Digital, teniendo los mayores retos en seguridad de la información, trámites y servicios en línea (MinTIC 2019). </a:t>
            </a:r>
            <a:endParaRPr lang="es-CO" dirty="0"/>
          </a:p>
        </p:txBody>
      </p:sp>
      <p:sp>
        <p:nvSpPr>
          <p:cNvPr id="97" name="Marcador de texto 2">
            <a:extLst>
              <a:ext uri="{FF2B5EF4-FFF2-40B4-BE49-F238E27FC236}">
                <a16:creationId xmlns:a16="http://schemas.microsoft.com/office/drawing/2014/main" id="{05116205-1BF3-4B36-A488-6B616C4C319C}"/>
              </a:ext>
            </a:extLst>
          </p:cNvPr>
          <p:cNvSpPr txBox="1">
            <a:spLocks/>
          </p:cNvSpPr>
          <p:nvPr/>
        </p:nvSpPr>
        <p:spPr>
          <a:xfrm>
            <a:off x="4022244" y="2243616"/>
            <a:ext cx="4291247" cy="37044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s-ES" sz="1400" b="1" dirty="0"/>
              <a:t>Índice de Gobierno Digital por sector</a:t>
            </a:r>
            <a:endParaRPr lang="es-CO" sz="1400" b="1" dirty="0"/>
          </a:p>
        </p:txBody>
      </p:sp>
      <p:graphicFrame>
        <p:nvGraphicFramePr>
          <p:cNvPr id="98" name="Gráfico 97">
            <a:extLst>
              <a:ext uri="{FF2B5EF4-FFF2-40B4-BE49-F238E27FC236}">
                <a16:creationId xmlns:a16="http://schemas.microsoft.com/office/drawing/2014/main" id="{71709A26-35D1-46C2-AF7E-16E302C6A3BC}"/>
              </a:ext>
            </a:extLst>
          </p:cNvPr>
          <p:cNvGraphicFramePr>
            <a:graphicFrameLocks/>
          </p:cNvGraphicFramePr>
          <p:nvPr/>
        </p:nvGraphicFramePr>
        <p:xfrm>
          <a:off x="1063256" y="2428839"/>
          <a:ext cx="9930809" cy="42073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92565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2">
            <a:extLst>
              <a:ext uri="{FF2B5EF4-FFF2-40B4-BE49-F238E27FC236}">
                <a16:creationId xmlns:a16="http://schemas.microsoft.com/office/drawing/2014/main" id="{02724FCC-611F-4811-897A-422B31D674A2}"/>
              </a:ext>
            </a:extLst>
          </p:cNvPr>
          <p:cNvSpPr>
            <a:spLocks noGrp="1"/>
          </p:cNvSpPr>
          <p:nvPr>
            <p:ph type="body" sz="quarter" idx="10"/>
          </p:nvPr>
        </p:nvSpPr>
        <p:spPr>
          <a:xfrm>
            <a:off x="288808" y="1105128"/>
            <a:ext cx="11614384" cy="360939"/>
          </a:xfrm>
        </p:spPr>
        <p:txBody>
          <a:bodyPr/>
          <a:lstStyle/>
          <a:p>
            <a:pPr algn="just"/>
            <a:r>
              <a:rPr lang="es-419" sz="3200" b="1" dirty="0">
                <a:solidFill>
                  <a:srgbClr val="538650"/>
                </a:solidFill>
                <a:latin typeface="Daytona Pro Condensed Light" panose="020B0306030503040204" pitchFamily="34" charset="0"/>
              </a:rPr>
              <a:t>Plan de mejora de la calidad de la información logística </a:t>
            </a:r>
            <a:endParaRPr lang="es-CO" sz="3200" b="1" dirty="0">
              <a:solidFill>
                <a:srgbClr val="538650"/>
              </a:solidFill>
              <a:latin typeface="Daytona Pro Condensed Light" panose="020B0306030503040204" pitchFamily="34" charset="0"/>
            </a:endParaRPr>
          </a:p>
        </p:txBody>
      </p:sp>
      <p:sp>
        <p:nvSpPr>
          <p:cNvPr id="13" name="Text Placeholder 2">
            <a:extLst>
              <a:ext uri="{FF2B5EF4-FFF2-40B4-BE49-F238E27FC236}">
                <a16:creationId xmlns:a16="http://schemas.microsoft.com/office/drawing/2014/main" id="{4B250109-4997-4E8D-99E0-0BE660A71F2A}"/>
              </a:ext>
            </a:extLst>
          </p:cNvPr>
          <p:cNvSpPr txBox="1">
            <a:spLocks/>
          </p:cNvSpPr>
          <p:nvPr/>
        </p:nvSpPr>
        <p:spPr>
          <a:xfrm>
            <a:off x="291866" y="1103263"/>
            <a:ext cx="11614384" cy="3609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Work Sa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sz="1600" i="1" dirty="0">
              <a:solidFill>
                <a:prstClr val="black"/>
              </a:solidFill>
            </a:endParaRPr>
          </a:p>
        </p:txBody>
      </p:sp>
      <p:sp>
        <p:nvSpPr>
          <p:cNvPr id="12" name="Text Placeholder 2">
            <a:extLst>
              <a:ext uri="{FF2B5EF4-FFF2-40B4-BE49-F238E27FC236}">
                <a16:creationId xmlns:a16="http://schemas.microsoft.com/office/drawing/2014/main" id="{BD06C4AF-DEC6-49A8-B2E7-4BC948DA43A2}"/>
              </a:ext>
            </a:extLst>
          </p:cNvPr>
          <p:cNvSpPr txBox="1">
            <a:spLocks/>
          </p:cNvSpPr>
          <p:nvPr/>
        </p:nvSpPr>
        <p:spPr>
          <a:xfrm>
            <a:off x="288809" y="1520227"/>
            <a:ext cx="11614384" cy="3609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Work Sa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sz="1600" i="1" dirty="0">
              <a:solidFill>
                <a:prstClr val="black"/>
              </a:solidFill>
            </a:endParaRPr>
          </a:p>
        </p:txBody>
      </p:sp>
      <p:sp>
        <p:nvSpPr>
          <p:cNvPr id="14" name="Marcador de texto 2">
            <a:extLst>
              <a:ext uri="{FF2B5EF4-FFF2-40B4-BE49-F238E27FC236}">
                <a16:creationId xmlns:a16="http://schemas.microsoft.com/office/drawing/2014/main" id="{A170DCF0-385D-46E6-87E6-43613B85A992}"/>
              </a:ext>
            </a:extLst>
          </p:cNvPr>
          <p:cNvSpPr txBox="1">
            <a:spLocks/>
          </p:cNvSpPr>
          <p:nvPr/>
        </p:nvSpPr>
        <p:spPr>
          <a:xfrm>
            <a:off x="288807" y="1682896"/>
            <a:ext cx="11330609" cy="83892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MX" sz="1800" dirty="0"/>
              <a:t>Los datos recolectados de manera armonizada facilitan la comparación entre modos de transporte y entre países en temas como infraestructura, material rodante, inversión, tráfico, consumo de energía y emisiones de contaminantes.</a:t>
            </a:r>
          </a:p>
        </p:txBody>
      </p:sp>
      <p:sp>
        <p:nvSpPr>
          <p:cNvPr id="15" name="Title 1">
            <a:extLst>
              <a:ext uri="{FF2B5EF4-FFF2-40B4-BE49-F238E27FC236}">
                <a16:creationId xmlns:a16="http://schemas.microsoft.com/office/drawing/2014/main" id="{4329CB32-15E7-41DF-9BD3-95BD086124B8}"/>
              </a:ext>
            </a:extLst>
          </p:cNvPr>
          <p:cNvSpPr txBox="1">
            <a:spLocks/>
          </p:cNvSpPr>
          <p:nvPr/>
        </p:nvSpPr>
        <p:spPr>
          <a:xfrm>
            <a:off x="289596" y="2701195"/>
            <a:ext cx="11613596" cy="55938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r>
              <a:rPr lang="es-CO" sz="2400" b="1" dirty="0"/>
              <a:t>Necesidades identificadas</a:t>
            </a:r>
          </a:p>
        </p:txBody>
      </p:sp>
      <p:sp>
        <p:nvSpPr>
          <p:cNvPr id="16" name="Marcador de texto 2">
            <a:extLst>
              <a:ext uri="{FF2B5EF4-FFF2-40B4-BE49-F238E27FC236}">
                <a16:creationId xmlns:a16="http://schemas.microsoft.com/office/drawing/2014/main" id="{6A6C1880-7ACB-48FD-942F-0E21F4EF4457}"/>
              </a:ext>
            </a:extLst>
          </p:cNvPr>
          <p:cNvSpPr txBox="1">
            <a:spLocks/>
          </p:cNvSpPr>
          <p:nvPr/>
        </p:nvSpPr>
        <p:spPr>
          <a:xfrm>
            <a:off x="468465" y="3237606"/>
            <a:ext cx="11255069" cy="3012036"/>
          </a:xfrm>
          <a:prstGeom prst="rect">
            <a:avLst/>
          </a:prstGeom>
        </p:spPr>
        <p:txBody>
          <a:bodyPr vert="horz" lIns="91440" tIns="45720" rIns="91440" bIns="45720" rtlCol="0">
            <a:noAutofit/>
          </a:bodyPr>
          <a:lstStyle>
            <a:defPPr>
              <a:defRPr lang="es-CO"/>
            </a:defPPr>
            <a:lvl1pPr marL="342900" indent="-342900">
              <a:lnSpc>
                <a:spcPct val="100000"/>
              </a:lnSpc>
              <a:spcBef>
                <a:spcPts val="600"/>
              </a:spcBef>
              <a:spcAft>
                <a:spcPts val="600"/>
              </a:spcAft>
              <a:buFont typeface="Arial" panose="020B0604020202020204" pitchFamily="34" charset="0"/>
              <a:buChar char="•"/>
              <a:defRPr b="0">
                <a:latin typeface="Work Sans" panose="00000500000000000000" pitchFamily="2" charset="0"/>
              </a:defRPr>
            </a:lvl1pPr>
            <a:lvl2pPr indent="0">
              <a:lnSpc>
                <a:spcPct val="90000"/>
              </a:lnSpc>
              <a:spcBef>
                <a:spcPts val="500"/>
              </a:spcBef>
              <a:buFont typeface="Arial" panose="020B0604020202020204" pitchFamily="34" charset="0"/>
              <a:buNone/>
              <a:defRPr sz="2400"/>
            </a:lvl2pPr>
            <a:lvl3pPr indent="0">
              <a:lnSpc>
                <a:spcPct val="90000"/>
              </a:lnSpc>
              <a:spcBef>
                <a:spcPts val="500"/>
              </a:spcBef>
              <a:buFont typeface="Arial" panose="020B0604020202020204" pitchFamily="34" charset="0"/>
              <a:buNone/>
              <a:defRPr sz="2000"/>
            </a:lvl3pPr>
            <a:lvl4pPr indent="0">
              <a:lnSpc>
                <a:spcPct val="90000"/>
              </a:lnSpc>
              <a:spcBef>
                <a:spcPts val="500"/>
              </a:spcBef>
              <a:buFont typeface="Arial" panose="020B0604020202020204" pitchFamily="34" charset="0"/>
              <a:buNone/>
            </a:lvl4pPr>
            <a:lvl5pPr indent="0">
              <a:lnSpc>
                <a:spcPct val="90000"/>
              </a:lnSpc>
              <a:spcBef>
                <a:spcPts val="500"/>
              </a:spcBef>
              <a:buFont typeface="Arial" panose="020B0604020202020204" pitchFamily="34" charset="0"/>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s-MX" dirty="0"/>
              <a:t>Adoptar estándares en la recolección y generación de estadísticas con base en información espacial y no espacial del sector logístico </a:t>
            </a:r>
          </a:p>
          <a:p>
            <a:r>
              <a:rPr lang="es-MX" dirty="0"/>
              <a:t>Identificar oportunidades de mejora para la recolección y publicación de reportes agregados con base en el análisis de la información publicada por el sector transporte para los tiempos, costos  y volúmenes de carga  transportada para el modo carretero</a:t>
            </a:r>
          </a:p>
          <a:p>
            <a:r>
              <a:rPr lang="es-MX" dirty="0"/>
              <a:t>Promover el emprendimiento digital para la solución de problemáticas del sector a partir de datos abiertos de las entidades oficiales. </a:t>
            </a:r>
          </a:p>
          <a:p>
            <a:r>
              <a:rPr lang="es-419" dirty="0"/>
              <a:t>Conexión e integración entre los actores de los diferentes modos de transporte y sus operaciones e interoperabilidad de los sistemas de información de transporte y comercio exterior (públicos y privados)</a:t>
            </a:r>
          </a:p>
        </p:txBody>
      </p:sp>
      <p:sp>
        <p:nvSpPr>
          <p:cNvPr id="11" name="Título 6">
            <a:extLst>
              <a:ext uri="{FF2B5EF4-FFF2-40B4-BE49-F238E27FC236}">
                <a16:creationId xmlns:a16="http://schemas.microsoft.com/office/drawing/2014/main" id="{AA66DA6C-0E6C-4C72-8FC8-F9DCE8CBD52F}"/>
              </a:ext>
            </a:extLst>
          </p:cNvPr>
          <p:cNvSpPr txBox="1">
            <a:spLocks/>
          </p:cNvSpPr>
          <p:nvPr/>
        </p:nvSpPr>
        <p:spPr>
          <a:xfrm>
            <a:off x="6096000" y="286869"/>
            <a:ext cx="6096000" cy="560422"/>
          </a:xfrm>
          <a:prstGeom prst="rect">
            <a:avLst/>
          </a:prstGeom>
          <a:solidFill>
            <a:srgbClr val="538650"/>
          </a:solidFill>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pPr algn="r"/>
            <a:r>
              <a:rPr lang="es-CO" sz="3200" dirty="0">
                <a:solidFill>
                  <a:schemeClr val="bg1"/>
                </a:solidFill>
                <a:latin typeface="Daytona Pro Condensed Light" panose="020B0604020202020204" pitchFamily="34" charset="0"/>
                <a:ea typeface="+mn-ea"/>
                <a:cs typeface="+mn-cs"/>
              </a:rPr>
              <a:t>Información logística - </a:t>
            </a:r>
            <a:r>
              <a:rPr lang="es-CO" sz="3200" b="1" dirty="0">
                <a:solidFill>
                  <a:schemeClr val="bg1"/>
                </a:solidFill>
                <a:latin typeface="Daytona Pro Condensed Light" panose="020B0604020202020204" pitchFamily="34" charset="0"/>
                <a:ea typeface="+mn-ea"/>
                <a:cs typeface="+mn-cs"/>
              </a:rPr>
              <a:t>Objetivo</a:t>
            </a:r>
          </a:p>
        </p:txBody>
      </p:sp>
    </p:spTree>
    <p:extLst>
      <p:ext uri="{BB962C8B-B14F-4D97-AF65-F5344CB8AC3E}">
        <p14:creationId xmlns:p14="http://schemas.microsoft.com/office/powerpoint/2010/main" val="1727779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ítulo 6">
            <a:extLst>
              <a:ext uri="{FF2B5EF4-FFF2-40B4-BE49-F238E27FC236}">
                <a16:creationId xmlns:a16="http://schemas.microsoft.com/office/drawing/2014/main" id="{074EB8F1-7F8E-4071-B035-94131317E5AA}"/>
              </a:ext>
            </a:extLst>
          </p:cNvPr>
          <p:cNvSpPr txBox="1">
            <a:spLocks/>
          </p:cNvSpPr>
          <p:nvPr/>
        </p:nvSpPr>
        <p:spPr>
          <a:xfrm>
            <a:off x="6096000" y="286869"/>
            <a:ext cx="6096000" cy="560422"/>
          </a:xfrm>
          <a:prstGeom prst="rect">
            <a:avLst/>
          </a:prstGeom>
          <a:solidFill>
            <a:srgbClr val="DC4C4C"/>
          </a:solidFill>
        </p:spPr>
        <p:txBody>
          <a:bodyPr vert="horz" lIns="91440" tIns="45720" rIns="91440" bIns="45720" rtlCol="0" anchor="t">
            <a:noAutofit/>
          </a:bodyPr>
          <a:lstStyle>
            <a:defPPr>
              <a:defRPr lang="es-CO"/>
            </a:defPPr>
            <a:lvl1pPr algn="r">
              <a:lnSpc>
                <a:spcPct val="90000"/>
              </a:lnSpc>
              <a:spcBef>
                <a:spcPct val="0"/>
              </a:spcBef>
              <a:buNone/>
              <a:defRPr sz="3600" b="0" spc="-150">
                <a:solidFill>
                  <a:schemeClr val="bg1"/>
                </a:solidFill>
                <a:latin typeface="Daytona Pro Condensed Light" panose="020B0604020202020204" pitchFamily="34" charset="0"/>
              </a:defRPr>
            </a:lvl1pPr>
          </a:lstStyle>
          <a:p>
            <a:r>
              <a:rPr lang="es-CO" sz="3200" dirty="0"/>
              <a:t>Transporte intermodal - Diagnóstico</a:t>
            </a:r>
          </a:p>
        </p:txBody>
      </p:sp>
      <p:sp>
        <p:nvSpPr>
          <p:cNvPr id="44" name="Marcador de texto 3">
            <a:extLst>
              <a:ext uri="{FF2B5EF4-FFF2-40B4-BE49-F238E27FC236}">
                <a16:creationId xmlns:a16="http://schemas.microsoft.com/office/drawing/2014/main" id="{4AB12738-993B-4C20-9CCB-0794ACE6CDCB}"/>
              </a:ext>
            </a:extLst>
          </p:cNvPr>
          <p:cNvSpPr txBox="1">
            <a:spLocks/>
          </p:cNvSpPr>
          <p:nvPr/>
        </p:nvSpPr>
        <p:spPr>
          <a:xfrm>
            <a:off x="438686" y="8742173"/>
            <a:ext cx="5809462" cy="364773"/>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Fuente: Universidad de </a:t>
            </a:r>
            <a:r>
              <a:rPr lang="es-CO" dirty="0" err="1"/>
              <a:t>Wagenigen</a:t>
            </a:r>
            <a:r>
              <a:rPr lang="es-CO" dirty="0"/>
              <a:t>, </a:t>
            </a:r>
            <a:r>
              <a:rPr lang="es-CO" i="1" dirty="0" err="1"/>
              <a:t>metropolitan</a:t>
            </a:r>
            <a:r>
              <a:rPr lang="es-CO" i="1" dirty="0"/>
              <a:t> </a:t>
            </a:r>
            <a:r>
              <a:rPr lang="es-CO" i="1" dirty="0" err="1"/>
              <a:t>food</a:t>
            </a:r>
            <a:r>
              <a:rPr lang="es-CO" i="1" dirty="0"/>
              <a:t> </a:t>
            </a:r>
            <a:r>
              <a:rPr lang="es-CO" i="1" dirty="0" err="1"/>
              <a:t>cluster</a:t>
            </a:r>
            <a:endParaRPr lang="es-CO" dirty="0"/>
          </a:p>
        </p:txBody>
      </p:sp>
      <p:sp>
        <p:nvSpPr>
          <p:cNvPr id="94" name="Rectángulo 93">
            <a:extLst>
              <a:ext uri="{FF2B5EF4-FFF2-40B4-BE49-F238E27FC236}">
                <a16:creationId xmlns:a16="http://schemas.microsoft.com/office/drawing/2014/main" id="{A51A38F8-8F1E-45A7-887F-9724F91C9919}"/>
              </a:ext>
            </a:extLst>
          </p:cNvPr>
          <p:cNvSpPr/>
          <p:nvPr/>
        </p:nvSpPr>
        <p:spPr>
          <a:xfrm>
            <a:off x="126592" y="6382474"/>
            <a:ext cx="6096000" cy="246221"/>
          </a:xfrm>
          <a:prstGeom prst="rect">
            <a:avLst/>
          </a:prstGeom>
        </p:spPr>
        <p:txBody>
          <a:bodyPr>
            <a:spAutoFit/>
          </a:bodyPr>
          <a:lstStyle/>
          <a:p>
            <a:r>
              <a:rPr lang="es-ES" sz="1000" dirty="0"/>
              <a:t>CONPES 3928 – Política Nacional Logística</a:t>
            </a:r>
            <a:endParaRPr lang="es-CO" sz="1000" dirty="0"/>
          </a:p>
        </p:txBody>
      </p:sp>
      <p:sp>
        <p:nvSpPr>
          <p:cNvPr id="2" name="Rectángulo 1"/>
          <p:cNvSpPr/>
          <p:nvPr/>
        </p:nvSpPr>
        <p:spPr>
          <a:xfrm>
            <a:off x="478215" y="3316531"/>
            <a:ext cx="5495535" cy="2431435"/>
          </a:xfrm>
          <a:prstGeom prst="rect">
            <a:avLst/>
          </a:prstGeom>
        </p:spPr>
        <p:txBody>
          <a:bodyPr wrap="square">
            <a:spAutoFit/>
          </a:bodyPr>
          <a:lstStyle/>
          <a:p>
            <a:r>
              <a:rPr lang="es-CO" dirty="0"/>
              <a:t>Las eficiencias de los modos alternativos y complementarios al carretero son evidentes, para transportar 1.600 toneladas</a:t>
            </a:r>
          </a:p>
          <a:p>
            <a:endParaRPr lang="es-CO" sz="800" dirty="0"/>
          </a:p>
          <a:p>
            <a:pPr marL="285750" indent="-285750">
              <a:buFont typeface="Arial" panose="020B0604020202020204" pitchFamily="34" charset="0"/>
              <a:buChar char="•"/>
            </a:pPr>
            <a:r>
              <a:rPr lang="es-CO" dirty="0"/>
              <a:t>Por vía fluvial se requiere una barcaza</a:t>
            </a:r>
          </a:p>
          <a:p>
            <a:pPr marL="285750" indent="-285750">
              <a:buFont typeface="Arial" panose="020B0604020202020204" pitchFamily="34" charset="0"/>
              <a:buChar char="•"/>
            </a:pPr>
            <a:r>
              <a:rPr lang="es-CO" dirty="0"/>
              <a:t>Por modo ferroviario 40 vagones de 40 toneladas</a:t>
            </a:r>
          </a:p>
          <a:p>
            <a:pPr marL="285750" indent="-285750">
              <a:buFont typeface="Arial" panose="020B0604020202020204" pitchFamily="34" charset="0"/>
              <a:buChar char="•"/>
            </a:pPr>
            <a:r>
              <a:rPr lang="es-CO" dirty="0"/>
              <a:t>Por carretera se necesitarían 80 camiones de con capacidad de 20 toneladas.</a:t>
            </a:r>
          </a:p>
        </p:txBody>
      </p:sp>
      <p:sp>
        <p:nvSpPr>
          <p:cNvPr id="3" name="Rectángulo 2"/>
          <p:cNvSpPr/>
          <p:nvPr/>
        </p:nvSpPr>
        <p:spPr>
          <a:xfrm>
            <a:off x="438686" y="1117853"/>
            <a:ext cx="11366627" cy="923330"/>
          </a:xfrm>
          <a:prstGeom prst="rect">
            <a:avLst/>
          </a:prstGeom>
        </p:spPr>
        <p:txBody>
          <a:bodyPr wrap="square">
            <a:spAutoFit/>
          </a:bodyPr>
          <a:lstStyle/>
          <a:p>
            <a:pPr algn="just"/>
            <a:r>
              <a:rPr lang="es-CO" dirty="0"/>
              <a:t>En Colombia, el modo carretero es el más representativo dentro del total de movilización de carga, con un 73,5 % de participación; seguido por el modo férreo, con el 23,6 %; el modo fluvial con el 1,5 %; el cabotaje con un 1,3 %67, y el modo aéreo con un 0,1 %.</a:t>
            </a:r>
          </a:p>
        </p:txBody>
      </p:sp>
      <p:sp>
        <p:nvSpPr>
          <p:cNvPr id="4" name="Rectángulo 3"/>
          <p:cNvSpPr/>
          <p:nvPr/>
        </p:nvSpPr>
        <p:spPr>
          <a:xfrm>
            <a:off x="478215" y="2217192"/>
            <a:ext cx="5340281" cy="923330"/>
          </a:xfrm>
          <a:prstGeom prst="rect">
            <a:avLst/>
          </a:prstGeom>
        </p:spPr>
        <p:txBody>
          <a:bodyPr wrap="square">
            <a:spAutoFit/>
          </a:bodyPr>
          <a:lstStyle/>
          <a:p>
            <a:pPr marL="285750" indent="-285750">
              <a:buFont typeface="Arial" panose="020B0604020202020204" pitchFamily="34" charset="0"/>
              <a:buChar char="•"/>
            </a:pPr>
            <a:r>
              <a:rPr lang="es-CO" dirty="0"/>
              <a:t>Existe un bajo nivel de aprovechamiento de la movilización de productos colombianos en los modos férreo y fluvial</a:t>
            </a:r>
          </a:p>
        </p:txBody>
      </p:sp>
      <p:graphicFrame>
        <p:nvGraphicFramePr>
          <p:cNvPr id="19" name="Gráfico 18"/>
          <p:cNvGraphicFramePr>
            <a:graphicFrameLocks/>
          </p:cNvGraphicFramePr>
          <p:nvPr/>
        </p:nvGraphicFramePr>
        <p:xfrm>
          <a:off x="6373505" y="2216004"/>
          <a:ext cx="5431808" cy="416647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106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ítulo 6">
            <a:extLst>
              <a:ext uri="{FF2B5EF4-FFF2-40B4-BE49-F238E27FC236}">
                <a16:creationId xmlns:a16="http://schemas.microsoft.com/office/drawing/2014/main" id="{074EB8F1-7F8E-4071-B035-94131317E5AA}"/>
              </a:ext>
            </a:extLst>
          </p:cNvPr>
          <p:cNvSpPr txBox="1">
            <a:spLocks/>
          </p:cNvSpPr>
          <p:nvPr/>
        </p:nvSpPr>
        <p:spPr>
          <a:xfrm>
            <a:off x="6096000" y="286869"/>
            <a:ext cx="6096000" cy="560422"/>
          </a:xfrm>
          <a:prstGeom prst="rect">
            <a:avLst/>
          </a:prstGeom>
          <a:solidFill>
            <a:srgbClr val="DC4C4C"/>
          </a:solidFill>
        </p:spPr>
        <p:txBody>
          <a:bodyPr vert="horz" lIns="91440" tIns="45720" rIns="91440" bIns="45720" rtlCol="0" anchor="t">
            <a:noAutofit/>
          </a:bodyPr>
          <a:lstStyle>
            <a:defPPr>
              <a:defRPr lang="es-CO"/>
            </a:defPPr>
            <a:lvl1pPr algn="r">
              <a:lnSpc>
                <a:spcPct val="90000"/>
              </a:lnSpc>
              <a:spcBef>
                <a:spcPct val="0"/>
              </a:spcBef>
              <a:buNone/>
              <a:defRPr sz="3600" b="0" spc="-150">
                <a:solidFill>
                  <a:schemeClr val="bg1"/>
                </a:solidFill>
                <a:latin typeface="Daytona Pro Condensed Light" panose="020B0604020202020204" pitchFamily="34" charset="0"/>
              </a:defRPr>
            </a:lvl1pPr>
          </a:lstStyle>
          <a:p>
            <a:r>
              <a:rPr lang="es-CO" sz="3200" dirty="0"/>
              <a:t>Transporte intermodal - Diagnóstico</a:t>
            </a:r>
          </a:p>
        </p:txBody>
      </p:sp>
      <p:sp>
        <p:nvSpPr>
          <p:cNvPr id="44" name="Marcador de texto 3">
            <a:extLst>
              <a:ext uri="{FF2B5EF4-FFF2-40B4-BE49-F238E27FC236}">
                <a16:creationId xmlns:a16="http://schemas.microsoft.com/office/drawing/2014/main" id="{4AB12738-993B-4C20-9CCB-0794ACE6CDCB}"/>
              </a:ext>
            </a:extLst>
          </p:cNvPr>
          <p:cNvSpPr txBox="1">
            <a:spLocks/>
          </p:cNvSpPr>
          <p:nvPr/>
        </p:nvSpPr>
        <p:spPr>
          <a:xfrm>
            <a:off x="438686" y="8742173"/>
            <a:ext cx="5809462" cy="364773"/>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Fuente: Universidad de </a:t>
            </a:r>
            <a:r>
              <a:rPr lang="es-CO" dirty="0" err="1"/>
              <a:t>Wagenigen</a:t>
            </a:r>
            <a:r>
              <a:rPr lang="es-CO" dirty="0"/>
              <a:t>, </a:t>
            </a:r>
            <a:r>
              <a:rPr lang="es-CO" i="1" dirty="0" err="1"/>
              <a:t>metropolitan</a:t>
            </a:r>
            <a:r>
              <a:rPr lang="es-CO" i="1" dirty="0"/>
              <a:t> </a:t>
            </a:r>
            <a:r>
              <a:rPr lang="es-CO" i="1" dirty="0" err="1"/>
              <a:t>food</a:t>
            </a:r>
            <a:r>
              <a:rPr lang="es-CO" i="1" dirty="0"/>
              <a:t> </a:t>
            </a:r>
            <a:r>
              <a:rPr lang="es-CO" i="1" dirty="0" err="1"/>
              <a:t>cluster</a:t>
            </a:r>
            <a:endParaRPr lang="es-CO" dirty="0"/>
          </a:p>
        </p:txBody>
      </p:sp>
      <p:sp>
        <p:nvSpPr>
          <p:cNvPr id="94" name="Rectángulo 93">
            <a:extLst>
              <a:ext uri="{FF2B5EF4-FFF2-40B4-BE49-F238E27FC236}">
                <a16:creationId xmlns:a16="http://schemas.microsoft.com/office/drawing/2014/main" id="{A51A38F8-8F1E-45A7-887F-9724F91C9919}"/>
              </a:ext>
            </a:extLst>
          </p:cNvPr>
          <p:cNvSpPr/>
          <p:nvPr/>
        </p:nvSpPr>
        <p:spPr>
          <a:xfrm>
            <a:off x="126592" y="6205053"/>
            <a:ext cx="6096000" cy="400110"/>
          </a:xfrm>
          <a:prstGeom prst="rect">
            <a:avLst/>
          </a:prstGeom>
        </p:spPr>
        <p:txBody>
          <a:bodyPr>
            <a:spAutoFit/>
          </a:bodyPr>
          <a:lstStyle/>
          <a:p>
            <a:r>
              <a:rPr lang="es-ES" sz="1000" dirty="0"/>
              <a:t>Toneladas movilizadas 2020 vs 2019 – Modo férreo</a:t>
            </a:r>
            <a:br>
              <a:rPr lang="es-ES" sz="1000" dirty="0"/>
            </a:br>
            <a:r>
              <a:rPr lang="es-ES" sz="1000" dirty="0"/>
              <a:t>Portal Logístico de Colombia</a:t>
            </a:r>
            <a:endParaRPr lang="es-CO" sz="1000" dirty="0"/>
          </a:p>
        </p:txBody>
      </p:sp>
      <p:sp>
        <p:nvSpPr>
          <p:cNvPr id="3" name="Rectángulo 2"/>
          <p:cNvSpPr/>
          <p:nvPr/>
        </p:nvSpPr>
        <p:spPr>
          <a:xfrm>
            <a:off x="438686" y="1117853"/>
            <a:ext cx="11366627" cy="923330"/>
          </a:xfrm>
          <a:prstGeom prst="rect">
            <a:avLst/>
          </a:prstGeom>
        </p:spPr>
        <p:txBody>
          <a:bodyPr wrap="square">
            <a:spAutoFit/>
          </a:bodyPr>
          <a:lstStyle/>
          <a:p>
            <a:pPr algn="just"/>
            <a:r>
              <a:rPr lang="es-CO" dirty="0"/>
              <a:t>Con la reactivación de los corredores férreos La Dorada – Santa Marta y Belencito – Bogotá varias empresas nacionales han apostado por este modo de transporte para soportar sus actividades logísticas. </a:t>
            </a:r>
          </a:p>
        </p:txBody>
      </p:sp>
      <p:sp>
        <p:nvSpPr>
          <p:cNvPr id="4" name="Rectángulo 3"/>
          <p:cNvSpPr/>
          <p:nvPr/>
        </p:nvSpPr>
        <p:spPr>
          <a:xfrm>
            <a:off x="478215" y="2217192"/>
            <a:ext cx="5769933" cy="923330"/>
          </a:xfrm>
          <a:prstGeom prst="rect">
            <a:avLst/>
          </a:prstGeom>
        </p:spPr>
        <p:txBody>
          <a:bodyPr wrap="square">
            <a:spAutoFit/>
          </a:bodyPr>
          <a:lstStyle/>
          <a:p>
            <a:pPr marL="285750" indent="-285750">
              <a:buFont typeface="Arial" panose="020B0604020202020204" pitchFamily="34" charset="0"/>
              <a:buChar char="•"/>
            </a:pPr>
            <a:r>
              <a:rPr lang="es-CO" dirty="0"/>
              <a:t>Sin embargo, las tarifas carreteras para conectar con los nodos de intercambio modal han dificultado la masificación del modo</a:t>
            </a:r>
          </a:p>
        </p:txBody>
      </p:sp>
      <p:pic>
        <p:nvPicPr>
          <p:cNvPr id="5" name="Imagen 4"/>
          <p:cNvPicPr>
            <a:picLocks noChangeAspect="1"/>
          </p:cNvPicPr>
          <p:nvPr/>
        </p:nvPicPr>
        <p:blipFill>
          <a:blip r:embed="rId3"/>
          <a:stretch>
            <a:fillRect/>
          </a:stretch>
        </p:blipFill>
        <p:spPr>
          <a:xfrm>
            <a:off x="126592" y="3316531"/>
            <a:ext cx="6712219" cy="2575203"/>
          </a:xfrm>
          <a:prstGeom prst="rect">
            <a:avLst/>
          </a:prstGeom>
        </p:spPr>
      </p:pic>
      <p:pic>
        <p:nvPicPr>
          <p:cNvPr id="6" name="Imagen 5"/>
          <p:cNvPicPr>
            <a:picLocks noChangeAspect="1"/>
          </p:cNvPicPr>
          <p:nvPr/>
        </p:nvPicPr>
        <p:blipFill rotWithShape="1">
          <a:blip r:embed="rId4"/>
          <a:srcRect t="16914" b="13809"/>
          <a:stretch/>
        </p:blipFill>
        <p:spPr>
          <a:xfrm>
            <a:off x="7155976" y="1815153"/>
            <a:ext cx="4854054" cy="2101756"/>
          </a:xfrm>
          <a:prstGeom prst="rect">
            <a:avLst/>
          </a:prstGeom>
        </p:spPr>
      </p:pic>
      <p:pic>
        <p:nvPicPr>
          <p:cNvPr id="7" name="Imagen 6"/>
          <p:cNvPicPr>
            <a:picLocks noChangeAspect="1"/>
          </p:cNvPicPr>
          <p:nvPr/>
        </p:nvPicPr>
        <p:blipFill rotWithShape="1">
          <a:blip r:embed="rId5"/>
          <a:srcRect t="14179" b="8551"/>
          <a:stretch/>
        </p:blipFill>
        <p:spPr>
          <a:xfrm>
            <a:off x="7155976" y="4057693"/>
            <a:ext cx="4854054" cy="2347415"/>
          </a:xfrm>
          <a:prstGeom prst="rect">
            <a:avLst/>
          </a:prstGeom>
        </p:spPr>
      </p:pic>
    </p:spTree>
    <p:extLst>
      <p:ext uri="{BB962C8B-B14F-4D97-AF65-F5344CB8AC3E}">
        <p14:creationId xmlns:p14="http://schemas.microsoft.com/office/powerpoint/2010/main" val="1625956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2">
            <a:extLst>
              <a:ext uri="{FF2B5EF4-FFF2-40B4-BE49-F238E27FC236}">
                <a16:creationId xmlns:a16="http://schemas.microsoft.com/office/drawing/2014/main" id="{02724FCC-611F-4811-897A-422B31D674A2}"/>
              </a:ext>
            </a:extLst>
          </p:cNvPr>
          <p:cNvSpPr>
            <a:spLocks noGrp="1"/>
          </p:cNvSpPr>
          <p:nvPr>
            <p:ph type="body" sz="quarter" idx="10"/>
          </p:nvPr>
        </p:nvSpPr>
        <p:spPr>
          <a:xfrm>
            <a:off x="288808" y="1105128"/>
            <a:ext cx="11614384" cy="360939"/>
          </a:xfrm>
        </p:spPr>
        <p:txBody>
          <a:bodyPr/>
          <a:lstStyle/>
          <a:p>
            <a:pPr algn="just"/>
            <a:r>
              <a:rPr lang="es-CO" sz="2800" b="1" dirty="0">
                <a:solidFill>
                  <a:srgbClr val="DC4C4C"/>
                </a:solidFill>
                <a:latin typeface="Daytona Pro Condensed Light" panose="020B0604020202020204" pitchFamily="34" charset="0"/>
              </a:rPr>
              <a:t>Incentivar la </a:t>
            </a:r>
            <a:r>
              <a:rPr lang="es-CO" sz="2800" b="1" dirty="0" err="1">
                <a:solidFill>
                  <a:srgbClr val="DC4C4C"/>
                </a:solidFill>
                <a:latin typeface="Daytona Pro Condensed Light" panose="020B0604020202020204" pitchFamily="34" charset="0"/>
              </a:rPr>
              <a:t>intermodalidad</a:t>
            </a:r>
            <a:r>
              <a:rPr lang="es-CO" sz="2800" b="1" dirty="0">
                <a:solidFill>
                  <a:srgbClr val="DC4C4C"/>
                </a:solidFill>
                <a:latin typeface="Daytona Pro Condensed Light" panose="020B0604020202020204" pitchFamily="34" charset="0"/>
              </a:rPr>
              <a:t> en el transporte como una de las estrategias para mejorar la competitividad, a través del aprovechamiento de las capacidades de los modos férreo y fluvial</a:t>
            </a:r>
          </a:p>
        </p:txBody>
      </p:sp>
      <p:sp>
        <p:nvSpPr>
          <p:cNvPr id="36" name="Título 6">
            <a:extLst>
              <a:ext uri="{FF2B5EF4-FFF2-40B4-BE49-F238E27FC236}">
                <a16:creationId xmlns:a16="http://schemas.microsoft.com/office/drawing/2014/main" id="{074EB8F1-7F8E-4071-B035-94131317E5AA}"/>
              </a:ext>
            </a:extLst>
          </p:cNvPr>
          <p:cNvSpPr txBox="1">
            <a:spLocks/>
          </p:cNvSpPr>
          <p:nvPr/>
        </p:nvSpPr>
        <p:spPr>
          <a:xfrm>
            <a:off x="6096000" y="286869"/>
            <a:ext cx="6096000" cy="560422"/>
          </a:xfrm>
          <a:prstGeom prst="rect">
            <a:avLst/>
          </a:prstGeom>
          <a:solidFill>
            <a:srgbClr val="DC4C4C"/>
          </a:solidFill>
        </p:spPr>
        <p:txBody>
          <a:bodyPr vert="horz" lIns="91440" tIns="45720" rIns="91440" bIns="45720" rtlCol="0" anchor="t">
            <a:noAutofit/>
          </a:bodyPr>
          <a:lstStyle>
            <a:defPPr>
              <a:defRPr lang="es-CO"/>
            </a:defPPr>
            <a:lvl1pPr algn="r">
              <a:lnSpc>
                <a:spcPct val="90000"/>
              </a:lnSpc>
              <a:spcBef>
                <a:spcPct val="0"/>
              </a:spcBef>
              <a:buNone/>
              <a:defRPr sz="3600" b="0" spc="-150">
                <a:solidFill>
                  <a:schemeClr val="bg1"/>
                </a:solidFill>
                <a:latin typeface="Daytona Pro Condensed Light" panose="020B0604020202020204" pitchFamily="34" charset="0"/>
              </a:defRPr>
            </a:lvl1pPr>
          </a:lstStyle>
          <a:p>
            <a:r>
              <a:rPr lang="es-CO" sz="3200" dirty="0"/>
              <a:t>Transporte intermodal - </a:t>
            </a:r>
            <a:r>
              <a:rPr lang="es-CO" sz="3200" b="1" dirty="0"/>
              <a:t>Objetivo</a:t>
            </a:r>
          </a:p>
        </p:txBody>
      </p:sp>
      <p:sp>
        <p:nvSpPr>
          <p:cNvPr id="13" name="Text Placeholder 2">
            <a:extLst>
              <a:ext uri="{FF2B5EF4-FFF2-40B4-BE49-F238E27FC236}">
                <a16:creationId xmlns:a16="http://schemas.microsoft.com/office/drawing/2014/main" id="{4B250109-4997-4E8D-99E0-0BE660A71F2A}"/>
              </a:ext>
            </a:extLst>
          </p:cNvPr>
          <p:cNvSpPr txBox="1">
            <a:spLocks/>
          </p:cNvSpPr>
          <p:nvPr/>
        </p:nvSpPr>
        <p:spPr>
          <a:xfrm>
            <a:off x="291866" y="1103263"/>
            <a:ext cx="11614384" cy="3609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Work Sa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sz="1600" i="1" dirty="0">
              <a:solidFill>
                <a:prstClr val="black"/>
              </a:solidFill>
            </a:endParaRPr>
          </a:p>
        </p:txBody>
      </p:sp>
      <p:sp>
        <p:nvSpPr>
          <p:cNvPr id="21" name="Text Placeholder 11">
            <a:extLst>
              <a:ext uri="{FF2B5EF4-FFF2-40B4-BE49-F238E27FC236}">
                <a16:creationId xmlns:a16="http://schemas.microsoft.com/office/drawing/2014/main" id="{B36C0125-9A75-42AC-B9E7-C07455552FB0}"/>
              </a:ext>
            </a:extLst>
          </p:cNvPr>
          <p:cNvSpPr txBox="1">
            <a:spLocks/>
          </p:cNvSpPr>
          <p:nvPr/>
        </p:nvSpPr>
        <p:spPr>
          <a:xfrm>
            <a:off x="443288" y="2427231"/>
            <a:ext cx="5580715" cy="369553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Clr>
                <a:schemeClr val="accent1"/>
              </a:buClr>
              <a:buNone/>
            </a:pPr>
            <a:endParaRPr lang="es-CO" sz="1400" dirty="0"/>
          </a:p>
          <a:p>
            <a:pPr>
              <a:spcBef>
                <a:spcPts val="1200"/>
              </a:spcBef>
              <a:buClr>
                <a:schemeClr val="accent1"/>
              </a:buClr>
              <a:buFont typeface="Wingdings" panose="05000000000000000000" pitchFamily="2" charset="2"/>
              <a:buChar char="ü"/>
            </a:pPr>
            <a:endParaRPr lang="es-ES" sz="1600" dirty="0"/>
          </a:p>
        </p:txBody>
      </p:sp>
      <p:sp>
        <p:nvSpPr>
          <p:cNvPr id="23" name="Title 1">
            <a:extLst>
              <a:ext uri="{FF2B5EF4-FFF2-40B4-BE49-F238E27FC236}">
                <a16:creationId xmlns:a16="http://schemas.microsoft.com/office/drawing/2014/main" id="{2B5210D7-637F-4B8B-B4EF-B209A7C87ADE}"/>
              </a:ext>
            </a:extLst>
          </p:cNvPr>
          <p:cNvSpPr txBox="1">
            <a:spLocks/>
          </p:cNvSpPr>
          <p:nvPr/>
        </p:nvSpPr>
        <p:spPr>
          <a:xfrm>
            <a:off x="291865" y="2745506"/>
            <a:ext cx="11613596" cy="55938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r>
              <a:rPr lang="es-CO" sz="2400" b="1" dirty="0"/>
              <a:t>Necesidades identificadas</a:t>
            </a:r>
          </a:p>
        </p:txBody>
      </p:sp>
      <p:sp>
        <p:nvSpPr>
          <p:cNvPr id="24" name="Marcador de texto 2">
            <a:extLst>
              <a:ext uri="{FF2B5EF4-FFF2-40B4-BE49-F238E27FC236}">
                <a16:creationId xmlns:a16="http://schemas.microsoft.com/office/drawing/2014/main" id="{CEFDEA4A-88EB-4232-82EE-20E4A6BE2738}"/>
              </a:ext>
            </a:extLst>
          </p:cNvPr>
          <p:cNvSpPr txBox="1">
            <a:spLocks/>
          </p:cNvSpPr>
          <p:nvPr/>
        </p:nvSpPr>
        <p:spPr>
          <a:xfrm>
            <a:off x="443288" y="3428999"/>
            <a:ext cx="11255069" cy="269376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Work Sa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600"/>
              </a:spcBef>
              <a:spcAft>
                <a:spcPts val="600"/>
              </a:spcAft>
              <a:buFont typeface="Arial" panose="020B0604020202020204" pitchFamily="34" charset="0"/>
              <a:buChar char="•"/>
            </a:pPr>
            <a:r>
              <a:rPr lang="es-CO" sz="1800" dirty="0"/>
              <a:t>Incrementar la participación de los modos férreo, fluvial y aéreo en la movilización de carga en el territorio nacional</a:t>
            </a:r>
          </a:p>
          <a:p>
            <a:pPr marL="342900" indent="-342900">
              <a:lnSpc>
                <a:spcPct val="100000"/>
              </a:lnSpc>
              <a:spcBef>
                <a:spcPts val="600"/>
              </a:spcBef>
              <a:spcAft>
                <a:spcPts val="600"/>
              </a:spcAft>
              <a:buFont typeface="Arial" panose="020B0604020202020204" pitchFamily="34" charset="0"/>
              <a:buChar char="•"/>
            </a:pPr>
            <a:r>
              <a:rPr lang="es-CO" sz="1800" dirty="0"/>
              <a:t>Aprovechar los ahorros en costos relacionados a las operaciones de volumen en los modos férreo y fluvial como una plataforma para la facilitación del comercio internacional</a:t>
            </a:r>
          </a:p>
          <a:p>
            <a:pPr marL="342900" indent="-342900">
              <a:lnSpc>
                <a:spcPct val="100000"/>
              </a:lnSpc>
              <a:spcBef>
                <a:spcPts val="600"/>
              </a:spcBef>
              <a:spcAft>
                <a:spcPts val="600"/>
              </a:spcAft>
              <a:buFont typeface="Arial" panose="020B0604020202020204" pitchFamily="34" charset="0"/>
              <a:buChar char="•"/>
            </a:pPr>
            <a:r>
              <a:rPr lang="es-CO" sz="1800" dirty="0"/>
              <a:t>Definir lineamientos de política pública enfocados a la generación de incentivos para la utilización de los modos complementarios al transporte carretero</a:t>
            </a:r>
          </a:p>
          <a:p>
            <a:pPr marL="342900" indent="-342900">
              <a:lnSpc>
                <a:spcPct val="100000"/>
              </a:lnSpc>
              <a:spcBef>
                <a:spcPts val="600"/>
              </a:spcBef>
              <a:spcAft>
                <a:spcPts val="600"/>
              </a:spcAft>
              <a:buFont typeface="Arial" panose="020B0604020202020204" pitchFamily="34" charset="0"/>
              <a:buChar char="•"/>
            </a:pPr>
            <a:r>
              <a:rPr lang="es-CO" sz="1800" dirty="0"/>
              <a:t>Incrementar la oferta de talento humano y las capacidades técnicas de los actores involucrados en las operaciones logísticas en los modos férreo y fluvial en el país</a:t>
            </a:r>
          </a:p>
        </p:txBody>
      </p:sp>
    </p:spTree>
    <p:extLst>
      <p:ext uri="{BB962C8B-B14F-4D97-AF65-F5344CB8AC3E}">
        <p14:creationId xmlns:p14="http://schemas.microsoft.com/office/powerpoint/2010/main" val="3870122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brir corchete 19">
            <a:extLst>
              <a:ext uri="{FF2B5EF4-FFF2-40B4-BE49-F238E27FC236}">
                <a16:creationId xmlns:a16="http://schemas.microsoft.com/office/drawing/2014/main" id="{64A9A4E4-3486-4C09-91BF-CD1BD73578B0}"/>
              </a:ext>
            </a:extLst>
          </p:cNvPr>
          <p:cNvSpPr/>
          <p:nvPr/>
        </p:nvSpPr>
        <p:spPr>
          <a:xfrm rot="16200000">
            <a:off x="7971217" y="3729179"/>
            <a:ext cx="584774" cy="3526923"/>
          </a:xfrm>
          <a:prstGeom prst="leftBracket">
            <a:avLst/>
          </a:prstGeom>
          <a:solidFill>
            <a:srgbClr val="589CB4"/>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32" name="CuadroTexto 31">
            <a:extLst>
              <a:ext uri="{FF2B5EF4-FFF2-40B4-BE49-F238E27FC236}">
                <a16:creationId xmlns:a16="http://schemas.microsoft.com/office/drawing/2014/main" id="{8BEBC173-97E5-4E0D-AEBF-A146F41EC9D0}"/>
              </a:ext>
            </a:extLst>
          </p:cNvPr>
          <p:cNvSpPr txBox="1"/>
          <p:nvPr/>
        </p:nvSpPr>
        <p:spPr>
          <a:xfrm>
            <a:off x="6461394" y="5221398"/>
            <a:ext cx="3565662" cy="584775"/>
          </a:xfrm>
          <a:prstGeom prst="rect">
            <a:avLst/>
          </a:prstGeom>
          <a:noFill/>
        </p:spPr>
        <p:txBody>
          <a:bodyPr wrap="square" rtlCol="0" anchor="ctr">
            <a:spAutoFit/>
          </a:bodyPr>
          <a:lstStyle/>
          <a:p>
            <a:pPr algn="ctr">
              <a:spcBef>
                <a:spcPts val="600"/>
              </a:spcBef>
            </a:pPr>
            <a:r>
              <a:rPr lang="es-419" sz="1600" b="1" dirty="0">
                <a:solidFill>
                  <a:schemeClr val="bg1"/>
                </a:solidFill>
              </a:rPr>
              <a:t>Impactos de largo plazo de la política</a:t>
            </a:r>
          </a:p>
        </p:txBody>
      </p:sp>
      <p:sp>
        <p:nvSpPr>
          <p:cNvPr id="21" name="Abrir corchete 20">
            <a:extLst>
              <a:ext uri="{FF2B5EF4-FFF2-40B4-BE49-F238E27FC236}">
                <a16:creationId xmlns:a16="http://schemas.microsoft.com/office/drawing/2014/main" id="{FE7393CE-CF25-4111-9B59-B19025F89A26}"/>
              </a:ext>
            </a:extLst>
          </p:cNvPr>
          <p:cNvSpPr/>
          <p:nvPr/>
        </p:nvSpPr>
        <p:spPr>
          <a:xfrm rot="16200000">
            <a:off x="4701505" y="4025142"/>
            <a:ext cx="584776" cy="2935002"/>
          </a:xfrm>
          <a:prstGeom prst="leftBracket">
            <a:avLst/>
          </a:prstGeom>
          <a:solidFill>
            <a:srgbClr val="4168B5"/>
          </a:solidFill>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graphicFrame>
        <p:nvGraphicFramePr>
          <p:cNvPr id="22" name="Gráfico 21">
            <a:extLst>
              <a:ext uri="{FF2B5EF4-FFF2-40B4-BE49-F238E27FC236}">
                <a16:creationId xmlns:a16="http://schemas.microsoft.com/office/drawing/2014/main" id="{1D941772-A2AC-4567-B08C-3A2C4E82DA60}"/>
              </a:ext>
            </a:extLst>
          </p:cNvPr>
          <p:cNvGraphicFramePr>
            <a:graphicFrameLocks/>
          </p:cNvGraphicFramePr>
          <p:nvPr/>
        </p:nvGraphicFramePr>
        <p:xfrm>
          <a:off x="1822332" y="2377426"/>
          <a:ext cx="8547335" cy="2826019"/>
        </p:xfrm>
        <a:graphic>
          <a:graphicData uri="http://schemas.openxmlformats.org/drawingml/2006/chart">
            <c:chart xmlns:c="http://schemas.openxmlformats.org/drawingml/2006/chart" xmlns:r="http://schemas.openxmlformats.org/officeDocument/2006/relationships" r:id="rId2"/>
          </a:graphicData>
        </a:graphic>
      </p:graphicFrame>
      <p:cxnSp>
        <p:nvCxnSpPr>
          <p:cNvPr id="23" name="Conector recto 22">
            <a:extLst>
              <a:ext uri="{FF2B5EF4-FFF2-40B4-BE49-F238E27FC236}">
                <a16:creationId xmlns:a16="http://schemas.microsoft.com/office/drawing/2014/main" id="{F3AFCD34-8D21-429F-9972-93FC8E3BB41F}"/>
              </a:ext>
            </a:extLst>
          </p:cNvPr>
          <p:cNvCxnSpPr>
            <a:cxnSpLocks/>
          </p:cNvCxnSpPr>
          <p:nvPr/>
        </p:nvCxnSpPr>
        <p:spPr>
          <a:xfrm flipV="1">
            <a:off x="5292587" y="2830286"/>
            <a:ext cx="0" cy="1993174"/>
          </a:xfrm>
          <a:prstGeom prst="line">
            <a:avLst/>
          </a:prstGeom>
          <a:ln w="15875">
            <a:prstDash val="sysDash"/>
          </a:ln>
        </p:spPr>
        <p:style>
          <a:lnRef idx="1">
            <a:schemeClr val="accent1"/>
          </a:lnRef>
          <a:fillRef idx="0">
            <a:schemeClr val="accent1"/>
          </a:fillRef>
          <a:effectRef idx="0">
            <a:schemeClr val="accent1"/>
          </a:effectRef>
          <a:fontRef idx="minor">
            <a:schemeClr val="tx1"/>
          </a:fontRef>
        </p:style>
      </p:cxnSp>
      <p:sp>
        <p:nvSpPr>
          <p:cNvPr id="24" name="Marcador de texto 2">
            <a:extLst>
              <a:ext uri="{FF2B5EF4-FFF2-40B4-BE49-F238E27FC236}">
                <a16:creationId xmlns:a16="http://schemas.microsoft.com/office/drawing/2014/main" id="{04B2998F-0153-47B7-884A-C0870AEB886E}"/>
              </a:ext>
            </a:extLst>
          </p:cNvPr>
          <p:cNvSpPr>
            <a:spLocks noGrp="1"/>
          </p:cNvSpPr>
          <p:nvPr>
            <p:ph type="body" sz="quarter" idx="10"/>
          </p:nvPr>
        </p:nvSpPr>
        <p:spPr>
          <a:xfrm>
            <a:off x="313031" y="1001997"/>
            <a:ext cx="11454658" cy="360939"/>
          </a:xfrm>
        </p:spPr>
        <p:txBody>
          <a:bodyPr/>
          <a:lstStyle/>
          <a:p>
            <a:r>
              <a:rPr lang="es-419" dirty="0"/>
              <a:t>El objetivo con la política es poner a Colombia a niveles de países OCDE (9 %) en los costos logísticos</a:t>
            </a:r>
          </a:p>
        </p:txBody>
      </p:sp>
      <p:sp>
        <p:nvSpPr>
          <p:cNvPr id="25" name="Marcador de texto 3">
            <a:extLst>
              <a:ext uri="{FF2B5EF4-FFF2-40B4-BE49-F238E27FC236}">
                <a16:creationId xmlns:a16="http://schemas.microsoft.com/office/drawing/2014/main" id="{A3D423ED-E3F1-413A-8774-3F881F154E7C}"/>
              </a:ext>
            </a:extLst>
          </p:cNvPr>
          <p:cNvSpPr>
            <a:spLocks noGrp="1"/>
          </p:cNvSpPr>
          <p:nvPr>
            <p:ph type="body" sz="quarter" idx="11"/>
          </p:nvPr>
        </p:nvSpPr>
        <p:spPr>
          <a:xfrm>
            <a:off x="291865" y="6308675"/>
            <a:ext cx="5809462" cy="364773"/>
          </a:xfrm>
        </p:spPr>
        <p:txBody>
          <a:bodyPr/>
          <a:lstStyle/>
          <a:p>
            <a:r>
              <a:rPr lang="es-CO" dirty="0"/>
              <a:t>Fuente: DNP Encuesta Nacional Logística 2018 – PND 2018-2022</a:t>
            </a:r>
          </a:p>
        </p:txBody>
      </p:sp>
      <p:pic>
        <p:nvPicPr>
          <p:cNvPr id="27" name="Imagen 26">
            <a:extLst>
              <a:ext uri="{FF2B5EF4-FFF2-40B4-BE49-F238E27FC236}">
                <a16:creationId xmlns:a16="http://schemas.microsoft.com/office/drawing/2014/main" id="{6A36450C-3EE3-46D5-B7C1-60F854E0358A}"/>
              </a:ext>
            </a:extLst>
          </p:cNvPr>
          <p:cNvPicPr>
            <a:picLocks noChangeAspect="1"/>
          </p:cNvPicPr>
          <p:nvPr/>
        </p:nvPicPr>
        <p:blipFill rotWithShape="1">
          <a:blip r:embed="rId3" cstate="screen">
            <a:duotone>
              <a:schemeClr val="accent3">
                <a:shade val="45000"/>
                <a:satMod val="135000"/>
              </a:schemeClr>
              <a:prstClr val="white"/>
            </a:duotone>
            <a:extLst>
              <a:ext uri="{BEBA8EAE-BF5A-486C-A8C5-ECC9F3942E4B}">
                <a14:imgProps xmlns:a14="http://schemas.microsoft.com/office/drawing/2010/main">
                  <a14:imgLayer r:embed="rId4">
                    <a14:imgEffect>
                      <a14:colorTemperature colorTemp="8230"/>
                    </a14:imgEffect>
                    <a14:imgEffect>
                      <a14:saturation sat="1680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304713" y="1922196"/>
            <a:ext cx="1517619" cy="1040338"/>
          </a:xfrm>
          <a:prstGeom prst="rect">
            <a:avLst/>
          </a:prstGeom>
          <a:ln>
            <a:noFill/>
          </a:ln>
        </p:spPr>
      </p:pic>
      <p:sp>
        <p:nvSpPr>
          <p:cNvPr id="28" name="CuadroTexto 27">
            <a:extLst>
              <a:ext uri="{FF2B5EF4-FFF2-40B4-BE49-F238E27FC236}">
                <a16:creationId xmlns:a16="http://schemas.microsoft.com/office/drawing/2014/main" id="{D2E7509B-729E-49EE-9A81-04DA9CECB17E}"/>
              </a:ext>
            </a:extLst>
          </p:cNvPr>
          <p:cNvSpPr txBox="1"/>
          <p:nvPr/>
        </p:nvSpPr>
        <p:spPr>
          <a:xfrm>
            <a:off x="-131660" y="3018898"/>
            <a:ext cx="2390364" cy="584775"/>
          </a:xfrm>
          <a:prstGeom prst="rect">
            <a:avLst/>
          </a:prstGeom>
          <a:noFill/>
        </p:spPr>
        <p:txBody>
          <a:bodyPr wrap="square" rtlCol="0" anchor="ctr">
            <a:spAutoFit/>
          </a:bodyPr>
          <a:lstStyle/>
          <a:p>
            <a:pPr algn="ctr">
              <a:spcBef>
                <a:spcPts val="600"/>
              </a:spcBef>
            </a:pPr>
            <a:r>
              <a:rPr lang="es-CO" sz="3200" dirty="0">
                <a:solidFill>
                  <a:srgbClr val="E17070"/>
                </a:solidFill>
                <a:latin typeface="Impact" panose="020B0806030902050204" pitchFamily="34" charset="0"/>
                <a:ea typeface="SimHei" panose="020B0503020204020204" pitchFamily="49" charset="-122"/>
                <a:cs typeface="Hadassah Friedlaender" panose="020B0604020202020204" pitchFamily="18" charset="-79"/>
              </a:rPr>
              <a:t>13,5 %</a:t>
            </a:r>
          </a:p>
        </p:txBody>
      </p:sp>
      <p:pic>
        <p:nvPicPr>
          <p:cNvPr id="29" name="Imagen 28">
            <a:extLst>
              <a:ext uri="{FF2B5EF4-FFF2-40B4-BE49-F238E27FC236}">
                <a16:creationId xmlns:a16="http://schemas.microsoft.com/office/drawing/2014/main" id="{F6C5CC87-9722-4BA2-9249-1447F495B72F}"/>
              </a:ext>
            </a:extLst>
          </p:cNvPr>
          <p:cNvPicPr>
            <a:picLocks noChangeAspect="1"/>
          </p:cNvPicPr>
          <p:nvPr/>
        </p:nvPicPr>
        <p:blipFill rotWithShape="1">
          <a:blip r:embed="rId3" cstate="screen">
            <a:duotone>
              <a:schemeClr val="accent1">
                <a:shade val="45000"/>
                <a:satMod val="135000"/>
              </a:schemeClr>
              <a:prstClr val="white"/>
            </a:duotone>
            <a:extLst>
              <a:ext uri="{BEBA8EAE-BF5A-486C-A8C5-ECC9F3942E4B}">
                <a14:imgProps xmlns:a14="http://schemas.microsoft.com/office/drawing/2010/main">
                  <a14:imgLayer r:embed="rId4">
                    <a14:imgEffect>
                      <a14:colorTemperature colorTemp="8230"/>
                    </a14:imgEffect>
                    <a14:imgEffect>
                      <a14:saturation sat="1680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10344503" y="3798277"/>
            <a:ext cx="1376981" cy="943930"/>
          </a:xfrm>
          <a:prstGeom prst="rect">
            <a:avLst/>
          </a:prstGeom>
          <a:ln>
            <a:noFill/>
          </a:ln>
        </p:spPr>
      </p:pic>
      <p:sp>
        <p:nvSpPr>
          <p:cNvPr id="30" name="CuadroTexto 29">
            <a:extLst>
              <a:ext uri="{FF2B5EF4-FFF2-40B4-BE49-F238E27FC236}">
                <a16:creationId xmlns:a16="http://schemas.microsoft.com/office/drawing/2014/main" id="{DC40422F-296D-49F9-901D-5B47F3A9F865}"/>
              </a:ext>
            </a:extLst>
          </p:cNvPr>
          <p:cNvSpPr txBox="1"/>
          <p:nvPr/>
        </p:nvSpPr>
        <p:spPr>
          <a:xfrm>
            <a:off x="10344503" y="4727905"/>
            <a:ext cx="1635721" cy="584775"/>
          </a:xfrm>
          <a:prstGeom prst="rect">
            <a:avLst/>
          </a:prstGeom>
          <a:noFill/>
        </p:spPr>
        <p:txBody>
          <a:bodyPr wrap="square" rtlCol="0" anchor="ctr">
            <a:spAutoFit/>
          </a:bodyPr>
          <a:lstStyle/>
          <a:p>
            <a:pPr algn="ctr">
              <a:spcBef>
                <a:spcPts val="600"/>
              </a:spcBef>
            </a:pPr>
            <a:r>
              <a:rPr lang="es-CO" sz="3200" dirty="0">
                <a:solidFill>
                  <a:srgbClr val="379374"/>
                </a:solidFill>
                <a:latin typeface="Impact" panose="020B0806030902050204" pitchFamily="34" charset="0"/>
                <a:ea typeface="SimHei" panose="020B0503020204020204" pitchFamily="49" charset="-122"/>
                <a:cs typeface="Hadassah Friedlaender" panose="020B0604020202020204" pitchFamily="18" charset="-79"/>
              </a:rPr>
              <a:t>9,5 %</a:t>
            </a:r>
          </a:p>
        </p:txBody>
      </p:sp>
      <p:sp>
        <p:nvSpPr>
          <p:cNvPr id="31" name="CuadroTexto 30">
            <a:extLst>
              <a:ext uri="{FF2B5EF4-FFF2-40B4-BE49-F238E27FC236}">
                <a16:creationId xmlns:a16="http://schemas.microsoft.com/office/drawing/2014/main" id="{7C2D7292-7097-4D12-BAC3-65A9D8A58362}"/>
              </a:ext>
            </a:extLst>
          </p:cNvPr>
          <p:cNvSpPr txBox="1"/>
          <p:nvPr/>
        </p:nvSpPr>
        <p:spPr>
          <a:xfrm>
            <a:off x="3511975" y="5203761"/>
            <a:ext cx="2949419" cy="584775"/>
          </a:xfrm>
          <a:prstGeom prst="rect">
            <a:avLst/>
          </a:prstGeom>
          <a:solidFill>
            <a:srgbClr val="157394"/>
          </a:solidFill>
        </p:spPr>
        <p:txBody>
          <a:bodyPr wrap="square" rtlCol="0" anchor="ctr">
            <a:spAutoFit/>
          </a:bodyPr>
          <a:lstStyle/>
          <a:p>
            <a:pPr algn="ctr">
              <a:spcBef>
                <a:spcPts val="600"/>
              </a:spcBef>
            </a:pPr>
            <a:r>
              <a:rPr lang="es-419" sz="1600" b="1" dirty="0">
                <a:solidFill>
                  <a:schemeClr val="bg1"/>
                </a:solidFill>
              </a:rPr>
              <a:t>Implementación del plan de acción de la política</a:t>
            </a:r>
          </a:p>
        </p:txBody>
      </p:sp>
      <p:sp>
        <p:nvSpPr>
          <p:cNvPr id="43" name="Título 6">
            <a:extLst>
              <a:ext uri="{FF2B5EF4-FFF2-40B4-BE49-F238E27FC236}">
                <a16:creationId xmlns:a16="http://schemas.microsoft.com/office/drawing/2014/main" id="{6EC0112B-6D5E-4FDF-BBFF-34AC5B5A9473}"/>
              </a:ext>
            </a:extLst>
          </p:cNvPr>
          <p:cNvSpPr>
            <a:spLocks noGrp="1"/>
          </p:cNvSpPr>
          <p:nvPr>
            <p:ph type="title"/>
          </p:nvPr>
        </p:nvSpPr>
        <p:spPr>
          <a:xfrm>
            <a:off x="288808" y="287904"/>
            <a:ext cx="5003779" cy="559387"/>
          </a:xfrm>
        </p:spPr>
        <p:txBody>
          <a:bodyPr/>
          <a:lstStyle/>
          <a:p>
            <a:r>
              <a:rPr lang="es-CO" sz="3200" b="1" dirty="0">
                <a:solidFill>
                  <a:srgbClr val="002060"/>
                </a:solidFill>
                <a:latin typeface="+mj-lt"/>
              </a:rPr>
              <a:t>Los propósitos del CONPES</a:t>
            </a:r>
          </a:p>
        </p:txBody>
      </p:sp>
    </p:spTree>
    <p:extLst>
      <p:ext uri="{BB962C8B-B14F-4D97-AF65-F5344CB8AC3E}">
        <p14:creationId xmlns:p14="http://schemas.microsoft.com/office/powerpoint/2010/main" val="42222786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ítulo 6">
            <a:extLst>
              <a:ext uri="{FF2B5EF4-FFF2-40B4-BE49-F238E27FC236}">
                <a16:creationId xmlns:a16="http://schemas.microsoft.com/office/drawing/2014/main" id="{074EB8F1-7F8E-4071-B035-94131317E5AA}"/>
              </a:ext>
            </a:extLst>
          </p:cNvPr>
          <p:cNvSpPr txBox="1">
            <a:spLocks/>
          </p:cNvSpPr>
          <p:nvPr/>
        </p:nvSpPr>
        <p:spPr>
          <a:xfrm>
            <a:off x="5418161" y="286869"/>
            <a:ext cx="6773839" cy="560422"/>
          </a:xfrm>
          <a:prstGeom prst="rect">
            <a:avLst/>
          </a:prstGeom>
          <a:solidFill>
            <a:srgbClr val="3C444C"/>
          </a:solidFill>
        </p:spPr>
        <p:txBody>
          <a:bodyPr vert="horz" lIns="91440" tIns="45720" rIns="91440" bIns="45720" rtlCol="0" anchor="t">
            <a:noAutofit/>
          </a:bodyPr>
          <a:lstStyle>
            <a:defPPr>
              <a:defRPr lang="es-CO"/>
            </a:defPPr>
            <a:lvl1pPr algn="r">
              <a:lnSpc>
                <a:spcPct val="90000"/>
              </a:lnSpc>
              <a:spcBef>
                <a:spcPct val="0"/>
              </a:spcBef>
              <a:buNone/>
              <a:defRPr sz="3200" b="0" spc="-150">
                <a:solidFill>
                  <a:schemeClr val="bg1"/>
                </a:solidFill>
                <a:latin typeface="Daytona Pro Condensed Light" panose="020B0604020202020204" pitchFamily="34" charset="0"/>
              </a:defRPr>
            </a:lvl1pPr>
          </a:lstStyle>
          <a:p>
            <a:r>
              <a:rPr lang="es-CO" dirty="0"/>
              <a:t>Servicios de logística especializada - Diagnóstico</a:t>
            </a:r>
          </a:p>
        </p:txBody>
      </p:sp>
      <p:sp>
        <p:nvSpPr>
          <p:cNvPr id="13" name="Marcador de texto 2">
            <a:extLst>
              <a:ext uri="{FF2B5EF4-FFF2-40B4-BE49-F238E27FC236}">
                <a16:creationId xmlns:a16="http://schemas.microsoft.com/office/drawing/2014/main" id="{202AEC96-78F6-4D45-A169-2430DB5AF7D7}"/>
              </a:ext>
            </a:extLst>
          </p:cNvPr>
          <p:cNvSpPr>
            <a:spLocks noGrp="1"/>
          </p:cNvSpPr>
          <p:nvPr>
            <p:ph type="body" sz="quarter" idx="10"/>
          </p:nvPr>
        </p:nvSpPr>
        <p:spPr>
          <a:xfrm>
            <a:off x="288808" y="1123060"/>
            <a:ext cx="11614384" cy="360939"/>
          </a:xfrm>
        </p:spPr>
        <p:txBody>
          <a:bodyPr/>
          <a:lstStyle/>
          <a:p>
            <a:pPr algn="just"/>
            <a:r>
              <a:rPr lang="es-CO" dirty="0"/>
              <a:t>La oferta de servicios a la carga no alcanza aún una madurez si se compara con los países que encabezan el Índice de Desempeño Logístico del Banco Mundial, en el  que Colombia puntúa un 2.87 de 5 posibles en Competencia Logística, aspecto que relaciona la competencia y calidad de los servicios logísticos</a:t>
            </a:r>
          </a:p>
        </p:txBody>
      </p:sp>
      <p:sp>
        <p:nvSpPr>
          <p:cNvPr id="15" name="Marcador de texto 3">
            <a:extLst>
              <a:ext uri="{FF2B5EF4-FFF2-40B4-BE49-F238E27FC236}">
                <a16:creationId xmlns:a16="http://schemas.microsoft.com/office/drawing/2014/main" id="{2D91BB4C-A6DA-444C-8615-1B7D8615CE9F}"/>
              </a:ext>
            </a:extLst>
          </p:cNvPr>
          <p:cNvSpPr>
            <a:spLocks noGrp="1"/>
          </p:cNvSpPr>
          <p:nvPr>
            <p:ph type="body" sz="quarter" idx="11"/>
          </p:nvPr>
        </p:nvSpPr>
        <p:spPr>
          <a:xfrm>
            <a:off x="291865" y="6308675"/>
            <a:ext cx="5809462" cy="364773"/>
          </a:xfrm>
        </p:spPr>
        <p:txBody>
          <a:bodyPr/>
          <a:lstStyle/>
          <a:p>
            <a:r>
              <a:rPr lang="es-CO" dirty="0"/>
              <a:t>Fuente: Adaptado de BID, 2019, DNP (2016)</a:t>
            </a:r>
          </a:p>
        </p:txBody>
      </p:sp>
      <p:graphicFrame>
        <p:nvGraphicFramePr>
          <p:cNvPr id="25" name="Gráfico 24"/>
          <p:cNvGraphicFramePr>
            <a:graphicFrameLocks/>
          </p:cNvGraphicFramePr>
          <p:nvPr/>
        </p:nvGraphicFramePr>
        <p:xfrm>
          <a:off x="402913" y="2539605"/>
          <a:ext cx="5372366" cy="3711062"/>
        </p:xfrm>
        <a:graphic>
          <a:graphicData uri="http://schemas.openxmlformats.org/drawingml/2006/chart">
            <c:chart xmlns:c="http://schemas.openxmlformats.org/drawingml/2006/chart" xmlns:r="http://schemas.openxmlformats.org/officeDocument/2006/relationships" r:id="rId2"/>
          </a:graphicData>
        </a:graphic>
      </p:graphicFrame>
      <p:sp>
        <p:nvSpPr>
          <p:cNvPr id="11" name="Rectángulo 10"/>
          <p:cNvSpPr/>
          <p:nvPr/>
        </p:nvSpPr>
        <p:spPr>
          <a:xfrm>
            <a:off x="6152045" y="2757166"/>
            <a:ext cx="5807192" cy="830997"/>
          </a:xfrm>
          <a:prstGeom prst="rect">
            <a:avLst/>
          </a:prstGeom>
        </p:spPr>
        <p:txBody>
          <a:bodyPr wrap="square">
            <a:spAutoFit/>
          </a:bodyPr>
          <a:lstStyle/>
          <a:p>
            <a:pPr marL="285750" indent="-285750">
              <a:buFont typeface="Arial" panose="020B0604020202020204" pitchFamily="34" charset="0"/>
              <a:buChar char="•"/>
            </a:pPr>
            <a:r>
              <a:rPr lang="es-CO" sz="1600" dirty="0"/>
              <a:t>Aun estando por encima del promedio de la región, el país encuentra falencias en la provisión de servicios especializados</a:t>
            </a:r>
          </a:p>
        </p:txBody>
      </p:sp>
      <p:sp>
        <p:nvSpPr>
          <p:cNvPr id="12" name="Rectángulo 11"/>
          <p:cNvSpPr/>
          <p:nvPr/>
        </p:nvSpPr>
        <p:spPr>
          <a:xfrm>
            <a:off x="6152045" y="3784112"/>
            <a:ext cx="5807192" cy="1077218"/>
          </a:xfrm>
          <a:prstGeom prst="rect">
            <a:avLst/>
          </a:prstGeom>
        </p:spPr>
        <p:txBody>
          <a:bodyPr wrap="square">
            <a:spAutoFit/>
          </a:bodyPr>
          <a:lstStyle/>
          <a:p>
            <a:pPr marL="285750" indent="-285750">
              <a:buFont typeface="Arial" panose="020B0604020202020204" pitchFamily="34" charset="0"/>
              <a:buChar char="•"/>
            </a:pPr>
            <a:r>
              <a:rPr lang="es-CO" sz="1600" dirty="0"/>
              <a:t>Proyectos actuales como las plataformas logísticas de La Dorada y la </a:t>
            </a:r>
            <a:r>
              <a:rPr lang="es-CO" sz="1600" dirty="0" err="1"/>
              <a:t>Virgina</a:t>
            </a:r>
            <a:r>
              <a:rPr lang="es-CO" sz="1600" dirty="0"/>
              <a:t> buscan suplir las necesidades de servicios logísticos aprovechando su ubicación estratégica en el país</a:t>
            </a:r>
          </a:p>
        </p:txBody>
      </p:sp>
      <p:sp>
        <p:nvSpPr>
          <p:cNvPr id="7" name="Rectángulo 6"/>
          <p:cNvSpPr/>
          <p:nvPr/>
        </p:nvSpPr>
        <p:spPr>
          <a:xfrm>
            <a:off x="2794884" y="3197799"/>
            <a:ext cx="753534" cy="2984637"/>
          </a:xfrm>
          <a:prstGeom prst="rect">
            <a:avLst/>
          </a:prstGeom>
          <a:noFill/>
          <a:ln>
            <a:solidFill>
              <a:srgbClr val="DC4C4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dirty="0" err="1"/>
          </a:p>
        </p:txBody>
      </p:sp>
      <p:cxnSp>
        <p:nvCxnSpPr>
          <p:cNvPr id="9" name="Conector angular 8"/>
          <p:cNvCxnSpPr>
            <a:cxnSpLocks/>
            <a:stCxn id="7" idx="0"/>
          </p:cNvCxnSpPr>
          <p:nvPr/>
        </p:nvCxnSpPr>
        <p:spPr>
          <a:xfrm rot="5400000" flipH="1" flipV="1">
            <a:off x="4440527" y="1705357"/>
            <a:ext cx="223566" cy="2761319"/>
          </a:xfrm>
          <a:prstGeom prst="bentConnector2">
            <a:avLst/>
          </a:prstGeom>
          <a:ln>
            <a:solidFill>
              <a:srgbClr val="DC4C4C"/>
            </a:solidFill>
          </a:ln>
        </p:spPr>
        <p:style>
          <a:lnRef idx="1">
            <a:schemeClr val="accent1"/>
          </a:lnRef>
          <a:fillRef idx="0">
            <a:schemeClr val="accent1"/>
          </a:fillRef>
          <a:effectRef idx="0">
            <a:schemeClr val="accent1"/>
          </a:effectRef>
          <a:fontRef idx="minor">
            <a:schemeClr val="tx1"/>
          </a:fontRef>
        </p:style>
      </p:cxnSp>
      <p:sp>
        <p:nvSpPr>
          <p:cNvPr id="30" name="Rectángulo 29"/>
          <p:cNvSpPr/>
          <p:nvPr/>
        </p:nvSpPr>
        <p:spPr>
          <a:xfrm>
            <a:off x="6152045" y="5057279"/>
            <a:ext cx="5807192" cy="830997"/>
          </a:xfrm>
          <a:prstGeom prst="rect">
            <a:avLst/>
          </a:prstGeom>
        </p:spPr>
        <p:txBody>
          <a:bodyPr wrap="square">
            <a:spAutoFit/>
          </a:bodyPr>
          <a:lstStyle/>
          <a:p>
            <a:pPr marL="285750" indent="-285750">
              <a:buFont typeface="Arial" panose="020B0604020202020204" pitchFamily="34" charset="0"/>
              <a:buChar char="•"/>
            </a:pPr>
            <a:r>
              <a:rPr lang="es-CO" sz="1600" dirty="0">
                <a:solidFill>
                  <a:srgbClr val="DC4C4C"/>
                </a:solidFill>
              </a:rPr>
              <a:t>La disponibilidad de servicios especializados, como los de cadena de frio, llega a ser 300 veces inferior respecto a otras economías de </a:t>
            </a:r>
            <a:r>
              <a:rPr lang="es-CO" sz="1600" dirty="0" err="1">
                <a:solidFill>
                  <a:srgbClr val="DC4C4C"/>
                </a:solidFill>
              </a:rPr>
              <a:t>latinoamerica</a:t>
            </a:r>
            <a:endParaRPr lang="es-CO" sz="1600" dirty="0">
              <a:solidFill>
                <a:srgbClr val="DC4C4C"/>
              </a:solidFill>
            </a:endParaRPr>
          </a:p>
        </p:txBody>
      </p:sp>
    </p:spTree>
    <p:extLst>
      <p:ext uri="{BB962C8B-B14F-4D97-AF65-F5344CB8AC3E}">
        <p14:creationId xmlns:p14="http://schemas.microsoft.com/office/powerpoint/2010/main" val="2478333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ítulo 6">
            <a:extLst>
              <a:ext uri="{FF2B5EF4-FFF2-40B4-BE49-F238E27FC236}">
                <a16:creationId xmlns:a16="http://schemas.microsoft.com/office/drawing/2014/main" id="{074EB8F1-7F8E-4071-B035-94131317E5AA}"/>
              </a:ext>
            </a:extLst>
          </p:cNvPr>
          <p:cNvSpPr txBox="1">
            <a:spLocks/>
          </p:cNvSpPr>
          <p:nvPr/>
        </p:nvSpPr>
        <p:spPr>
          <a:xfrm>
            <a:off x="3723861" y="286869"/>
            <a:ext cx="8468139" cy="560422"/>
          </a:xfrm>
          <a:prstGeom prst="rect">
            <a:avLst/>
          </a:prstGeom>
          <a:solidFill>
            <a:srgbClr val="3C444C"/>
          </a:solidFill>
        </p:spPr>
        <p:txBody>
          <a:bodyPr vert="horz" lIns="91440" tIns="45720" rIns="91440" bIns="45720" rtlCol="0" anchor="t">
            <a:noAutofit/>
          </a:bodyPr>
          <a:lstStyle>
            <a:defPPr>
              <a:defRPr lang="es-CO"/>
            </a:defPPr>
            <a:lvl1pPr algn="r">
              <a:lnSpc>
                <a:spcPct val="90000"/>
              </a:lnSpc>
              <a:spcBef>
                <a:spcPct val="0"/>
              </a:spcBef>
              <a:buNone/>
              <a:defRPr sz="3200" b="0" spc="-150">
                <a:solidFill>
                  <a:schemeClr val="bg1"/>
                </a:solidFill>
                <a:latin typeface="Daytona Pro Condensed Light" panose="020B0604020202020204" pitchFamily="34" charset="0"/>
              </a:defRPr>
            </a:lvl1pPr>
          </a:lstStyle>
          <a:p>
            <a:r>
              <a:rPr lang="es-CO" dirty="0"/>
              <a:t>Servicios de logística especializada - Diagnóstico</a:t>
            </a:r>
          </a:p>
        </p:txBody>
      </p:sp>
      <p:sp>
        <p:nvSpPr>
          <p:cNvPr id="13" name="Marcador de texto 2">
            <a:extLst>
              <a:ext uri="{FF2B5EF4-FFF2-40B4-BE49-F238E27FC236}">
                <a16:creationId xmlns:a16="http://schemas.microsoft.com/office/drawing/2014/main" id="{202AEC96-78F6-4D45-A169-2430DB5AF7D7}"/>
              </a:ext>
            </a:extLst>
          </p:cNvPr>
          <p:cNvSpPr>
            <a:spLocks noGrp="1"/>
          </p:cNvSpPr>
          <p:nvPr>
            <p:ph type="body" sz="quarter" idx="10"/>
          </p:nvPr>
        </p:nvSpPr>
        <p:spPr>
          <a:xfrm>
            <a:off x="288808" y="1123060"/>
            <a:ext cx="11614384" cy="360939"/>
          </a:xfrm>
        </p:spPr>
        <p:txBody>
          <a:bodyPr/>
          <a:lstStyle/>
          <a:p>
            <a:pPr algn="just"/>
            <a:r>
              <a:rPr lang="es-CO" dirty="0"/>
              <a:t>La limitada disponibilidad de servicios de consolidación, patios de contenedores, centros de distribución urbana, </a:t>
            </a:r>
            <a:r>
              <a:rPr lang="es-CO" dirty="0" err="1"/>
              <a:t>etc</a:t>
            </a:r>
            <a:r>
              <a:rPr lang="es-CO" dirty="0"/>
              <a:t>, derivan en desaprovechamiento de las capacidades ya instaladas de infraestructura.</a:t>
            </a:r>
          </a:p>
        </p:txBody>
      </p:sp>
      <p:sp>
        <p:nvSpPr>
          <p:cNvPr id="15" name="Marcador de texto 3">
            <a:extLst>
              <a:ext uri="{FF2B5EF4-FFF2-40B4-BE49-F238E27FC236}">
                <a16:creationId xmlns:a16="http://schemas.microsoft.com/office/drawing/2014/main" id="{2D91BB4C-A6DA-444C-8615-1B7D8615CE9F}"/>
              </a:ext>
            </a:extLst>
          </p:cNvPr>
          <p:cNvSpPr>
            <a:spLocks noGrp="1"/>
          </p:cNvSpPr>
          <p:nvPr>
            <p:ph type="body" sz="quarter" idx="11"/>
          </p:nvPr>
        </p:nvSpPr>
        <p:spPr>
          <a:xfrm>
            <a:off x="291865" y="6308675"/>
            <a:ext cx="5809462" cy="364773"/>
          </a:xfrm>
        </p:spPr>
        <p:txBody>
          <a:bodyPr/>
          <a:lstStyle/>
          <a:p>
            <a:r>
              <a:rPr lang="es-CO" dirty="0"/>
              <a:t>Fuente: Misión sistema de ciudades 2013</a:t>
            </a:r>
          </a:p>
        </p:txBody>
      </p:sp>
      <p:sp>
        <p:nvSpPr>
          <p:cNvPr id="2" name="Rectángulo 1"/>
          <p:cNvSpPr/>
          <p:nvPr/>
        </p:nvSpPr>
        <p:spPr>
          <a:xfrm>
            <a:off x="799404" y="2366031"/>
            <a:ext cx="10105157" cy="923330"/>
          </a:xfrm>
          <a:prstGeom prst="rect">
            <a:avLst/>
          </a:prstGeom>
        </p:spPr>
        <p:txBody>
          <a:bodyPr wrap="square">
            <a:spAutoFit/>
          </a:bodyPr>
          <a:lstStyle/>
          <a:p>
            <a:pPr marL="285750" indent="-285750">
              <a:buFont typeface="Arial" panose="020B0604020202020204" pitchFamily="34" charset="0"/>
              <a:buChar char="•"/>
            </a:pPr>
            <a:r>
              <a:rPr lang="es-CO" dirty="0"/>
              <a:t>Aún con las vías 4G la red nacional de autopistas no cuenta con conexiones viales que mantengan las condiciones en términos de velocidad y seguridad a través de las áreas urbanas</a:t>
            </a:r>
          </a:p>
        </p:txBody>
      </p:sp>
      <p:sp>
        <p:nvSpPr>
          <p:cNvPr id="3" name="Rectángulo 2"/>
          <p:cNvSpPr/>
          <p:nvPr/>
        </p:nvSpPr>
        <p:spPr>
          <a:xfrm>
            <a:off x="772108" y="3397597"/>
            <a:ext cx="10132453" cy="923330"/>
          </a:xfrm>
          <a:prstGeom prst="rect">
            <a:avLst/>
          </a:prstGeom>
        </p:spPr>
        <p:txBody>
          <a:bodyPr wrap="square">
            <a:spAutoFit/>
          </a:bodyPr>
          <a:lstStyle/>
          <a:p>
            <a:pPr marL="285750" indent="-285750" algn="just">
              <a:buFont typeface="Arial" panose="020B0604020202020204" pitchFamily="34" charset="0"/>
              <a:buChar char="•"/>
            </a:pPr>
            <a:r>
              <a:rPr lang="es-CO" dirty="0"/>
              <a:t>Al momento de ingresar a las ciudades los vehículos de carga llegan a reducir su velocidad de 50 km/h a hasta 10 km/h, lo cual afecta la productividad del modo de transporte </a:t>
            </a:r>
          </a:p>
        </p:txBody>
      </p:sp>
      <p:sp>
        <p:nvSpPr>
          <p:cNvPr id="4" name="Rectángulo 3"/>
          <p:cNvSpPr/>
          <p:nvPr/>
        </p:nvSpPr>
        <p:spPr>
          <a:xfrm>
            <a:off x="772107" y="4503313"/>
            <a:ext cx="10132453" cy="923330"/>
          </a:xfrm>
          <a:prstGeom prst="rect">
            <a:avLst/>
          </a:prstGeom>
        </p:spPr>
        <p:txBody>
          <a:bodyPr wrap="square">
            <a:spAutoFit/>
          </a:bodyPr>
          <a:lstStyle/>
          <a:p>
            <a:pPr marL="285750" indent="-285750">
              <a:buFont typeface="Arial" panose="020B0604020202020204" pitchFamily="34" charset="0"/>
              <a:buChar char="•"/>
            </a:pPr>
            <a:r>
              <a:rPr lang="es-CO" dirty="0"/>
              <a:t>Se estima que en Colombia se pierde cerca del 2 % del Producto Interno Bruto (PIB) al año por efecto de la congestión en las ciudades. Misión del Sistema de Ciudades (2013). </a:t>
            </a:r>
          </a:p>
        </p:txBody>
      </p:sp>
    </p:spTree>
    <p:extLst>
      <p:ext uri="{BB962C8B-B14F-4D97-AF65-F5344CB8AC3E}">
        <p14:creationId xmlns:p14="http://schemas.microsoft.com/office/powerpoint/2010/main" val="3439275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ítulo 6">
            <a:extLst>
              <a:ext uri="{FF2B5EF4-FFF2-40B4-BE49-F238E27FC236}">
                <a16:creationId xmlns:a16="http://schemas.microsoft.com/office/drawing/2014/main" id="{074EB8F1-7F8E-4071-B035-94131317E5AA}"/>
              </a:ext>
            </a:extLst>
          </p:cNvPr>
          <p:cNvSpPr txBox="1">
            <a:spLocks/>
          </p:cNvSpPr>
          <p:nvPr/>
        </p:nvSpPr>
        <p:spPr>
          <a:xfrm>
            <a:off x="3763617" y="286869"/>
            <a:ext cx="8428383" cy="560422"/>
          </a:xfrm>
          <a:prstGeom prst="rect">
            <a:avLst/>
          </a:prstGeom>
          <a:solidFill>
            <a:srgbClr val="3C444C"/>
          </a:solidFill>
        </p:spPr>
        <p:txBody>
          <a:bodyPr vert="horz" lIns="91440" tIns="45720" rIns="91440" bIns="45720" rtlCol="0" anchor="t">
            <a:noAutofit/>
          </a:bodyPr>
          <a:lstStyle>
            <a:defPPr>
              <a:defRPr lang="es-CO"/>
            </a:defPPr>
            <a:lvl1pPr algn="r">
              <a:lnSpc>
                <a:spcPct val="90000"/>
              </a:lnSpc>
              <a:spcBef>
                <a:spcPct val="0"/>
              </a:spcBef>
              <a:buNone/>
              <a:defRPr sz="3200" b="0" spc="-150">
                <a:solidFill>
                  <a:schemeClr val="bg1"/>
                </a:solidFill>
                <a:latin typeface="Daytona Pro Condensed Light" panose="020B0604020202020204" pitchFamily="34" charset="0"/>
              </a:defRPr>
            </a:lvl1pPr>
          </a:lstStyle>
          <a:p>
            <a:r>
              <a:rPr lang="es-CO" dirty="0"/>
              <a:t>Servicios de logística especializada - </a:t>
            </a:r>
            <a:r>
              <a:rPr lang="es-CO" b="1" dirty="0"/>
              <a:t>Objetivo</a:t>
            </a:r>
          </a:p>
        </p:txBody>
      </p:sp>
      <p:sp>
        <p:nvSpPr>
          <p:cNvPr id="44" name="Marcador de texto 3">
            <a:extLst>
              <a:ext uri="{FF2B5EF4-FFF2-40B4-BE49-F238E27FC236}">
                <a16:creationId xmlns:a16="http://schemas.microsoft.com/office/drawing/2014/main" id="{4AB12738-993B-4C20-9CCB-0794ACE6CDCB}"/>
              </a:ext>
            </a:extLst>
          </p:cNvPr>
          <p:cNvSpPr txBox="1">
            <a:spLocks/>
          </p:cNvSpPr>
          <p:nvPr/>
        </p:nvSpPr>
        <p:spPr>
          <a:xfrm>
            <a:off x="438686" y="8742173"/>
            <a:ext cx="5809462" cy="364773"/>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Fuente: Universidad de </a:t>
            </a:r>
            <a:r>
              <a:rPr lang="es-CO" dirty="0" err="1"/>
              <a:t>Wagenigen</a:t>
            </a:r>
            <a:r>
              <a:rPr lang="es-CO" dirty="0"/>
              <a:t>, </a:t>
            </a:r>
            <a:r>
              <a:rPr lang="es-CO" i="1" dirty="0" err="1"/>
              <a:t>metropolitan</a:t>
            </a:r>
            <a:r>
              <a:rPr lang="es-CO" i="1" dirty="0"/>
              <a:t> </a:t>
            </a:r>
            <a:r>
              <a:rPr lang="es-CO" i="1" dirty="0" err="1"/>
              <a:t>food</a:t>
            </a:r>
            <a:r>
              <a:rPr lang="es-CO" i="1" dirty="0"/>
              <a:t> </a:t>
            </a:r>
            <a:r>
              <a:rPr lang="es-CO" i="1" dirty="0" err="1"/>
              <a:t>cluster</a:t>
            </a:r>
            <a:endParaRPr lang="es-CO" dirty="0"/>
          </a:p>
        </p:txBody>
      </p:sp>
      <p:sp>
        <p:nvSpPr>
          <p:cNvPr id="45" name="Marcador de texto 7">
            <a:extLst>
              <a:ext uri="{FF2B5EF4-FFF2-40B4-BE49-F238E27FC236}">
                <a16:creationId xmlns:a16="http://schemas.microsoft.com/office/drawing/2014/main" id="{2AD3ECA2-7010-46D5-B5E8-FC445F9E0B30}"/>
              </a:ext>
            </a:extLst>
          </p:cNvPr>
          <p:cNvSpPr txBox="1">
            <a:spLocks/>
          </p:cNvSpPr>
          <p:nvPr/>
        </p:nvSpPr>
        <p:spPr>
          <a:xfrm>
            <a:off x="438686" y="1197550"/>
            <a:ext cx="5489388" cy="4617572"/>
          </a:xfrm>
          <a:prstGeom prst="rect">
            <a:avLst/>
          </a:prstGeom>
        </p:spPr>
        <p:txBody>
          <a:bodyPr vert="horz" lIns="91440" tIns="45720" rIns="91440" bIns="45720" rtlCol="0" anchor="t">
            <a:normAutofit fontScale="92500" lnSpcReduction="10000"/>
          </a:bodyPr>
          <a:lstStyle>
            <a:lvl1pPr marL="285750" indent="-285750" algn="l" defTabSz="914400" rtl="0" eaLnBrk="1" latinLnBrk="0" hangingPunct="1">
              <a:lnSpc>
                <a:spcPct val="100000"/>
              </a:lnSpc>
              <a:spcBef>
                <a:spcPts val="600"/>
              </a:spcBef>
              <a:buClr>
                <a:schemeClr val="accent1"/>
              </a:buClr>
              <a:buFont typeface="Arial" panose="020B0604020202020204" pitchFamily="34" charset="0"/>
              <a:buChar char="•"/>
              <a:defRPr sz="1800" kern="1200">
                <a:solidFill>
                  <a:schemeClr val="tx1"/>
                </a:solidFill>
                <a:latin typeface="Work Sans" panose="00000500000000000000" pitchFamily="2" charset="0"/>
                <a:ea typeface="+mn-ea"/>
                <a:cs typeface="+mn-cs"/>
              </a:defRPr>
            </a:lvl1pPr>
            <a:lvl2pPr marL="800100" indent="-342900" algn="l" defTabSz="914400" rtl="0" eaLnBrk="1" latinLnBrk="0" hangingPunct="1">
              <a:lnSpc>
                <a:spcPct val="90000"/>
              </a:lnSpc>
              <a:spcBef>
                <a:spcPts val="500"/>
              </a:spcBef>
              <a:buClr>
                <a:schemeClr val="tx2"/>
              </a:buClr>
              <a:buFont typeface="Wingdings" panose="05000000000000000000" pitchFamily="2" charset="2"/>
              <a:buChar char="ü"/>
              <a:defRPr sz="1800" kern="1200">
                <a:solidFill>
                  <a:schemeClr val="tx1"/>
                </a:solidFill>
                <a:latin typeface="+mn-lt"/>
                <a:ea typeface="+mn-ea"/>
                <a:cs typeface="+mn-cs"/>
              </a:defRPr>
            </a:lvl2pPr>
            <a:lvl3pPr marL="1200150" indent="-285750" algn="l" defTabSz="914400" rtl="0" eaLnBrk="1" latinLnBrk="0" hangingPunct="1">
              <a:lnSpc>
                <a:spcPct val="90000"/>
              </a:lnSpc>
              <a:spcBef>
                <a:spcPts val="500"/>
              </a:spcBef>
              <a:buClr>
                <a:schemeClr val="tx2"/>
              </a:buClr>
              <a:buFont typeface="Courier New" panose="02070309020205020404" pitchFamily="49" charset="0"/>
              <a:buChar char="o"/>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chemeClr val="tx2"/>
              </a:buClr>
              <a:buFont typeface="Wingdings" panose="05000000000000000000" pitchFamily="2" charset="2"/>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157394"/>
              </a:buClr>
              <a:buNone/>
            </a:pPr>
            <a:r>
              <a:rPr lang="es-CO" sz="3200" b="1" spc="-150" dirty="0">
                <a:solidFill>
                  <a:srgbClr val="3C444C"/>
                </a:solidFill>
                <a:latin typeface="Daytona Pro Condensed Light" panose="020B0306030503040204" pitchFamily="34" charset="0"/>
              </a:rPr>
              <a:t>Aumentar la provisión de servicios logísticos en el país, promoviendo el desarrollo de Infraestructura Logística Especializada en regiones estratégicas del territorio</a:t>
            </a:r>
          </a:p>
          <a:p>
            <a:pPr marL="0" indent="0">
              <a:buClr>
                <a:srgbClr val="157394"/>
              </a:buClr>
              <a:buNone/>
            </a:pPr>
            <a:endParaRPr lang="es-CO" dirty="0"/>
          </a:p>
          <a:p>
            <a:pPr>
              <a:buClr>
                <a:srgbClr val="157394"/>
              </a:buClr>
            </a:pPr>
            <a:r>
              <a:rPr lang="es-CO" dirty="0"/>
              <a:t>Diseño de un plan estratégico para la promoción y desarrollo de infraestructura logística especializada</a:t>
            </a:r>
          </a:p>
          <a:p>
            <a:pPr>
              <a:buClr>
                <a:srgbClr val="157394"/>
              </a:buClr>
            </a:pPr>
            <a:r>
              <a:rPr lang="es-CO" dirty="0"/>
              <a:t>Aprovechamiento de las capacidades locales que sirvan como acelerador del desarrollo económico regional</a:t>
            </a:r>
          </a:p>
          <a:p>
            <a:pPr>
              <a:buClr>
                <a:srgbClr val="157394"/>
              </a:buClr>
            </a:pPr>
            <a:r>
              <a:rPr lang="es-CO" dirty="0"/>
              <a:t>Mejorar los indicadores de nivel de servicio en el sistema logístico nacional</a:t>
            </a:r>
          </a:p>
        </p:txBody>
      </p:sp>
      <p:sp>
        <p:nvSpPr>
          <p:cNvPr id="6" name="Rectángulo 5">
            <a:extLst>
              <a:ext uri="{FF2B5EF4-FFF2-40B4-BE49-F238E27FC236}">
                <a16:creationId xmlns:a16="http://schemas.microsoft.com/office/drawing/2014/main" id="{92E84403-16A3-4B22-9DB3-FCE37B17A172}"/>
              </a:ext>
            </a:extLst>
          </p:cNvPr>
          <p:cNvSpPr/>
          <p:nvPr/>
        </p:nvSpPr>
        <p:spPr>
          <a:xfrm>
            <a:off x="6625282" y="6018288"/>
            <a:ext cx="3478876" cy="369332"/>
          </a:xfrm>
          <a:prstGeom prst="rect">
            <a:avLst/>
          </a:prstGeom>
        </p:spPr>
        <p:txBody>
          <a:bodyPr wrap="square">
            <a:spAutoFit/>
          </a:bodyPr>
          <a:lstStyle/>
          <a:p>
            <a:pPr>
              <a:spcAft>
                <a:spcPts val="0"/>
              </a:spcAft>
            </a:pPr>
            <a:r>
              <a:rPr lang="es-CO" sz="900" dirty="0">
                <a:latin typeface="Arial" panose="020B0604020202020204" pitchFamily="34" charset="0"/>
                <a:ea typeface="Calibri" panose="020F0502020204030204" pitchFamily="34" charset="0"/>
                <a:cs typeface="Times New Roman" panose="02020603050405020304" pitchFamily="18" charset="0"/>
              </a:rPr>
              <a:t>Sistema de Plataformas Logísticas</a:t>
            </a:r>
            <a:br>
              <a:rPr lang="es-CO" sz="900" dirty="0">
                <a:latin typeface="Arial" panose="020B0604020202020204" pitchFamily="34" charset="0"/>
                <a:ea typeface="Calibri" panose="020F0502020204030204" pitchFamily="34" charset="0"/>
                <a:cs typeface="Times New Roman" panose="02020603050405020304" pitchFamily="18" charset="0"/>
              </a:rPr>
            </a:br>
            <a:r>
              <a:rPr lang="es-CO" sz="900" dirty="0">
                <a:latin typeface="Arial" panose="020B0604020202020204" pitchFamily="34" charset="0"/>
                <a:ea typeface="Calibri" panose="020F0502020204030204" pitchFamily="34" charset="0"/>
                <a:cs typeface="Times New Roman" panose="02020603050405020304" pitchFamily="18" charset="0"/>
              </a:rPr>
              <a:t>Sistema Logístico Nacional 2018</a:t>
            </a:r>
            <a:endParaRPr lang="es-CO" sz="9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2" name="Imagen 1"/>
          <p:cNvPicPr>
            <a:picLocks noChangeAspect="1"/>
          </p:cNvPicPr>
          <p:nvPr/>
        </p:nvPicPr>
        <p:blipFill>
          <a:blip r:embed="rId3"/>
          <a:stretch>
            <a:fillRect/>
          </a:stretch>
        </p:blipFill>
        <p:spPr>
          <a:xfrm>
            <a:off x="6638009" y="994384"/>
            <a:ext cx="4744223" cy="5023904"/>
          </a:xfrm>
          <a:prstGeom prst="rect">
            <a:avLst/>
          </a:prstGeom>
        </p:spPr>
      </p:pic>
    </p:spTree>
    <p:extLst>
      <p:ext uri="{BB962C8B-B14F-4D97-AF65-F5344CB8AC3E}">
        <p14:creationId xmlns:p14="http://schemas.microsoft.com/office/powerpoint/2010/main" val="2607755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ítulo 6">
            <a:extLst>
              <a:ext uri="{FF2B5EF4-FFF2-40B4-BE49-F238E27FC236}">
                <a16:creationId xmlns:a16="http://schemas.microsoft.com/office/drawing/2014/main" id="{074EB8F1-7F8E-4071-B035-94131317E5AA}"/>
              </a:ext>
            </a:extLst>
          </p:cNvPr>
          <p:cNvSpPr txBox="1">
            <a:spLocks/>
          </p:cNvSpPr>
          <p:nvPr/>
        </p:nvSpPr>
        <p:spPr>
          <a:xfrm>
            <a:off x="4651513" y="286869"/>
            <a:ext cx="7540487" cy="560422"/>
          </a:xfrm>
          <a:prstGeom prst="rect">
            <a:avLst/>
          </a:prstGeom>
          <a:solidFill>
            <a:srgbClr val="A4998E"/>
          </a:solidFill>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pPr algn="r"/>
            <a:r>
              <a:rPr lang="es-CO" sz="3200" dirty="0">
                <a:solidFill>
                  <a:schemeClr val="bg1"/>
                </a:solidFill>
                <a:latin typeface="Daytona Pro Condensed Light" panose="020B0604020202020204" pitchFamily="34" charset="0"/>
                <a:ea typeface="+mn-ea"/>
                <a:cs typeface="+mn-cs"/>
              </a:rPr>
              <a:t>Relaciones económicas - Diagnóstico</a:t>
            </a:r>
          </a:p>
        </p:txBody>
      </p:sp>
      <p:sp>
        <p:nvSpPr>
          <p:cNvPr id="44" name="Marcador de texto 3">
            <a:extLst>
              <a:ext uri="{FF2B5EF4-FFF2-40B4-BE49-F238E27FC236}">
                <a16:creationId xmlns:a16="http://schemas.microsoft.com/office/drawing/2014/main" id="{4AB12738-993B-4C20-9CCB-0794ACE6CDCB}"/>
              </a:ext>
            </a:extLst>
          </p:cNvPr>
          <p:cNvSpPr txBox="1">
            <a:spLocks/>
          </p:cNvSpPr>
          <p:nvPr/>
        </p:nvSpPr>
        <p:spPr>
          <a:xfrm>
            <a:off x="438686" y="8742173"/>
            <a:ext cx="5809462" cy="364773"/>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Fuente: Universidad de </a:t>
            </a:r>
            <a:r>
              <a:rPr lang="es-CO" dirty="0" err="1"/>
              <a:t>Wagenigen</a:t>
            </a:r>
            <a:r>
              <a:rPr lang="es-CO" dirty="0"/>
              <a:t>, </a:t>
            </a:r>
            <a:r>
              <a:rPr lang="es-CO" i="1" dirty="0" err="1"/>
              <a:t>metropolitan</a:t>
            </a:r>
            <a:r>
              <a:rPr lang="es-CO" i="1" dirty="0"/>
              <a:t> </a:t>
            </a:r>
            <a:r>
              <a:rPr lang="es-CO" i="1" dirty="0" err="1"/>
              <a:t>food</a:t>
            </a:r>
            <a:r>
              <a:rPr lang="es-CO" i="1" dirty="0"/>
              <a:t> </a:t>
            </a:r>
            <a:r>
              <a:rPr lang="es-CO" i="1" dirty="0" err="1"/>
              <a:t>cluster</a:t>
            </a:r>
            <a:endParaRPr lang="es-CO" dirty="0"/>
          </a:p>
        </p:txBody>
      </p:sp>
      <p:sp>
        <p:nvSpPr>
          <p:cNvPr id="49" name="Text Placeholder 2">
            <a:extLst>
              <a:ext uri="{FF2B5EF4-FFF2-40B4-BE49-F238E27FC236}">
                <a16:creationId xmlns:a16="http://schemas.microsoft.com/office/drawing/2014/main" id="{1B578BF2-89F4-4D67-B089-63525C1E2894}"/>
              </a:ext>
            </a:extLst>
          </p:cNvPr>
          <p:cNvSpPr txBox="1">
            <a:spLocks/>
          </p:cNvSpPr>
          <p:nvPr/>
        </p:nvSpPr>
        <p:spPr>
          <a:xfrm>
            <a:off x="288808" y="1245692"/>
            <a:ext cx="11614384" cy="3609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dirty="0"/>
              <a:t>El sector está conformado por </a:t>
            </a:r>
            <a:r>
              <a:rPr lang="es-ES" sz="2800" b="1" dirty="0"/>
              <a:t>3.459</a:t>
            </a:r>
            <a:r>
              <a:rPr lang="es-ES" dirty="0"/>
              <a:t> empresas habilitadas por el Ministerio de Transporte para prestar el servicio de transporte de carga por carretera </a:t>
            </a:r>
          </a:p>
        </p:txBody>
      </p:sp>
      <p:sp>
        <p:nvSpPr>
          <p:cNvPr id="13" name="Marcador de texto 3">
            <a:extLst>
              <a:ext uri="{FF2B5EF4-FFF2-40B4-BE49-F238E27FC236}">
                <a16:creationId xmlns:a16="http://schemas.microsoft.com/office/drawing/2014/main" id="{0F271121-9AA2-4356-A843-2E472A8BF754}"/>
              </a:ext>
            </a:extLst>
          </p:cNvPr>
          <p:cNvSpPr txBox="1">
            <a:spLocks/>
          </p:cNvSpPr>
          <p:nvPr/>
        </p:nvSpPr>
        <p:spPr>
          <a:xfrm>
            <a:off x="291865" y="6308675"/>
            <a:ext cx="5809462" cy="364773"/>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a:t>Fuente: Encuesta Nacional Logística 2018</a:t>
            </a:r>
            <a:endParaRPr lang="es-CO" dirty="0"/>
          </a:p>
        </p:txBody>
      </p:sp>
      <p:sp>
        <p:nvSpPr>
          <p:cNvPr id="3" name="Rectángulo 2"/>
          <p:cNvSpPr/>
          <p:nvPr/>
        </p:nvSpPr>
        <p:spPr>
          <a:xfrm>
            <a:off x="438686" y="2297560"/>
            <a:ext cx="3150675" cy="1801505"/>
          </a:xfrm>
          <a:prstGeom prst="rect">
            <a:avLst/>
          </a:prstGeom>
          <a:solidFill>
            <a:srgbClr val="BCB4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1600" dirty="0"/>
              <a:t>Solo el</a:t>
            </a:r>
            <a:br>
              <a:rPr lang="es-CO" sz="1600" dirty="0"/>
            </a:br>
            <a:r>
              <a:rPr lang="es-CO" sz="2800" b="1" dirty="0">
                <a:latin typeface="Daytona Pro Condensed Light" panose="020B0306030503040204" pitchFamily="34" charset="0"/>
              </a:rPr>
              <a:t>66%</a:t>
            </a:r>
            <a:br>
              <a:rPr lang="es-CO" sz="2800" b="1" dirty="0"/>
            </a:br>
            <a:r>
              <a:rPr lang="es-CO" sz="1600" dirty="0"/>
              <a:t>de estas empresas han expedido manifiestos de carga durante el último año</a:t>
            </a:r>
          </a:p>
        </p:txBody>
      </p:sp>
      <p:sp>
        <p:nvSpPr>
          <p:cNvPr id="17" name="Rectángulo 16"/>
          <p:cNvSpPr/>
          <p:nvPr/>
        </p:nvSpPr>
        <p:spPr>
          <a:xfrm>
            <a:off x="3725623" y="2297560"/>
            <a:ext cx="3150675" cy="1801505"/>
          </a:xfrm>
          <a:prstGeom prst="rect">
            <a:avLst/>
          </a:prstGeom>
          <a:solidFill>
            <a:srgbClr val="A4998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2800" b="1" dirty="0">
                <a:latin typeface="Daytona Pro Condensed Light" panose="020B0306030503040204" pitchFamily="34" charset="0"/>
              </a:rPr>
              <a:t>62%</a:t>
            </a:r>
            <a:br>
              <a:rPr lang="es-CO" sz="2800" b="1" dirty="0"/>
            </a:br>
            <a:r>
              <a:rPr lang="es-CO" sz="1600" dirty="0"/>
              <a:t>de los vehículos de carga del país, pertenecen a pequeños propietarios</a:t>
            </a:r>
          </a:p>
        </p:txBody>
      </p:sp>
      <p:sp>
        <p:nvSpPr>
          <p:cNvPr id="4" name="Rectángulo 3"/>
          <p:cNvSpPr/>
          <p:nvPr/>
        </p:nvSpPr>
        <p:spPr>
          <a:xfrm>
            <a:off x="7012560" y="2394129"/>
            <a:ext cx="4890632" cy="3785652"/>
          </a:xfrm>
          <a:prstGeom prst="rect">
            <a:avLst/>
          </a:prstGeom>
        </p:spPr>
        <p:txBody>
          <a:bodyPr wrap="square">
            <a:spAutoFit/>
          </a:bodyPr>
          <a:lstStyle/>
          <a:p>
            <a:r>
              <a:rPr lang="es-CO" sz="1600" dirty="0"/>
              <a:t>La normatividad vigente impide que el generador de carga contrate directamente a un propietario de vehículo que no se encuentre habilitado como una empresa de transporte</a:t>
            </a:r>
          </a:p>
          <a:p>
            <a:endParaRPr lang="es-CO" sz="1600" dirty="0"/>
          </a:p>
          <a:p>
            <a:r>
              <a:rPr lang="es-CO" sz="1600" dirty="0"/>
              <a:t>Esto llega a causar sobrecostos por la intermediación en los que el rol de la empresa de transporte se desdibuja</a:t>
            </a:r>
          </a:p>
          <a:p>
            <a:endParaRPr lang="es-CO" sz="1600" dirty="0"/>
          </a:p>
          <a:p>
            <a:r>
              <a:rPr lang="es-CO" sz="1600" dirty="0"/>
              <a:t>La modernización de los procedimientos para el relacionamiento económico en el sector minimizaría este efecto</a:t>
            </a:r>
          </a:p>
          <a:p>
            <a:endParaRPr lang="es-CO" sz="1600" dirty="0"/>
          </a:p>
          <a:p>
            <a:endParaRPr lang="es-CO" sz="1600" dirty="0"/>
          </a:p>
        </p:txBody>
      </p:sp>
      <p:sp>
        <p:nvSpPr>
          <p:cNvPr id="18" name="Rectángulo 17"/>
          <p:cNvSpPr/>
          <p:nvPr/>
        </p:nvSpPr>
        <p:spPr>
          <a:xfrm>
            <a:off x="438686" y="4210116"/>
            <a:ext cx="3150675" cy="1801505"/>
          </a:xfrm>
          <a:prstGeom prst="rect">
            <a:avLst/>
          </a:prstGeom>
          <a:solidFill>
            <a:srgbClr val="A4998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1600" dirty="0"/>
              <a:t>En el país se pactan </a:t>
            </a:r>
            <a:r>
              <a:rPr lang="es-CO" sz="2800" b="1" dirty="0">
                <a:latin typeface="Daytona Pro Condensed Light" panose="020B0306030503040204" pitchFamily="34" charset="0"/>
              </a:rPr>
              <a:t>10,6</a:t>
            </a:r>
            <a:r>
              <a:rPr lang="es-CO" sz="1600" dirty="0"/>
              <a:t>  billones de pesos en operaciones de transporte al año</a:t>
            </a:r>
          </a:p>
        </p:txBody>
      </p:sp>
      <p:sp>
        <p:nvSpPr>
          <p:cNvPr id="19" name="Rectángulo 18"/>
          <p:cNvSpPr/>
          <p:nvPr/>
        </p:nvSpPr>
        <p:spPr>
          <a:xfrm>
            <a:off x="3725623" y="4210116"/>
            <a:ext cx="3150675" cy="1801505"/>
          </a:xfrm>
          <a:prstGeom prst="rect">
            <a:avLst/>
          </a:prstGeom>
          <a:solidFill>
            <a:srgbClr val="BCB4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1600" dirty="0"/>
              <a:t>La interoperabilidad de los sistemas facilita el recaudo de impuestos como el del ICA y podría ser implementado a la par de la factura electrónica</a:t>
            </a:r>
          </a:p>
        </p:txBody>
      </p:sp>
    </p:spTree>
    <p:extLst>
      <p:ext uri="{BB962C8B-B14F-4D97-AF65-F5344CB8AC3E}">
        <p14:creationId xmlns:p14="http://schemas.microsoft.com/office/powerpoint/2010/main" val="2542980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arcador de texto 2">
            <a:extLst>
              <a:ext uri="{FF2B5EF4-FFF2-40B4-BE49-F238E27FC236}">
                <a16:creationId xmlns:a16="http://schemas.microsoft.com/office/drawing/2014/main" id="{A170DCF0-385D-46E6-87E6-43613B85A992}"/>
              </a:ext>
            </a:extLst>
          </p:cNvPr>
          <p:cNvSpPr txBox="1">
            <a:spLocks/>
          </p:cNvSpPr>
          <p:nvPr/>
        </p:nvSpPr>
        <p:spPr>
          <a:xfrm>
            <a:off x="285750" y="1103263"/>
            <a:ext cx="11330609" cy="83892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sz="3200" b="1" dirty="0">
                <a:solidFill>
                  <a:srgbClr val="A4998E"/>
                </a:solidFill>
                <a:latin typeface="Daytona Pro Condensed Light" panose="020B0306030503040204" pitchFamily="34" charset="0"/>
              </a:rPr>
              <a:t>Modernizar del relacionamiento económico entre los actores del sistema de transporte de carga a través de la implementación de TIC, fortaleciendo la política de libertad vigilada, incentivando la libre competencia, la formalidad y la legalidad del sector transporte.</a:t>
            </a:r>
          </a:p>
        </p:txBody>
      </p:sp>
      <p:sp>
        <p:nvSpPr>
          <p:cNvPr id="13" name="Text Placeholder 2">
            <a:extLst>
              <a:ext uri="{FF2B5EF4-FFF2-40B4-BE49-F238E27FC236}">
                <a16:creationId xmlns:a16="http://schemas.microsoft.com/office/drawing/2014/main" id="{4B250109-4997-4E8D-99E0-0BE660A71F2A}"/>
              </a:ext>
            </a:extLst>
          </p:cNvPr>
          <p:cNvSpPr txBox="1">
            <a:spLocks/>
          </p:cNvSpPr>
          <p:nvPr/>
        </p:nvSpPr>
        <p:spPr>
          <a:xfrm>
            <a:off x="291866" y="1103263"/>
            <a:ext cx="11614384" cy="3609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Work Sa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sz="1600" i="1" dirty="0">
              <a:solidFill>
                <a:prstClr val="black"/>
              </a:solidFill>
            </a:endParaRPr>
          </a:p>
        </p:txBody>
      </p:sp>
      <p:sp>
        <p:nvSpPr>
          <p:cNvPr id="10" name="Título 6">
            <a:extLst>
              <a:ext uri="{FF2B5EF4-FFF2-40B4-BE49-F238E27FC236}">
                <a16:creationId xmlns:a16="http://schemas.microsoft.com/office/drawing/2014/main" id="{103767C4-3971-4FCA-B070-1F2C44BF557D}"/>
              </a:ext>
            </a:extLst>
          </p:cNvPr>
          <p:cNvSpPr txBox="1">
            <a:spLocks/>
          </p:cNvSpPr>
          <p:nvPr/>
        </p:nvSpPr>
        <p:spPr>
          <a:xfrm>
            <a:off x="6096000" y="286869"/>
            <a:ext cx="6096000" cy="560422"/>
          </a:xfrm>
          <a:prstGeom prst="rect">
            <a:avLst/>
          </a:prstGeom>
          <a:solidFill>
            <a:srgbClr val="A4998E"/>
          </a:solidFill>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pPr algn="r"/>
            <a:r>
              <a:rPr lang="es-CO" sz="3200" dirty="0">
                <a:solidFill>
                  <a:schemeClr val="bg1"/>
                </a:solidFill>
                <a:latin typeface="Daytona Pro Condensed Light" panose="020B0604020202020204" pitchFamily="34" charset="0"/>
                <a:ea typeface="+mn-ea"/>
                <a:cs typeface="+mn-cs"/>
              </a:rPr>
              <a:t>Relaciones económicas - </a:t>
            </a:r>
            <a:r>
              <a:rPr lang="es-CO" sz="3200" b="1" dirty="0">
                <a:solidFill>
                  <a:schemeClr val="bg1"/>
                </a:solidFill>
                <a:latin typeface="Daytona Pro Condensed Light" panose="020B0604020202020204" pitchFamily="34" charset="0"/>
                <a:ea typeface="+mn-ea"/>
                <a:cs typeface="+mn-cs"/>
              </a:rPr>
              <a:t>Objetivo</a:t>
            </a:r>
          </a:p>
        </p:txBody>
      </p:sp>
      <p:sp>
        <p:nvSpPr>
          <p:cNvPr id="12" name="Text Placeholder 2">
            <a:extLst>
              <a:ext uri="{FF2B5EF4-FFF2-40B4-BE49-F238E27FC236}">
                <a16:creationId xmlns:a16="http://schemas.microsoft.com/office/drawing/2014/main" id="{BD06C4AF-DEC6-49A8-B2E7-4BC948DA43A2}"/>
              </a:ext>
            </a:extLst>
          </p:cNvPr>
          <p:cNvSpPr txBox="1">
            <a:spLocks/>
          </p:cNvSpPr>
          <p:nvPr/>
        </p:nvSpPr>
        <p:spPr>
          <a:xfrm>
            <a:off x="288809" y="1520227"/>
            <a:ext cx="11614384" cy="3609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Work Sa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sz="1600" i="1" dirty="0">
              <a:solidFill>
                <a:prstClr val="black"/>
              </a:solidFill>
            </a:endParaRPr>
          </a:p>
        </p:txBody>
      </p:sp>
      <p:sp>
        <p:nvSpPr>
          <p:cNvPr id="16" name="Marcador de texto 2">
            <a:extLst>
              <a:ext uri="{FF2B5EF4-FFF2-40B4-BE49-F238E27FC236}">
                <a16:creationId xmlns:a16="http://schemas.microsoft.com/office/drawing/2014/main" id="{6A6C1880-7ACB-48FD-942F-0E21F4EF4457}"/>
              </a:ext>
            </a:extLst>
          </p:cNvPr>
          <p:cNvSpPr txBox="1">
            <a:spLocks/>
          </p:cNvSpPr>
          <p:nvPr/>
        </p:nvSpPr>
        <p:spPr>
          <a:xfrm>
            <a:off x="468466" y="3685717"/>
            <a:ext cx="11255069" cy="3012036"/>
          </a:xfrm>
          <a:prstGeom prst="rect">
            <a:avLst/>
          </a:prstGeom>
        </p:spPr>
        <p:txBody>
          <a:bodyPr vert="horz" lIns="91440" tIns="45720" rIns="91440" bIns="45720" rtlCol="0">
            <a:noAutofit/>
          </a:bodyPr>
          <a:lstStyle>
            <a:defPPr>
              <a:defRPr lang="es-CO"/>
            </a:defPPr>
            <a:lvl1pPr marL="342900" indent="-342900">
              <a:lnSpc>
                <a:spcPct val="100000"/>
              </a:lnSpc>
              <a:spcBef>
                <a:spcPts val="600"/>
              </a:spcBef>
              <a:spcAft>
                <a:spcPts val="600"/>
              </a:spcAft>
              <a:buFont typeface="Arial" panose="020B0604020202020204" pitchFamily="34" charset="0"/>
              <a:buChar char="•"/>
              <a:defRPr b="0">
                <a:latin typeface="Work Sans" panose="00000500000000000000" pitchFamily="2" charset="0"/>
              </a:defRPr>
            </a:lvl1pPr>
            <a:lvl2pPr indent="0">
              <a:lnSpc>
                <a:spcPct val="90000"/>
              </a:lnSpc>
              <a:spcBef>
                <a:spcPts val="500"/>
              </a:spcBef>
              <a:buFont typeface="Arial" panose="020B0604020202020204" pitchFamily="34" charset="0"/>
              <a:buNone/>
              <a:defRPr sz="2400"/>
            </a:lvl2pPr>
            <a:lvl3pPr indent="0">
              <a:lnSpc>
                <a:spcPct val="90000"/>
              </a:lnSpc>
              <a:spcBef>
                <a:spcPts val="500"/>
              </a:spcBef>
              <a:buFont typeface="Arial" panose="020B0604020202020204" pitchFamily="34" charset="0"/>
              <a:buNone/>
              <a:defRPr sz="2000"/>
            </a:lvl3pPr>
            <a:lvl4pPr indent="0">
              <a:lnSpc>
                <a:spcPct val="90000"/>
              </a:lnSpc>
              <a:spcBef>
                <a:spcPts val="500"/>
              </a:spcBef>
              <a:buFont typeface="Arial" panose="020B0604020202020204" pitchFamily="34" charset="0"/>
              <a:buNone/>
            </a:lvl4pPr>
            <a:lvl5pPr indent="0">
              <a:lnSpc>
                <a:spcPct val="90000"/>
              </a:lnSpc>
              <a:spcBef>
                <a:spcPts val="500"/>
              </a:spcBef>
              <a:buFont typeface="Arial" panose="020B0604020202020204" pitchFamily="34" charset="0"/>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s-CO" dirty="0"/>
              <a:t>Fortalecer las herramientas para la identificación de fallas de mercado en el sector logístico, armonizando la intervención del estado en el sector transporte</a:t>
            </a:r>
          </a:p>
          <a:p>
            <a:r>
              <a:rPr lang="es-ES" dirty="0"/>
              <a:t>Fortalecer los instrumentos de control, así como los programas de incentivos para la legalidad y la formalidad en el sector</a:t>
            </a:r>
          </a:p>
          <a:p>
            <a:r>
              <a:rPr lang="es-ES" dirty="0"/>
              <a:t>Actualizar el marco normativo vigente, adaptándolo a las nuevas realidades y roles de los actores del sistema nacional logístico</a:t>
            </a:r>
          </a:p>
          <a:p>
            <a:r>
              <a:rPr lang="es-ES" dirty="0"/>
              <a:t>Fomentar el desarrollo de los modos complementarios al transporte por carretera mediante la generación de incentivos para su utilización</a:t>
            </a:r>
          </a:p>
        </p:txBody>
      </p:sp>
    </p:spTree>
    <p:extLst>
      <p:ext uri="{BB962C8B-B14F-4D97-AF65-F5344CB8AC3E}">
        <p14:creationId xmlns:p14="http://schemas.microsoft.com/office/powerpoint/2010/main" val="2418264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Google Shape;126;p20">
            <a:extLst>
              <a:ext uri="{FF2B5EF4-FFF2-40B4-BE49-F238E27FC236}">
                <a16:creationId xmlns:a16="http://schemas.microsoft.com/office/drawing/2014/main" id="{B5D1B212-CD03-458D-A253-8F31AA9A7D4E}"/>
              </a:ext>
            </a:extLst>
          </p:cNvPr>
          <p:cNvSpPr txBox="1">
            <a:spLocks noGrp="1"/>
          </p:cNvSpPr>
          <p:nvPr>
            <p:ph type="subTitle" idx="4294967295"/>
          </p:nvPr>
        </p:nvSpPr>
        <p:spPr>
          <a:xfrm>
            <a:off x="5014385" y="4144433"/>
            <a:ext cx="6836833" cy="1771651"/>
          </a:xfrm>
        </p:spPr>
        <p:txBody>
          <a:bodyPr/>
          <a:lstStyle/>
          <a:p>
            <a:pPr marL="0" indent="0">
              <a:lnSpc>
                <a:spcPct val="115000"/>
              </a:lnSpc>
              <a:spcBef>
                <a:spcPts val="1067"/>
              </a:spcBef>
              <a:buClr>
                <a:srgbClr val="0054BC"/>
              </a:buClr>
              <a:buSzPts val="2100"/>
              <a:buNone/>
            </a:pPr>
            <a:r>
              <a:rPr lang="es-ES" altLang="es-CO" sz="2000" dirty="0">
                <a:solidFill>
                  <a:srgbClr val="FFFFFF"/>
                </a:solidFill>
                <a:latin typeface="Work Sans SemiBold" panose="00000700000000000000" pitchFamily="50" charset="0"/>
                <a:cs typeface="Arial" panose="020B0604020202020204" pitchFamily="34" charset="0"/>
                <a:sym typeface="Work Sans SemiBold" panose="00000700000000000000" pitchFamily="50" charset="0"/>
              </a:rPr>
              <a:t>Mayo 2021</a:t>
            </a:r>
          </a:p>
        </p:txBody>
      </p:sp>
      <p:sp>
        <p:nvSpPr>
          <p:cNvPr id="11267" name="Google Shape;127;p20">
            <a:extLst>
              <a:ext uri="{FF2B5EF4-FFF2-40B4-BE49-F238E27FC236}">
                <a16:creationId xmlns:a16="http://schemas.microsoft.com/office/drawing/2014/main" id="{D32B6C56-8A6D-437B-8927-C0930AF926BF}"/>
              </a:ext>
            </a:extLst>
          </p:cNvPr>
          <p:cNvSpPr txBox="1">
            <a:spLocks noGrp="1"/>
          </p:cNvSpPr>
          <p:nvPr>
            <p:ph type="title"/>
          </p:nvPr>
        </p:nvSpPr>
        <p:spPr>
          <a:xfrm>
            <a:off x="5014384" y="2311400"/>
            <a:ext cx="6847416" cy="1117600"/>
          </a:xfrm>
        </p:spPr>
        <p:txBody>
          <a:bodyPr>
            <a:normAutofit/>
          </a:bodyPr>
          <a:lstStyle/>
          <a:p>
            <a:pPr eaLnBrk="1" hangingPunct="1">
              <a:lnSpc>
                <a:spcPct val="115000"/>
              </a:lnSpc>
              <a:spcBef>
                <a:spcPct val="0"/>
              </a:spcBef>
              <a:spcAft>
                <a:spcPct val="0"/>
              </a:spcAft>
              <a:buFont typeface="Work Sans SemiBold" panose="00000700000000000000" pitchFamily="50" charset="0"/>
              <a:buNone/>
            </a:pPr>
            <a:r>
              <a:rPr lang="es-CO" altLang="es-CO" dirty="0">
                <a:latin typeface="Work Sans Light" panose="00000400000000000000" pitchFamily="50" charset="0"/>
                <a:cs typeface="Arial" panose="020B0604020202020204" pitchFamily="34" charset="0"/>
                <a:sym typeface="Work Sans Light" panose="00000400000000000000" pitchFamily="50" charset="0"/>
              </a:rPr>
              <a:t>¡ Gracias !</a:t>
            </a:r>
          </a:p>
        </p:txBody>
      </p:sp>
      <p:sp>
        <p:nvSpPr>
          <p:cNvPr id="4" name="Google Shape;126;p20">
            <a:extLst>
              <a:ext uri="{FF2B5EF4-FFF2-40B4-BE49-F238E27FC236}">
                <a16:creationId xmlns:a16="http://schemas.microsoft.com/office/drawing/2014/main" id="{6DCB53D2-ED80-45FE-AAD1-5C374E240445}"/>
              </a:ext>
            </a:extLst>
          </p:cNvPr>
          <p:cNvSpPr txBox="1">
            <a:spLocks/>
          </p:cNvSpPr>
          <p:nvPr/>
        </p:nvSpPr>
        <p:spPr bwMode="auto">
          <a:xfrm>
            <a:off x="5014385" y="1331384"/>
            <a:ext cx="6836833" cy="497416"/>
          </a:xfrm>
          <a:prstGeom prst="rect">
            <a:avLst/>
          </a:prstGeom>
          <a:noFill/>
          <a:ln>
            <a:noFill/>
          </a:ln>
        </p:spPr>
        <p:txBody>
          <a:bodyPr spcFirstLastPara="1" lIns="91433" tIns="45700" rIns="91433" bIns="45700"/>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defRPr/>
            </a:pPr>
            <a:r>
              <a:rPr lang="es-ES" sz="2000" kern="0" dirty="0">
                <a:solidFill>
                  <a:srgbClr val="FFFFFF"/>
                </a:solidFill>
                <a:latin typeface="Work Sans SemiBold"/>
                <a:ea typeface="Work Sans SemiBold"/>
                <a:cs typeface="Work Sans SemiBold"/>
                <a:sym typeface="Work Sans SemiBold"/>
              </a:rPr>
              <a:t>Alianza Logística Regional del Eje Cafetero</a:t>
            </a:r>
          </a:p>
        </p:txBody>
      </p:sp>
    </p:spTree>
    <p:extLst>
      <p:ext uri="{BB962C8B-B14F-4D97-AF65-F5344CB8AC3E}">
        <p14:creationId xmlns:p14="http://schemas.microsoft.com/office/powerpoint/2010/main" val="2924632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 Placeholder 2">
            <a:extLst>
              <a:ext uri="{FF2B5EF4-FFF2-40B4-BE49-F238E27FC236}">
                <a16:creationId xmlns:a16="http://schemas.microsoft.com/office/drawing/2014/main" id="{92E0AEC2-B0C1-47FC-A9CC-FC8C4F274FFD}"/>
              </a:ext>
            </a:extLst>
          </p:cNvPr>
          <p:cNvSpPr txBox="1">
            <a:spLocks/>
          </p:cNvSpPr>
          <p:nvPr/>
        </p:nvSpPr>
        <p:spPr>
          <a:xfrm>
            <a:off x="291866" y="921008"/>
            <a:ext cx="11614384" cy="3609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s-CO" sz="1800" dirty="0"/>
              <a:t>Aplicando las medidas de facilitación de comercio y logrando modos de transporte competitivos, se estiman reducciones en costos de hasta el 50% en el corredor Bogotá-Costa Caribe</a:t>
            </a:r>
            <a:endParaRPr kumimoji="0" lang="es-CO" sz="1800" b="0" i="0" u="none" strike="noStrike" kern="1200" cap="none" spc="0" normalizeH="0" baseline="0" noProof="0" dirty="0">
              <a:ln>
                <a:noFill/>
              </a:ln>
              <a:solidFill>
                <a:srgbClr val="004A84"/>
              </a:solidFill>
              <a:effectLst/>
              <a:uLnTx/>
              <a:uFillTx/>
              <a:latin typeface="Arial"/>
              <a:ea typeface="+mn-ea"/>
              <a:cs typeface="+mn-cs"/>
            </a:endParaRPr>
          </a:p>
        </p:txBody>
      </p:sp>
      <p:sp>
        <p:nvSpPr>
          <p:cNvPr id="26" name="Text Placeholder 3">
            <a:extLst>
              <a:ext uri="{FF2B5EF4-FFF2-40B4-BE49-F238E27FC236}">
                <a16:creationId xmlns:a16="http://schemas.microsoft.com/office/drawing/2014/main" id="{EEC68AE5-7F31-42BB-B417-80176D1BD220}"/>
              </a:ext>
            </a:extLst>
          </p:cNvPr>
          <p:cNvSpPr txBox="1">
            <a:spLocks/>
          </p:cNvSpPr>
          <p:nvPr/>
        </p:nvSpPr>
        <p:spPr>
          <a:xfrm>
            <a:off x="291864" y="6308675"/>
            <a:ext cx="8490185" cy="364773"/>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CO" sz="900" b="0" i="0" u="none" strike="noStrike" kern="1200" cap="none" spc="0" normalizeH="0" baseline="0" noProof="0">
                <a:ln>
                  <a:noFill/>
                </a:ln>
                <a:solidFill>
                  <a:srgbClr val="004A84"/>
                </a:solidFill>
                <a:effectLst/>
                <a:uLnTx/>
                <a:uFillTx/>
                <a:latin typeface="Arial"/>
                <a:ea typeface="+mn-ea"/>
                <a:cs typeface="+mn-cs"/>
              </a:rPr>
              <a:t>Fuente: DNP a partir de Doing Business 2018, OMC 2017, SICETAC. </a:t>
            </a:r>
            <a:r>
              <a:rPr kumimoji="0" lang="pt-BR" sz="900" b="0" i="0" u="none" strike="noStrike" kern="1200" cap="none" spc="0" normalizeH="0" baseline="0" noProof="0">
                <a:ln>
                  <a:noFill/>
                </a:ln>
                <a:solidFill>
                  <a:srgbClr val="004A84"/>
                </a:solidFill>
                <a:effectLst/>
                <a:uLnTx/>
                <a:uFillTx/>
                <a:latin typeface="Arial"/>
                <a:ea typeface="+mn-ea"/>
                <a:cs typeface="+mn-cs"/>
              </a:rPr>
              <a:t>DNP a partir de Ministerio de Transporte 2017, Documento CONPES 3820.</a:t>
            </a:r>
            <a:endParaRPr kumimoji="0" lang="es-CO" sz="900" b="0" i="0" u="none" strike="noStrike" kern="1200" cap="none" spc="0" normalizeH="0" baseline="0" noProof="0" dirty="0">
              <a:ln>
                <a:noFill/>
              </a:ln>
              <a:solidFill>
                <a:srgbClr val="004A84"/>
              </a:solidFill>
              <a:effectLst/>
              <a:uLnTx/>
              <a:uFillTx/>
              <a:latin typeface="Arial"/>
              <a:ea typeface="+mn-ea"/>
              <a:cs typeface="+mn-cs"/>
            </a:endParaRPr>
          </a:p>
        </p:txBody>
      </p:sp>
      <p:graphicFrame>
        <p:nvGraphicFramePr>
          <p:cNvPr id="27" name="Tabla 17">
            <a:extLst>
              <a:ext uri="{FF2B5EF4-FFF2-40B4-BE49-F238E27FC236}">
                <a16:creationId xmlns:a16="http://schemas.microsoft.com/office/drawing/2014/main" id="{C049648A-4998-47A5-8140-5E9FCD88507A}"/>
              </a:ext>
            </a:extLst>
          </p:cNvPr>
          <p:cNvGraphicFramePr>
            <a:graphicFrameLocks noGrp="1"/>
          </p:cNvGraphicFramePr>
          <p:nvPr/>
        </p:nvGraphicFramePr>
        <p:xfrm>
          <a:off x="337625" y="5060236"/>
          <a:ext cx="5651346" cy="1310640"/>
        </p:xfrm>
        <a:graphic>
          <a:graphicData uri="http://schemas.openxmlformats.org/drawingml/2006/table">
            <a:tbl>
              <a:tblPr firstRow="1" bandRow="1"/>
              <a:tblGrid>
                <a:gridCol w="3723409">
                  <a:extLst>
                    <a:ext uri="{9D8B030D-6E8A-4147-A177-3AD203B41FA5}">
                      <a16:colId xmlns:a16="http://schemas.microsoft.com/office/drawing/2014/main" val="100910861"/>
                    </a:ext>
                  </a:extLst>
                </a:gridCol>
                <a:gridCol w="1927937">
                  <a:extLst>
                    <a:ext uri="{9D8B030D-6E8A-4147-A177-3AD203B41FA5}">
                      <a16:colId xmlns:a16="http://schemas.microsoft.com/office/drawing/2014/main" val="2558548711"/>
                    </a:ext>
                  </a:extLst>
                </a:gridCol>
              </a:tblGrid>
              <a:tr h="125830">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pPr algn="ctr"/>
                      <a:r>
                        <a:rPr lang="es-ES" sz="1400" dirty="0"/>
                        <a:t>Escenario</a:t>
                      </a:r>
                    </a:p>
                  </a:txBody>
                  <a:tcPr anchor="ctr">
                    <a:lnL w="12700" cap="flat" cmpd="sng" algn="ctr">
                      <a:solidFill>
                        <a:srgbClr val="069169"/>
                      </a:solidFill>
                      <a:prstDash val="solid"/>
                      <a:round/>
                      <a:headEnd type="none" w="med" len="med"/>
                      <a:tailEnd type="none" w="med" len="med"/>
                    </a:lnL>
                    <a:lnR w="12700" cap="flat" cmpd="sng" algn="ctr">
                      <a:solidFill>
                        <a:srgbClr val="004A84"/>
                      </a:solidFill>
                      <a:prstDash val="sysDot"/>
                      <a:round/>
                      <a:headEnd type="none" w="med" len="med"/>
                      <a:tailEnd type="none" w="med" len="med"/>
                    </a:lnR>
                    <a:lnT w="12700" cap="flat" cmpd="sng" algn="ctr">
                      <a:solidFill>
                        <a:srgbClr val="069169"/>
                      </a:solidFill>
                      <a:prstDash val="solid"/>
                      <a:round/>
                      <a:headEnd type="none" w="med" len="med"/>
                      <a:tailEnd type="none" w="med" len="med"/>
                    </a:lnT>
                    <a:lnB w="12700" cap="flat" cmpd="sng" algn="ctr">
                      <a:solidFill>
                        <a:srgbClr val="004A84"/>
                      </a:solidFill>
                      <a:prstDash val="sysDot"/>
                      <a:round/>
                      <a:headEnd type="none" w="med" len="med"/>
                      <a:tailEnd type="none" w="med" len="med"/>
                    </a:lnB>
                    <a:lnTlToBr w="12700" cmpd="sng">
                      <a:noFill/>
                      <a:prstDash val="solid"/>
                    </a:lnTlToBr>
                    <a:lnBlToTr w="12700" cmpd="sng">
                      <a:noFill/>
                      <a:prstDash val="solid"/>
                    </a:lnBlToTr>
                    <a:solidFill>
                      <a:srgbClr val="069169"/>
                    </a:solidFill>
                  </a:tcPr>
                </a:tc>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pPr algn="ctr"/>
                      <a:r>
                        <a:rPr lang="es-ES" sz="1400" dirty="0"/>
                        <a:t>Variación</a:t>
                      </a:r>
                    </a:p>
                  </a:txBody>
                  <a:tcPr anchor="ctr">
                    <a:lnL w="12700" cap="flat" cmpd="sng" algn="ctr">
                      <a:solidFill>
                        <a:srgbClr val="004A84"/>
                      </a:solidFill>
                      <a:prstDash val="sysDot"/>
                      <a:round/>
                      <a:headEnd type="none" w="med" len="med"/>
                      <a:tailEnd type="none" w="med" len="med"/>
                    </a:lnL>
                    <a:lnR w="12700" cap="flat" cmpd="sng" algn="ctr">
                      <a:solidFill>
                        <a:srgbClr val="069169"/>
                      </a:solidFill>
                      <a:prstDash val="solid"/>
                      <a:round/>
                      <a:headEnd type="none" w="med" len="med"/>
                      <a:tailEnd type="none" w="med" len="med"/>
                    </a:lnR>
                    <a:lnT w="12700" cap="flat" cmpd="sng" algn="ctr">
                      <a:solidFill>
                        <a:srgbClr val="069169"/>
                      </a:solidFill>
                      <a:prstDash val="solid"/>
                      <a:round/>
                      <a:headEnd type="none" w="med" len="med"/>
                      <a:tailEnd type="none" w="med" len="med"/>
                    </a:lnT>
                    <a:lnB w="12700" cap="flat" cmpd="sng" algn="ctr">
                      <a:solidFill>
                        <a:srgbClr val="004A84"/>
                      </a:solidFill>
                      <a:prstDash val="sysDot"/>
                      <a:round/>
                      <a:headEnd type="none" w="med" len="med"/>
                      <a:tailEnd type="none" w="med" len="med"/>
                    </a:lnB>
                    <a:lnTlToBr w="12700" cmpd="sng">
                      <a:noFill/>
                      <a:prstDash val="solid"/>
                    </a:lnTlToBr>
                    <a:lnBlToTr w="12700" cmpd="sng">
                      <a:noFill/>
                      <a:prstDash val="solid"/>
                    </a:lnBlToTr>
                    <a:solidFill>
                      <a:srgbClr val="069169"/>
                    </a:solidFill>
                  </a:tcPr>
                </a:tc>
                <a:extLst>
                  <a:ext uri="{0D108BD9-81ED-4DB2-BD59-A6C34878D82A}">
                    <a16:rowId xmlns:a16="http://schemas.microsoft.com/office/drawing/2014/main" val="2173450022"/>
                  </a:ext>
                </a:extLst>
              </a:tr>
              <a:tr h="178619">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s-ES" sz="1200" b="1" dirty="0">
                          <a:solidFill>
                            <a:schemeClr val="tx1"/>
                          </a:solidFill>
                        </a:rPr>
                        <a:t>Fluvial - Medidas de facilitación del comercio</a:t>
                      </a:r>
                    </a:p>
                  </a:txBody>
                  <a:tcPr anchor="ctr">
                    <a:lnL w="12700" cap="flat" cmpd="sng" algn="ctr">
                      <a:noFill/>
                      <a:prstDash val="solid"/>
                      <a:round/>
                      <a:headEnd type="none" w="med" len="med"/>
                      <a:tailEnd type="none" w="med" len="med"/>
                    </a:lnL>
                    <a:lnR w="12700" cap="flat" cmpd="sng" algn="ctr">
                      <a:solidFill>
                        <a:srgbClr val="004A84"/>
                      </a:solidFill>
                      <a:prstDash val="sysDot"/>
                      <a:round/>
                      <a:headEnd type="none" w="med" len="med"/>
                      <a:tailEnd type="none" w="med" len="med"/>
                    </a:lnR>
                    <a:lnT w="12700" cap="flat" cmpd="sng" algn="ctr">
                      <a:solidFill>
                        <a:srgbClr val="004A84"/>
                      </a:solidFill>
                      <a:prstDash val="sysDot"/>
                      <a:round/>
                      <a:headEnd type="none" w="med" len="med"/>
                      <a:tailEnd type="none" w="med" len="med"/>
                    </a:lnT>
                    <a:lnB w="12700" cap="flat" cmpd="sng" algn="ctr">
                      <a:solidFill>
                        <a:srgbClr val="004A84"/>
                      </a:solidFill>
                      <a:prstDash val="sys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r>
                        <a:rPr lang="es-ES" sz="1600" b="1" dirty="0">
                          <a:solidFill>
                            <a:schemeClr val="tx1"/>
                          </a:solidFill>
                        </a:rPr>
                        <a:t>-50,7 %</a:t>
                      </a:r>
                    </a:p>
                  </a:txBody>
                  <a:tcPr anchor="ctr">
                    <a:lnL w="12700" cap="flat" cmpd="sng" algn="ctr">
                      <a:solidFill>
                        <a:srgbClr val="004A84"/>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004A84"/>
                      </a:solidFill>
                      <a:prstDash val="sysDot"/>
                      <a:round/>
                      <a:headEnd type="none" w="med" len="med"/>
                      <a:tailEnd type="none" w="med" len="med"/>
                    </a:lnT>
                    <a:lnB w="12700" cap="flat" cmpd="sng" algn="ctr">
                      <a:solidFill>
                        <a:srgbClr val="004A84"/>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0551982"/>
                  </a:ext>
                </a:extLst>
              </a:tr>
              <a:tr h="19947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dirty="0">
                          <a:solidFill>
                            <a:schemeClr val="tx1"/>
                          </a:solidFill>
                        </a:rPr>
                        <a:t>Férreo - Medidas de facilitación del comercio</a:t>
                      </a:r>
                    </a:p>
                  </a:txBody>
                  <a:tcPr anchor="ctr">
                    <a:lnL w="12700" cap="flat" cmpd="sng" algn="ctr">
                      <a:noFill/>
                      <a:prstDash val="solid"/>
                      <a:round/>
                      <a:headEnd type="none" w="med" len="med"/>
                      <a:tailEnd type="none" w="med" len="med"/>
                    </a:lnL>
                    <a:lnR w="12700" cap="flat" cmpd="sng" algn="ctr">
                      <a:solidFill>
                        <a:srgbClr val="004A84"/>
                      </a:solidFill>
                      <a:prstDash val="sysDot"/>
                      <a:round/>
                      <a:headEnd type="none" w="med" len="med"/>
                      <a:tailEnd type="none" w="med" len="med"/>
                    </a:lnR>
                    <a:lnT w="12700" cap="flat" cmpd="sng" algn="ctr">
                      <a:solidFill>
                        <a:srgbClr val="004A84"/>
                      </a:solidFill>
                      <a:prstDash val="sysDot"/>
                      <a:round/>
                      <a:headEnd type="none" w="med" len="med"/>
                      <a:tailEnd type="none" w="med" len="med"/>
                    </a:lnT>
                    <a:lnB w="12700" cap="flat" cmpd="sng" algn="ctr">
                      <a:solidFill>
                        <a:srgbClr val="004A84"/>
                      </a:solidFill>
                      <a:prstDash val="sys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r>
                        <a:rPr lang="es-ES" sz="1600" b="1" dirty="0">
                          <a:solidFill>
                            <a:schemeClr val="tx1"/>
                          </a:solidFill>
                        </a:rPr>
                        <a:t>-26,2 %</a:t>
                      </a:r>
                    </a:p>
                  </a:txBody>
                  <a:tcPr anchor="ctr">
                    <a:lnL w="12700" cap="flat" cmpd="sng" algn="ctr">
                      <a:solidFill>
                        <a:srgbClr val="004A84"/>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004A84"/>
                      </a:solidFill>
                      <a:prstDash val="sysDot"/>
                      <a:round/>
                      <a:headEnd type="none" w="med" len="med"/>
                      <a:tailEnd type="none" w="med" len="med"/>
                    </a:lnT>
                    <a:lnB w="12700" cap="flat" cmpd="sng" algn="ctr">
                      <a:solidFill>
                        <a:srgbClr val="004A84"/>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2750616"/>
                  </a:ext>
                </a:extLst>
              </a:tr>
              <a:tr h="25431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dirty="0">
                          <a:solidFill>
                            <a:schemeClr val="tx1"/>
                          </a:solidFill>
                        </a:rPr>
                        <a:t>4G - Medidas de facilitación del comercio</a:t>
                      </a:r>
                    </a:p>
                  </a:txBody>
                  <a:tcPr anchor="ctr">
                    <a:lnL w="12700" cap="flat" cmpd="sng" algn="ctr">
                      <a:noFill/>
                      <a:prstDash val="solid"/>
                      <a:round/>
                      <a:headEnd type="none" w="med" len="med"/>
                      <a:tailEnd type="none" w="med" len="med"/>
                    </a:lnL>
                    <a:lnR w="12700" cap="flat" cmpd="sng" algn="ctr">
                      <a:solidFill>
                        <a:srgbClr val="004A84"/>
                      </a:solidFill>
                      <a:prstDash val="sysDot"/>
                      <a:round/>
                      <a:headEnd type="none" w="med" len="med"/>
                      <a:tailEnd type="none" w="med" len="med"/>
                    </a:lnR>
                    <a:lnT w="12700" cap="flat" cmpd="sng" algn="ctr">
                      <a:solidFill>
                        <a:srgbClr val="004A84"/>
                      </a:solid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b="1" dirty="0">
                          <a:solidFill>
                            <a:schemeClr val="tx1"/>
                          </a:solidFill>
                        </a:rPr>
                        <a:t>-15,3 %</a:t>
                      </a:r>
                    </a:p>
                  </a:txBody>
                  <a:tcPr anchor="ctr">
                    <a:lnL w="12700" cap="flat" cmpd="sng" algn="ctr">
                      <a:solidFill>
                        <a:srgbClr val="004A84"/>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004A84"/>
                      </a:solid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5349577"/>
                  </a:ext>
                </a:extLst>
              </a:tr>
            </a:tbl>
          </a:graphicData>
        </a:graphic>
      </p:graphicFrame>
      <p:graphicFrame>
        <p:nvGraphicFramePr>
          <p:cNvPr id="28" name="Gráfico 33">
            <a:extLst>
              <a:ext uri="{FF2B5EF4-FFF2-40B4-BE49-F238E27FC236}">
                <a16:creationId xmlns:a16="http://schemas.microsoft.com/office/drawing/2014/main" id="{D8383619-25C3-4A8B-849C-9B2F476BB847}"/>
              </a:ext>
            </a:extLst>
          </p:cNvPr>
          <p:cNvGraphicFramePr/>
          <p:nvPr/>
        </p:nvGraphicFramePr>
        <p:xfrm>
          <a:off x="6286256" y="1664642"/>
          <a:ext cx="5824947" cy="32269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9" name="Tabla 8">
            <a:extLst>
              <a:ext uri="{FF2B5EF4-FFF2-40B4-BE49-F238E27FC236}">
                <a16:creationId xmlns:a16="http://schemas.microsoft.com/office/drawing/2014/main" id="{5B137223-7F72-4EB2-B1B6-12A40082C284}"/>
              </a:ext>
            </a:extLst>
          </p:cNvPr>
          <p:cNvGraphicFramePr>
            <a:graphicFrameLocks noGrp="1"/>
          </p:cNvGraphicFramePr>
          <p:nvPr/>
        </p:nvGraphicFramePr>
        <p:xfrm>
          <a:off x="6325862" y="5051402"/>
          <a:ext cx="5617672" cy="1310640"/>
        </p:xfrm>
        <a:graphic>
          <a:graphicData uri="http://schemas.openxmlformats.org/drawingml/2006/table">
            <a:tbl>
              <a:tblPr firstRow="1" bandRow="1"/>
              <a:tblGrid>
                <a:gridCol w="3646487">
                  <a:extLst>
                    <a:ext uri="{9D8B030D-6E8A-4147-A177-3AD203B41FA5}">
                      <a16:colId xmlns:a16="http://schemas.microsoft.com/office/drawing/2014/main" val="100910861"/>
                    </a:ext>
                  </a:extLst>
                </a:gridCol>
                <a:gridCol w="1971185">
                  <a:extLst>
                    <a:ext uri="{9D8B030D-6E8A-4147-A177-3AD203B41FA5}">
                      <a16:colId xmlns:a16="http://schemas.microsoft.com/office/drawing/2014/main" val="2558548711"/>
                    </a:ext>
                  </a:extLst>
                </a:gridCol>
              </a:tblGrid>
              <a:tr h="0">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pPr algn="ctr"/>
                      <a:r>
                        <a:rPr lang="es-ES" sz="1400" dirty="0"/>
                        <a:t>Escenario</a:t>
                      </a:r>
                    </a:p>
                  </a:txBody>
                  <a:tcPr anchor="ctr">
                    <a:lnL w="12700" cap="flat" cmpd="sng" algn="ctr">
                      <a:solidFill>
                        <a:srgbClr val="069169"/>
                      </a:solidFill>
                      <a:prstDash val="solid"/>
                      <a:round/>
                      <a:headEnd type="none" w="med" len="med"/>
                      <a:tailEnd type="none" w="med" len="med"/>
                    </a:lnL>
                    <a:lnR w="12700" cap="flat" cmpd="sng" algn="ctr">
                      <a:solidFill>
                        <a:srgbClr val="004A84"/>
                      </a:solidFill>
                      <a:prstDash val="sysDot"/>
                      <a:round/>
                      <a:headEnd type="none" w="med" len="med"/>
                      <a:tailEnd type="none" w="med" len="med"/>
                    </a:lnR>
                    <a:lnT w="12700" cap="flat" cmpd="sng" algn="ctr">
                      <a:solidFill>
                        <a:srgbClr val="069169"/>
                      </a:solidFill>
                      <a:prstDash val="solid"/>
                      <a:round/>
                      <a:headEnd type="none" w="med" len="med"/>
                      <a:tailEnd type="none" w="med" len="med"/>
                    </a:lnT>
                    <a:lnB w="12700" cap="flat" cmpd="sng" algn="ctr">
                      <a:solidFill>
                        <a:srgbClr val="004A84"/>
                      </a:solidFill>
                      <a:prstDash val="sysDot"/>
                      <a:round/>
                      <a:headEnd type="none" w="med" len="med"/>
                      <a:tailEnd type="none" w="med" len="med"/>
                    </a:lnB>
                    <a:lnTlToBr w="12700" cmpd="sng">
                      <a:noFill/>
                      <a:prstDash val="solid"/>
                    </a:lnTlToBr>
                    <a:lnBlToTr w="12700" cmpd="sng">
                      <a:noFill/>
                      <a:prstDash val="solid"/>
                    </a:lnBlToTr>
                    <a:solidFill>
                      <a:srgbClr val="069169"/>
                    </a:solidFill>
                  </a:tcPr>
                </a:tc>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pPr algn="ctr"/>
                      <a:r>
                        <a:rPr lang="es-ES" sz="1400" dirty="0"/>
                        <a:t>Variación</a:t>
                      </a:r>
                    </a:p>
                  </a:txBody>
                  <a:tcPr anchor="ctr">
                    <a:lnL w="12700" cap="flat" cmpd="sng" algn="ctr">
                      <a:solidFill>
                        <a:srgbClr val="004A84"/>
                      </a:solidFill>
                      <a:prstDash val="sysDot"/>
                      <a:round/>
                      <a:headEnd type="none" w="med" len="med"/>
                      <a:tailEnd type="none" w="med" len="med"/>
                    </a:lnL>
                    <a:lnR w="12700" cap="flat" cmpd="sng" algn="ctr">
                      <a:solidFill>
                        <a:srgbClr val="069169"/>
                      </a:solidFill>
                      <a:prstDash val="solid"/>
                      <a:round/>
                      <a:headEnd type="none" w="med" len="med"/>
                      <a:tailEnd type="none" w="med" len="med"/>
                    </a:lnR>
                    <a:lnT w="12700" cap="flat" cmpd="sng" algn="ctr">
                      <a:solidFill>
                        <a:srgbClr val="069169"/>
                      </a:solidFill>
                      <a:prstDash val="solid"/>
                      <a:round/>
                      <a:headEnd type="none" w="med" len="med"/>
                      <a:tailEnd type="none" w="med" len="med"/>
                    </a:lnT>
                    <a:lnB w="12700" cap="flat" cmpd="sng" algn="ctr">
                      <a:solidFill>
                        <a:srgbClr val="004A84"/>
                      </a:solidFill>
                      <a:prstDash val="sysDot"/>
                      <a:round/>
                      <a:headEnd type="none" w="med" len="med"/>
                      <a:tailEnd type="none" w="med" len="med"/>
                    </a:lnB>
                    <a:lnTlToBr w="12700" cmpd="sng">
                      <a:noFill/>
                      <a:prstDash val="solid"/>
                    </a:lnTlToBr>
                    <a:lnBlToTr w="12700" cmpd="sng">
                      <a:noFill/>
                      <a:prstDash val="solid"/>
                    </a:lnBlToTr>
                    <a:solidFill>
                      <a:srgbClr val="069169"/>
                    </a:solidFill>
                  </a:tcPr>
                </a:tc>
                <a:extLst>
                  <a:ext uri="{0D108BD9-81ED-4DB2-BD59-A6C34878D82A}">
                    <a16:rowId xmlns:a16="http://schemas.microsoft.com/office/drawing/2014/main" val="2173450022"/>
                  </a:ext>
                </a:extLst>
              </a:tr>
              <a:tr h="180239">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s-ES" sz="1200" b="1" dirty="0">
                          <a:solidFill>
                            <a:schemeClr val="tx1"/>
                          </a:solidFill>
                        </a:rPr>
                        <a:t>Fluvial - Medidas de facilitación del comercio</a:t>
                      </a:r>
                    </a:p>
                  </a:txBody>
                  <a:tcPr anchor="ctr">
                    <a:lnL w="12700" cap="flat" cmpd="sng" algn="ctr">
                      <a:noFill/>
                      <a:prstDash val="solid"/>
                      <a:round/>
                      <a:headEnd type="none" w="med" len="med"/>
                      <a:tailEnd type="none" w="med" len="med"/>
                    </a:lnL>
                    <a:lnR w="12700" cap="flat" cmpd="sng" algn="ctr">
                      <a:solidFill>
                        <a:srgbClr val="004A84"/>
                      </a:solidFill>
                      <a:prstDash val="sysDot"/>
                      <a:round/>
                      <a:headEnd type="none" w="med" len="med"/>
                      <a:tailEnd type="none" w="med" len="med"/>
                    </a:lnR>
                    <a:lnT w="12700" cap="flat" cmpd="sng" algn="ctr">
                      <a:solidFill>
                        <a:srgbClr val="004A84"/>
                      </a:solidFill>
                      <a:prstDash val="sysDot"/>
                      <a:round/>
                      <a:headEnd type="none" w="med" len="med"/>
                      <a:tailEnd type="none" w="med" len="med"/>
                    </a:lnT>
                    <a:lnB w="12700" cap="flat" cmpd="sng" algn="ctr">
                      <a:solidFill>
                        <a:srgbClr val="004A84"/>
                      </a:solidFill>
                      <a:prstDash val="sys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r>
                        <a:rPr lang="es-ES" sz="1600" b="1" dirty="0">
                          <a:solidFill>
                            <a:schemeClr val="tx1"/>
                          </a:solidFill>
                        </a:rPr>
                        <a:t>15,4 %</a:t>
                      </a:r>
                    </a:p>
                  </a:txBody>
                  <a:tcPr anchor="ctr">
                    <a:lnL w="12700" cap="flat" cmpd="sng" algn="ctr">
                      <a:solidFill>
                        <a:srgbClr val="004A84"/>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004A84"/>
                      </a:solidFill>
                      <a:prstDash val="sysDot"/>
                      <a:round/>
                      <a:headEnd type="none" w="med" len="med"/>
                      <a:tailEnd type="none" w="med" len="med"/>
                    </a:lnT>
                    <a:lnB w="12700" cap="flat" cmpd="sng" algn="ctr">
                      <a:solidFill>
                        <a:srgbClr val="004A84"/>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0551982"/>
                  </a:ext>
                </a:extLst>
              </a:tr>
              <a:tr h="231874">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dirty="0">
                          <a:solidFill>
                            <a:schemeClr val="tx1"/>
                          </a:solidFill>
                        </a:rPr>
                        <a:t>Férreo - Medidas de facilitación del comercio</a:t>
                      </a:r>
                    </a:p>
                  </a:txBody>
                  <a:tcPr anchor="ctr">
                    <a:lnL w="12700" cap="flat" cmpd="sng" algn="ctr">
                      <a:noFill/>
                      <a:prstDash val="solid"/>
                      <a:round/>
                      <a:headEnd type="none" w="med" len="med"/>
                      <a:tailEnd type="none" w="med" len="med"/>
                    </a:lnL>
                    <a:lnR w="12700" cap="flat" cmpd="sng" algn="ctr">
                      <a:solidFill>
                        <a:srgbClr val="004A84"/>
                      </a:solidFill>
                      <a:prstDash val="sysDot"/>
                      <a:round/>
                      <a:headEnd type="none" w="med" len="med"/>
                      <a:tailEnd type="none" w="med" len="med"/>
                    </a:lnR>
                    <a:lnT w="12700" cap="flat" cmpd="sng" algn="ctr">
                      <a:solidFill>
                        <a:srgbClr val="004A84"/>
                      </a:solidFill>
                      <a:prstDash val="sysDot"/>
                      <a:round/>
                      <a:headEnd type="none" w="med" len="med"/>
                      <a:tailEnd type="none" w="med" len="med"/>
                    </a:lnT>
                    <a:lnB w="12700" cap="flat" cmpd="sng" algn="ctr">
                      <a:solidFill>
                        <a:srgbClr val="004A84"/>
                      </a:solidFill>
                      <a:prstDash val="sys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r>
                        <a:rPr lang="es-ES" sz="1600" b="1" dirty="0">
                          <a:solidFill>
                            <a:schemeClr val="tx1"/>
                          </a:solidFill>
                        </a:rPr>
                        <a:t>-23,5 %</a:t>
                      </a:r>
                    </a:p>
                  </a:txBody>
                  <a:tcPr anchor="ctr">
                    <a:lnL w="12700" cap="flat" cmpd="sng" algn="ctr">
                      <a:solidFill>
                        <a:srgbClr val="004A84"/>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004A84"/>
                      </a:solidFill>
                      <a:prstDash val="sysDot"/>
                      <a:round/>
                      <a:headEnd type="none" w="med" len="med"/>
                      <a:tailEnd type="none" w="med" len="med"/>
                    </a:lnT>
                    <a:lnB w="12700" cap="flat" cmpd="sng" algn="ctr">
                      <a:solidFill>
                        <a:srgbClr val="004A84"/>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2750616"/>
                  </a:ext>
                </a:extLst>
              </a:tr>
              <a:tr h="21281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dirty="0">
                          <a:solidFill>
                            <a:schemeClr val="tx1"/>
                          </a:solidFill>
                        </a:rPr>
                        <a:t>4G - Medidas de facilitación del comercio</a:t>
                      </a:r>
                    </a:p>
                  </a:txBody>
                  <a:tcPr anchor="ctr">
                    <a:lnL w="12700" cap="flat" cmpd="sng" algn="ctr">
                      <a:noFill/>
                      <a:prstDash val="solid"/>
                      <a:round/>
                      <a:headEnd type="none" w="med" len="med"/>
                      <a:tailEnd type="none" w="med" len="med"/>
                    </a:lnL>
                    <a:lnR w="12700" cap="flat" cmpd="sng" algn="ctr">
                      <a:solidFill>
                        <a:srgbClr val="004A84"/>
                      </a:solidFill>
                      <a:prstDash val="sysDot"/>
                      <a:round/>
                      <a:headEnd type="none" w="med" len="med"/>
                      <a:tailEnd type="none" w="med" len="med"/>
                    </a:lnR>
                    <a:lnT w="12700" cap="flat" cmpd="sng" algn="ctr">
                      <a:solidFill>
                        <a:srgbClr val="004A84"/>
                      </a:solid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r>
                        <a:rPr lang="es-ES" sz="1600" b="1" dirty="0">
                          <a:solidFill>
                            <a:schemeClr val="tx1"/>
                          </a:solidFill>
                        </a:rPr>
                        <a:t>-43,4 %</a:t>
                      </a:r>
                    </a:p>
                  </a:txBody>
                  <a:tcPr anchor="ctr">
                    <a:lnL w="12700" cap="flat" cmpd="sng" algn="ctr">
                      <a:solidFill>
                        <a:srgbClr val="004A84"/>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004A84"/>
                      </a:solid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5349577"/>
                  </a:ext>
                </a:extLst>
              </a:tr>
            </a:tbl>
          </a:graphicData>
        </a:graphic>
      </p:graphicFrame>
      <p:grpSp>
        <p:nvGrpSpPr>
          <p:cNvPr id="30" name="Grupo 4">
            <a:extLst>
              <a:ext uri="{FF2B5EF4-FFF2-40B4-BE49-F238E27FC236}">
                <a16:creationId xmlns:a16="http://schemas.microsoft.com/office/drawing/2014/main" id="{7BD14162-7802-4032-84F5-102586D1042A}"/>
              </a:ext>
            </a:extLst>
          </p:cNvPr>
          <p:cNvGrpSpPr/>
          <p:nvPr/>
        </p:nvGrpSpPr>
        <p:grpSpPr>
          <a:xfrm>
            <a:off x="165021" y="1643884"/>
            <a:ext cx="6160838" cy="3226980"/>
            <a:chOff x="165021" y="1657559"/>
            <a:chExt cx="6160838" cy="3226980"/>
          </a:xfrm>
        </p:grpSpPr>
        <p:graphicFrame>
          <p:nvGraphicFramePr>
            <p:cNvPr id="31" name="Gráfico 20">
              <a:extLst>
                <a:ext uri="{FF2B5EF4-FFF2-40B4-BE49-F238E27FC236}">
                  <a16:creationId xmlns:a16="http://schemas.microsoft.com/office/drawing/2014/main" id="{A7314980-36A7-419C-ABDF-98F2987F7812}"/>
                </a:ext>
              </a:extLst>
            </p:cNvPr>
            <p:cNvGraphicFramePr>
              <a:graphicFrameLocks/>
            </p:cNvGraphicFramePr>
            <p:nvPr/>
          </p:nvGraphicFramePr>
          <p:xfrm>
            <a:off x="165021" y="1657559"/>
            <a:ext cx="6160838" cy="3226980"/>
          </p:xfrm>
          <a:graphic>
            <a:graphicData uri="http://schemas.openxmlformats.org/drawingml/2006/chart">
              <c:chart xmlns:c="http://schemas.openxmlformats.org/drawingml/2006/chart" xmlns:r="http://schemas.openxmlformats.org/officeDocument/2006/relationships" r:id="rId3"/>
            </a:graphicData>
          </a:graphic>
        </p:graphicFrame>
        <p:sp>
          <p:nvSpPr>
            <p:cNvPr id="32" name="Rectángulo 2">
              <a:extLst>
                <a:ext uri="{FF2B5EF4-FFF2-40B4-BE49-F238E27FC236}">
                  <a16:creationId xmlns:a16="http://schemas.microsoft.com/office/drawing/2014/main" id="{E87A6A37-16B4-4230-898D-7A5931421F25}"/>
                </a:ext>
              </a:extLst>
            </p:cNvPr>
            <p:cNvSpPr/>
            <p:nvPr/>
          </p:nvSpPr>
          <p:spPr>
            <a:xfrm>
              <a:off x="1842788" y="4043891"/>
              <a:ext cx="1097274" cy="262890"/>
            </a:xfrm>
            <a:prstGeom prst="rect">
              <a:avLst/>
            </a:prstGeom>
            <a:solidFill>
              <a:srgbClr val="FFFFF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x-none" sz="1100" b="0" i="0" u="none" strike="noStrike" kern="0" cap="none" spc="0" normalizeH="0" baseline="0" noProof="0" dirty="0">
                  <a:ln>
                    <a:noFill/>
                  </a:ln>
                  <a:solidFill>
                    <a:srgbClr val="004A84"/>
                  </a:solidFill>
                  <a:effectLst/>
                  <a:uLnTx/>
                  <a:uFillTx/>
                  <a:latin typeface="Arial"/>
                  <a:ea typeface="+mn-ea"/>
                  <a:cs typeface="+mn-cs"/>
                </a:rPr>
                <a:t>La Dorada</a:t>
              </a:r>
            </a:p>
          </p:txBody>
        </p:sp>
      </p:grpSp>
      <p:sp>
        <p:nvSpPr>
          <p:cNvPr id="43" name="Título 6">
            <a:extLst>
              <a:ext uri="{FF2B5EF4-FFF2-40B4-BE49-F238E27FC236}">
                <a16:creationId xmlns:a16="http://schemas.microsoft.com/office/drawing/2014/main" id="{FB142B92-4478-43C3-A9A1-C67AE54568FF}"/>
              </a:ext>
            </a:extLst>
          </p:cNvPr>
          <p:cNvSpPr>
            <a:spLocks noGrp="1"/>
          </p:cNvSpPr>
          <p:nvPr>
            <p:ph type="title"/>
          </p:nvPr>
        </p:nvSpPr>
        <p:spPr>
          <a:xfrm>
            <a:off x="288808" y="287904"/>
            <a:ext cx="4495227" cy="559387"/>
          </a:xfrm>
        </p:spPr>
        <p:txBody>
          <a:bodyPr/>
          <a:lstStyle/>
          <a:p>
            <a:r>
              <a:rPr lang="es-CO" sz="3200" b="1" dirty="0">
                <a:solidFill>
                  <a:srgbClr val="002060"/>
                </a:solidFill>
                <a:latin typeface="+mj-lt"/>
              </a:rPr>
              <a:t>Los propósitos del CONPES</a:t>
            </a:r>
          </a:p>
        </p:txBody>
      </p:sp>
    </p:spTree>
    <p:extLst>
      <p:ext uri="{BB962C8B-B14F-4D97-AF65-F5344CB8AC3E}">
        <p14:creationId xmlns:p14="http://schemas.microsoft.com/office/powerpoint/2010/main" val="21715492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7252CAB1-24D3-4145-B627-4CBA44BC685F}"/>
              </a:ext>
            </a:extLst>
          </p:cNvPr>
          <p:cNvSpPr/>
          <p:nvPr/>
        </p:nvSpPr>
        <p:spPr>
          <a:xfrm>
            <a:off x="2596171" y="2261183"/>
            <a:ext cx="7180195" cy="1163964"/>
          </a:xfrm>
          <a:prstGeom prst="rect">
            <a:avLst/>
          </a:prstGeom>
          <a:solidFill>
            <a:srgbClr val="E6E6E6"/>
          </a:solidFill>
        </p:spPr>
        <p:txBody>
          <a:bodyPr wrap="square" anchor="ctr" anchorCtr="0">
            <a:noAutofit/>
          </a:bodyPr>
          <a:lstStyle/>
          <a:p>
            <a:r>
              <a:rPr lang="es-CO" dirty="0"/>
              <a:t>Promover la intermodalidad a través del desarrollo de </a:t>
            </a:r>
          </a:p>
          <a:p>
            <a:r>
              <a:rPr lang="es-CO" dirty="0"/>
              <a:t>modos de transporte competitivos y de conexiones </a:t>
            </a:r>
          </a:p>
          <a:p>
            <a:r>
              <a:rPr lang="es-CO" dirty="0"/>
              <a:t>eficientes de intercambio modal</a:t>
            </a:r>
          </a:p>
        </p:txBody>
      </p:sp>
      <p:sp>
        <p:nvSpPr>
          <p:cNvPr id="5" name="Rectángulo 4">
            <a:extLst>
              <a:ext uri="{FF2B5EF4-FFF2-40B4-BE49-F238E27FC236}">
                <a16:creationId xmlns:a16="http://schemas.microsoft.com/office/drawing/2014/main" id="{6924C46C-A1B8-4389-A0CA-71410D0E45CD}"/>
              </a:ext>
            </a:extLst>
          </p:cNvPr>
          <p:cNvSpPr/>
          <p:nvPr/>
        </p:nvSpPr>
        <p:spPr>
          <a:xfrm>
            <a:off x="2596172" y="3607384"/>
            <a:ext cx="7190684" cy="1090035"/>
          </a:xfrm>
          <a:prstGeom prst="rect">
            <a:avLst/>
          </a:prstGeom>
          <a:solidFill>
            <a:srgbClr val="E6E6E6"/>
          </a:solidFill>
        </p:spPr>
        <p:txBody>
          <a:bodyPr wrap="square" anchor="ctr" anchorCtr="0">
            <a:noAutofit/>
          </a:bodyPr>
          <a:lstStyle/>
          <a:p>
            <a:r>
              <a:rPr lang="es-CO" dirty="0"/>
              <a:t>Promover la facilitación del comercio a través del </a:t>
            </a:r>
          </a:p>
          <a:p>
            <a:r>
              <a:rPr lang="es-CO" dirty="0"/>
              <a:t>desarrollo de nodos de intercambio comercial eficientes </a:t>
            </a:r>
          </a:p>
          <a:p>
            <a:r>
              <a:rPr lang="es-CO" dirty="0"/>
              <a:t>y la optimización de trámites de importación y exportación</a:t>
            </a:r>
          </a:p>
        </p:txBody>
      </p:sp>
      <p:sp>
        <p:nvSpPr>
          <p:cNvPr id="39" name="Text Placeholder 2">
            <a:extLst>
              <a:ext uri="{FF2B5EF4-FFF2-40B4-BE49-F238E27FC236}">
                <a16:creationId xmlns:a16="http://schemas.microsoft.com/office/drawing/2014/main" id="{357F76D0-9C25-458A-AF5F-922EF38E211D}"/>
              </a:ext>
            </a:extLst>
          </p:cNvPr>
          <p:cNvSpPr>
            <a:spLocks noGrp="1"/>
          </p:cNvSpPr>
          <p:nvPr>
            <p:ph type="body" sz="quarter" idx="10"/>
          </p:nvPr>
        </p:nvSpPr>
        <p:spPr>
          <a:xfrm>
            <a:off x="288808" y="972011"/>
            <a:ext cx="11614384" cy="360939"/>
          </a:xfrm>
        </p:spPr>
        <p:txBody>
          <a:bodyPr/>
          <a:lstStyle/>
          <a:p>
            <a:r>
              <a:rPr lang="es-CO" dirty="0">
                <a:latin typeface="Work Sans" panose="00000500000000000000" pitchFamily="2" charset="0"/>
              </a:rPr>
              <a:t>La Política Nacional Logística tiene como objetivo promover la intermodalidad y eficiencia en el transporte y también la facilitación del comercio, para reducir los costos y tiempos logísticos y así impulsar la competitividad del país</a:t>
            </a:r>
          </a:p>
        </p:txBody>
      </p:sp>
      <p:sp>
        <p:nvSpPr>
          <p:cNvPr id="58" name="Rectángulo 15">
            <a:extLst>
              <a:ext uri="{FF2B5EF4-FFF2-40B4-BE49-F238E27FC236}">
                <a16:creationId xmlns:a16="http://schemas.microsoft.com/office/drawing/2014/main" id="{AEF482D8-FBFA-44AE-8E3D-08EF217F6146}"/>
              </a:ext>
            </a:extLst>
          </p:cNvPr>
          <p:cNvSpPr/>
          <p:nvPr/>
        </p:nvSpPr>
        <p:spPr>
          <a:xfrm>
            <a:off x="407681" y="3611799"/>
            <a:ext cx="2029233" cy="1107923"/>
          </a:xfrm>
          <a:prstGeom prst="rect">
            <a:avLst/>
          </a:prstGeom>
          <a:solidFill>
            <a:srgbClr val="15739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sz="1600" b="1" dirty="0">
                <a:solidFill>
                  <a:srgbClr val="FFFFFF"/>
                </a:solidFill>
                <a:latin typeface="Work Sans" panose="00000500000000000000" pitchFamily="50" charset="0"/>
              </a:rPr>
              <a:t>2. Promover la facilitación del comercio</a:t>
            </a:r>
          </a:p>
        </p:txBody>
      </p:sp>
      <p:sp>
        <p:nvSpPr>
          <p:cNvPr id="59" name="Rectángulo 16">
            <a:extLst>
              <a:ext uri="{FF2B5EF4-FFF2-40B4-BE49-F238E27FC236}">
                <a16:creationId xmlns:a16="http://schemas.microsoft.com/office/drawing/2014/main" id="{2194440D-D71B-482D-8199-5DFC78EFB6A8}"/>
              </a:ext>
            </a:extLst>
          </p:cNvPr>
          <p:cNvSpPr/>
          <p:nvPr/>
        </p:nvSpPr>
        <p:spPr>
          <a:xfrm>
            <a:off x="407681" y="2265035"/>
            <a:ext cx="2029233" cy="1163965"/>
          </a:xfrm>
          <a:prstGeom prst="rect">
            <a:avLst/>
          </a:prstGeom>
          <a:solidFill>
            <a:srgbClr val="3C44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600" b="1" i="0" u="none" strike="noStrike" kern="1200" cap="none" spc="0" normalizeH="0" baseline="0" noProof="0" dirty="0">
                <a:ln>
                  <a:noFill/>
                </a:ln>
                <a:solidFill>
                  <a:srgbClr val="FFFFFF"/>
                </a:solidFill>
                <a:effectLst/>
                <a:uLnTx/>
                <a:uFillTx/>
                <a:latin typeface="Work Sans" panose="00000500000000000000" pitchFamily="50" charset="0"/>
              </a:rPr>
              <a:t>1. Promover la </a:t>
            </a:r>
            <a:r>
              <a:rPr kumimoji="0" lang="es-ES_tradnl" sz="1600" b="1" i="0" u="none" strike="noStrike" kern="1200" cap="none" spc="0" normalizeH="0" baseline="0" noProof="0" dirty="0" err="1">
                <a:ln>
                  <a:noFill/>
                </a:ln>
                <a:solidFill>
                  <a:srgbClr val="FFFFFF"/>
                </a:solidFill>
                <a:effectLst/>
                <a:uLnTx/>
                <a:uFillTx/>
                <a:latin typeface="Work Sans" panose="00000500000000000000" pitchFamily="50" charset="0"/>
              </a:rPr>
              <a:t>intermodalidad</a:t>
            </a:r>
            <a:endParaRPr kumimoji="0" lang="es-ES_tradnl" sz="1600" b="1" i="0" u="none" strike="noStrike" kern="1200" cap="none" spc="0" normalizeH="0" baseline="0" noProof="0" dirty="0">
              <a:ln>
                <a:noFill/>
              </a:ln>
              <a:solidFill>
                <a:srgbClr val="FFFFFF"/>
              </a:solidFill>
              <a:effectLst/>
              <a:uLnTx/>
              <a:uFillTx/>
              <a:latin typeface="Work Sans" panose="00000500000000000000" pitchFamily="50" charset="0"/>
            </a:endParaRPr>
          </a:p>
        </p:txBody>
      </p:sp>
      <p:sp>
        <p:nvSpPr>
          <p:cNvPr id="60" name="Rectángulo 17">
            <a:extLst>
              <a:ext uri="{FF2B5EF4-FFF2-40B4-BE49-F238E27FC236}">
                <a16:creationId xmlns:a16="http://schemas.microsoft.com/office/drawing/2014/main" id="{A11CA5C6-3FEC-40C7-BB09-2A65C1615C45}"/>
              </a:ext>
            </a:extLst>
          </p:cNvPr>
          <p:cNvSpPr/>
          <p:nvPr/>
        </p:nvSpPr>
        <p:spPr>
          <a:xfrm>
            <a:off x="407681" y="4896552"/>
            <a:ext cx="2029233" cy="1394392"/>
          </a:xfrm>
          <a:prstGeom prst="rect">
            <a:avLst/>
          </a:prstGeom>
          <a:solidFill>
            <a:srgbClr val="589C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sz="1600" b="1" dirty="0">
                <a:solidFill>
                  <a:srgbClr val="FFFFFF"/>
                </a:solidFill>
                <a:latin typeface="Work Sans" panose="00000500000000000000" pitchFamily="50" charset="0"/>
              </a:rPr>
              <a:t>3. Desarrollar mecanismos transversales</a:t>
            </a:r>
          </a:p>
        </p:txBody>
      </p:sp>
      <p:sp>
        <p:nvSpPr>
          <p:cNvPr id="61" name="Rectángulo 18">
            <a:extLst>
              <a:ext uri="{FF2B5EF4-FFF2-40B4-BE49-F238E27FC236}">
                <a16:creationId xmlns:a16="http://schemas.microsoft.com/office/drawing/2014/main" id="{F8D4BB46-D64F-49B3-9C2A-3E82F9BEB958}"/>
              </a:ext>
            </a:extLst>
          </p:cNvPr>
          <p:cNvSpPr/>
          <p:nvPr/>
        </p:nvSpPr>
        <p:spPr>
          <a:xfrm>
            <a:off x="9781611" y="2261183"/>
            <a:ext cx="1799303" cy="560833"/>
          </a:xfrm>
          <a:prstGeom prst="rect">
            <a:avLst/>
          </a:prstGeom>
          <a:solidFill>
            <a:srgbClr val="DC4C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600" b="0" i="0" u="none" strike="noStrike" kern="1200" cap="none" spc="0" normalizeH="0" baseline="0" noProof="0" dirty="0">
                <a:ln>
                  <a:noFill/>
                </a:ln>
                <a:solidFill>
                  <a:srgbClr val="FFFFFF"/>
                </a:solidFill>
                <a:effectLst/>
                <a:uLnTx/>
                <a:uFillTx/>
                <a:latin typeface="Work Sans" panose="00000500000000000000" pitchFamily="50" charset="0"/>
              </a:rPr>
              <a:t>Infraestructura</a:t>
            </a:r>
          </a:p>
        </p:txBody>
      </p:sp>
      <p:sp>
        <p:nvSpPr>
          <p:cNvPr id="62" name="Rectángulo 19">
            <a:extLst>
              <a:ext uri="{FF2B5EF4-FFF2-40B4-BE49-F238E27FC236}">
                <a16:creationId xmlns:a16="http://schemas.microsoft.com/office/drawing/2014/main" id="{40660E24-6A1C-4159-8C43-6249F8C56C65}"/>
              </a:ext>
            </a:extLst>
          </p:cNvPr>
          <p:cNvSpPr/>
          <p:nvPr/>
        </p:nvSpPr>
        <p:spPr>
          <a:xfrm>
            <a:off x="9781611" y="2903954"/>
            <a:ext cx="1799303" cy="508506"/>
          </a:xfrm>
          <a:prstGeom prst="rect">
            <a:avLst/>
          </a:prstGeom>
          <a:solidFill>
            <a:srgbClr val="E170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600" b="0" i="0" u="none" strike="noStrike" kern="1200" cap="none" spc="0" normalizeH="0" baseline="0" noProof="0" dirty="0">
                <a:ln>
                  <a:noFill/>
                </a:ln>
                <a:solidFill>
                  <a:srgbClr val="FFFFFF"/>
                </a:solidFill>
                <a:effectLst/>
                <a:uLnTx/>
                <a:uFillTx/>
                <a:latin typeface="Work Sans" panose="00000500000000000000" pitchFamily="50" charset="0"/>
              </a:rPr>
              <a:t>Servicios</a:t>
            </a:r>
          </a:p>
        </p:txBody>
      </p:sp>
      <p:sp>
        <p:nvSpPr>
          <p:cNvPr id="63" name="Rectángulo 20">
            <a:extLst>
              <a:ext uri="{FF2B5EF4-FFF2-40B4-BE49-F238E27FC236}">
                <a16:creationId xmlns:a16="http://schemas.microsoft.com/office/drawing/2014/main" id="{11A7956F-5A49-408D-966D-2E1B0FFED7CD}"/>
              </a:ext>
            </a:extLst>
          </p:cNvPr>
          <p:cNvSpPr/>
          <p:nvPr/>
        </p:nvSpPr>
        <p:spPr>
          <a:xfrm>
            <a:off x="9781610" y="3611799"/>
            <a:ext cx="1799303" cy="498566"/>
          </a:xfrm>
          <a:prstGeom prst="rect">
            <a:avLst/>
          </a:prstGeom>
          <a:solidFill>
            <a:srgbClr val="DC4C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sz="1600" dirty="0">
                <a:solidFill>
                  <a:srgbClr val="FFFFFF"/>
                </a:solidFill>
                <a:latin typeface="Work Sans" panose="00000500000000000000" pitchFamily="50" charset="0"/>
              </a:rPr>
              <a:t>Infraestructura</a:t>
            </a:r>
          </a:p>
        </p:txBody>
      </p:sp>
      <p:sp>
        <p:nvSpPr>
          <p:cNvPr id="64" name="Rectángulo 21">
            <a:extLst>
              <a:ext uri="{FF2B5EF4-FFF2-40B4-BE49-F238E27FC236}">
                <a16:creationId xmlns:a16="http://schemas.microsoft.com/office/drawing/2014/main" id="{1766016C-0059-46CD-8CC3-FC5E759D5264}"/>
              </a:ext>
            </a:extLst>
          </p:cNvPr>
          <p:cNvSpPr/>
          <p:nvPr/>
        </p:nvSpPr>
        <p:spPr>
          <a:xfrm>
            <a:off x="9776367" y="4198854"/>
            <a:ext cx="1799303" cy="498566"/>
          </a:xfrm>
          <a:prstGeom prst="rect">
            <a:avLst/>
          </a:prstGeom>
          <a:solidFill>
            <a:srgbClr val="E170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sz="1600" dirty="0">
                <a:solidFill>
                  <a:srgbClr val="FFFFFF"/>
                </a:solidFill>
                <a:latin typeface="Work Sans" panose="00000500000000000000" pitchFamily="50" charset="0"/>
              </a:rPr>
              <a:t>Servicios</a:t>
            </a:r>
          </a:p>
        </p:txBody>
      </p:sp>
      <p:sp>
        <p:nvSpPr>
          <p:cNvPr id="3" name="Triángulo isósceles 2">
            <a:extLst>
              <a:ext uri="{FF2B5EF4-FFF2-40B4-BE49-F238E27FC236}">
                <a16:creationId xmlns:a16="http://schemas.microsoft.com/office/drawing/2014/main" id="{FD0D352D-B176-4149-87F2-B4E66E91568C}"/>
              </a:ext>
            </a:extLst>
          </p:cNvPr>
          <p:cNvSpPr/>
          <p:nvPr/>
        </p:nvSpPr>
        <p:spPr>
          <a:xfrm rot="16200000">
            <a:off x="9421565" y="2461969"/>
            <a:ext cx="560833" cy="159262"/>
          </a:xfrm>
          <a:prstGeom prst="triangle">
            <a:avLst/>
          </a:prstGeom>
          <a:solidFill>
            <a:srgbClr val="DC4C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sz="1600" dirty="0" err="1">
              <a:solidFill>
                <a:srgbClr val="FFFFFF"/>
              </a:solidFill>
              <a:latin typeface="Work Sans" panose="00000500000000000000" pitchFamily="50" charset="0"/>
            </a:endParaRPr>
          </a:p>
        </p:txBody>
      </p:sp>
      <p:sp>
        <p:nvSpPr>
          <p:cNvPr id="81" name="Triángulo isósceles 80">
            <a:extLst>
              <a:ext uri="{FF2B5EF4-FFF2-40B4-BE49-F238E27FC236}">
                <a16:creationId xmlns:a16="http://schemas.microsoft.com/office/drawing/2014/main" id="{7950DA36-0131-41F7-A115-1BB54130A6EC}"/>
              </a:ext>
            </a:extLst>
          </p:cNvPr>
          <p:cNvSpPr/>
          <p:nvPr/>
        </p:nvSpPr>
        <p:spPr>
          <a:xfrm rot="16200000">
            <a:off x="9450492" y="3779245"/>
            <a:ext cx="502980" cy="159260"/>
          </a:xfrm>
          <a:prstGeom prst="triangle">
            <a:avLst/>
          </a:prstGeom>
          <a:solidFill>
            <a:srgbClr val="DC4C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sz="1600" dirty="0" err="1">
              <a:solidFill>
                <a:srgbClr val="FFFFFF"/>
              </a:solidFill>
              <a:latin typeface="Work Sans" panose="00000500000000000000" pitchFamily="50" charset="0"/>
            </a:endParaRPr>
          </a:p>
        </p:txBody>
      </p:sp>
      <p:sp>
        <p:nvSpPr>
          <p:cNvPr id="82" name="Triángulo isósceles 81">
            <a:extLst>
              <a:ext uri="{FF2B5EF4-FFF2-40B4-BE49-F238E27FC236}">
                <a16:creationId xmlns:a16="http://schemas.microsoft.com/office/drawing/2014/main" id="{58AE9F2E-4E21-49F3-B509-0A1390835847}"/>
              </a:ext>
            </a:extLst>
          </p:cNvPr>
          <p:cNvSpPr/>
          <p:nvPr/>
        </p:nvSpPr>
        <p:spPr>
          <a:xfrm rot="16200000">
            <a:off x="9452974" y="3083821"/>
            <a:ext cx="508506" cy="148772"/>
          </a:xfrm>
          <a:prstGeom prst="triangle">
            <a:avLst/>
          </a:prstGeom>
          <a:solidFill>
            <a:srgbClr val="E170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sz="1600" dirty="0" err="1">
              <a:solidFill>
                <a:srgbClr val="FFFFFF"/>
              </a:solidFill>
              <a:latin typeface="Work Sans" panose="00000500000000000000" pitchFamily="50" charset="0"/>
            </a:endParaRPr>
          </a:p>
        </p:txBody>
      </p:sp>
      <p:sp>
        <p:nvSpPr>
          <p:cNvPr id="83" name="Triángulo isósceles 82">
            <a:extLst>
              <a:ext uri="{FF2B5EF4-FFF2-40B4-BE49-F238E27FC236}">
                <a16:creationId xmlns:a16="http://schemas.microsoft.com/office/drawing/2014/main" id="{692896E0-096A-43E8-B251-796FEC72D305}"/>
              </a:ext>
            </a:extLst>
          </p:cNvPr>
          <p:cNvSpPr/>
          <p:nvPr/>
        </p:nvSpPr>
        <p:spPr>
          <a:xfrm rot="16200000">
            <a:off x="9457942" y="4368507"/>
            <a:ext cx="498566" cy="159260"/>
          </a:xfrm>
          <a:prstGeom prst="triangle">
            <a:avLst/>
          </a:prstGeom>
          <a:solidFill>
            <a:srgbClr val="E17070"/>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O" sz="1600" dirty="0" err="1">
              <a:solidFill>
                <a:srgbClr val="FFFFFF"/>
              </a:solidFill>
              <a:latin typeface="Work Sans" panose="00000500000000000000" pitchFamily="50" charset="0"/>
            </a:endParaRPr>
          </a:p>
        </p:txBody>
      </p:sp>
      <p:sp>
        <p:nvSpPr>
          <p:cNvPr id="6" name="Rectángulo 5">
            <a:extLst>
              <a:ext uri="{FF2B5EF4-FFF2-40B4-BE49-F238E27FC236}">
                <a16:creationId xmlns:a16="http://schemas.microsoft.com/office/drawing/2014/main" id="{001A2C70-EEB2-45BC-9CB4-C2791E588BA4}"/>
              </a:ext>
            </a:extLst>
          </p:cNvPr>
          <p:cNvSpPr/>
          <p:nvPr/>
        </p:nvSpPr>
        <p:spPr>
          <a:xfrm>
            <a:off x="2596170" y="4892343"/>
            <a:ext cx="7190683" cy="1394392"/>
          </a:xfrm>
          <a:prstGeom prst="rect">
            <a:avLst/>
          </a:prstGeom>
          <a:solidFill>
            <a:srgbClr val="E6E6E6"/>
          </a:solidFill>
        </p:spPr>
        <p:txBody>
          <a:bodyPr wrap="square" anchor="ctr" anchorCtr="0">
            <a:noAutofit/>
          </a:bodyPr>
          <a:lstStyle/>
          <a:p>
            <a:r>
              <a:rPr lang="es-CO" dirty="0"/>
              <a:t>Diseñar mecanismos de articulación institucional, acceso a la información, promoción del uso de TIC en los procesos y fortalecimiento del capital humano</a:t>
            </a:r>
          </a:p>
        </p:txBody>
      </p:sp>
      <p:sp>
        <p:nvSpPr>
          <p:cNvPr id="21" name="Título 6">
            <a:extLst>
              <a:ext uri="{FF2B5EF4-FFF2-40B4-BE49-F238E27FC236}">
                <a16:creationId xmlns:a16="http://schemas.microsoft.com/office/drawing/2014/main" id="{68C63D6C-71D8-476B-98FF-E3941C4A76A2}"/>
              </a:ext>
            </a:extLst>
          </p:cNvPr>
          <p:cNvSpPr>
            <a:spLocks noGrp="1"/>
          </p:cNvSpPr>
          <p:nvPr>
            <p:ph type="title"/>
          </p:nvPr>
        </p:nvSpPr>
        <p:spPr>
          <a:xfrm>
            <a:off x="288808" y="287904"/>
            <a:ext cx="4495227" cy="559387"/>
          </a:xfrm>
        </p:spPr>
        <p:txBody>
          <a:bodyPr/>
          <a:lstStyle/>
          <a:p>
            <a:r>
              <a:rPr lang="es-CO" sz="3200" b="1" dirty="0">
                <a:solidFill>
                  <a:srgbClr val="002060"/>
                </a:solidFill>
                <a:latin typeface="+mj-lt"/>
              </a:rPr>
              <a:t>Los propósitos del CONPES</a:t>
            </a:r>
          </a:p>
        </p:txBody>
      </p:sp>
    </p:spTree>
    <p:extLst>
      <p:ext uri="{BB962C8B-B14F-4D97-AF65-F5344CB8AC3E}">
        <p14:creationId xmlns:p14="http://schemas.microsoft.com/office/powerpoint/2010/main" val="4696718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ítulo 6">
            <a:extLst>
              <a:ext uri="{FF2B5EF4-FFF2-40B4-BE49-F238E27FC236}">
                <a16:creationId xmlns:a16="http://schemas.microsoft.com/office/drawing/2014/main" id="{074EB8F1-7F8E-4071-B035-94131317E5AA}"/>
              </a:ext>
            </a:extLst>
          </p:cNvPr>
          <p:cNvSpPr txBox="1">
            <a:spLocks/>
          </p:cNvSpPr>
          <p:nvPr/>
        </p:nvSpPr>
        <p:spPr>
          <a:xfrm>
            <a:off x="6096000" y="286869"/>
            <a:ext cx="6096000" cy="560422"/>
          </a:xfrm>
          <a:prstGeom prst="rect">
            <a:avLst/>
          </a:prstGeom>
          <a:solidFill>
            <a:srgbClr val="A2978C"/>
          </a:solidFill>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pPr algn="r"/>
            <a:r>
              <a:rPr lang="es-CO" sz="3200" dirty="0">
                <a:solidFill>
                  <a:schemeClr val="bg1"/>
                </a:solidFill>
                <a:latin typeface="Daytona Pro Condensed Light" panose="020B0604020202020204" pitchFamily="34" charset="0"/>
                <a:ea typeface="+mn-ea"/>
                <a:cs typeface="+mn-cs"/>
              </a:rPr>
              <a:t>Implementación de la PNL</a:t>
            </a:r>
          </a:p>
        </p:txBody>
      </p:sp>
      <p:sp>
        <p:nvSpPr>
          <p:cNvPr id="68" name="Text Placeholder 2">
            <a:extLst>
              <a:ext uri="{FF2B5EF4-FFF2-40B4-BE49-F238E27FC236}">
                <a16:creationId xmlns:a16="http://schemas.microsoft.com/office/drawing/2014/main" id="{71332AC2-596D-4B0A-8649-2E783E5D3E1A}"/>
              </a:ext>
            </a:extLst>
          </p:cNvPr>
          <p:cNvSpPr>
            <a:spLocks noGrp="1"/>
          </p:cNvSpPr>
          <p:nvPr>
            <p:ph type="body" sz="quarter" idx="10"/>
          </p:nvPr>
        </p:nvSpPr>
        <p:spPr>
          <a:xfrm>
            <a:off x="291865" y="1027334"/>
            <a:ext cx="11614384" cy="360939"/>
          </a:xfrm>
        </p:spPr>
        <p:txBody>
          <a:bodyPr/>
          <a:lstStyle/>
          <a:p>
            <a:r>
              <a:rPr lang="es-MX" dirty="0"/>
              <a:t>La dotación en infraestructura, especialmente del transporte, así como su calidad y la de sus servicios, contribuyen significativamente a la reducción de la inequidad</a:t>
            </a:r>
            <a:endParaRPr lang="es-CO" dirty="0"/>
          </a:p>
        </p:txBody>
      </p:sp>
      <p:sp>
        <p:nvSpPr>
          <p:cNvPr id="70" name="Marcador de texto 3">
            <a:extLst>
              <a:ext uri="{FF2B5EF4-FFF2-40B4-BE49-F238E27FC236}">
                <a16:creationId xmlns:a16="http://schemas.microsoft.com/office/drawing/2014/main" id="{26B6A5B5-B2BC-47C5-A123-37D9CC3F502D}"/>
              </a:ext>
            </a:extLst>
          </p:cNvPr>
          <p:cNvSpPr>
            <a:spLocks noGrp="1"/>
          </p:cNvSpPr>
          <p:nvPr>
            <p:ph type="body" sz="quarter" idx="11"/>
          </p:nvPr>
        </p:nvSpPr>
        <p:spPr>
          <a:xfrm>
            <a:off x="174907" y="6385366"/>
            <a:ext cx="5809462" cy="364773"/>
          </a:xfrm>
        </p:spPr>
        <p:txBody>
          <a:bodyPr/>
          <a:lstStyle/>
          <a:p>
            <a:r>
              <a:rPr lang="es-CO" dirty="0"/>
              <a:t>Fuente: Banco Mundial, 2018 – </a:t>
            </a:r>
            <a:r>
              <a:rPr lang="es-MX" dirty="0"/>
              <a:t> Programa de las Naciones Unidas para el Desarrollo</a:t>
            </a:r>
            <a:r>
              <a:rPr lang="es-CO" dirty="0"/>
              <a:t> 2019</a:t>
            </a:r>
          </a:p>
        </p:txBody>
      </p:sp>
      <p:graphicFrame>
        <p:nvGraphicFramePr>
          <p:cNvPr id="71" name="Gráfico 70">
            <a:extLst>
              <a:ext uri="{FF2B5EF4-FFF2-40B4-BE49-F238E27FC236}">
                <a16:creationId xmlns:a16="http://schemas.microsoft.com/office/drawing/2014/main" id="{A066644C-A1DB-4C3F-A368-AB09AE4C1FC7}"/>
              </a:ext>
            </a:extLst>
          </p:cNvPr>
          <p:cNvGraphicFramePr>
            <a:graphicFrameLocks/>
          </p:cNvGraphicFramePr>
          <p:nvPr/>
        </p:nvGraphicFramePr>
        <p:xfrm>
          <a:off x="736364" y="1947164"/>
          <a:ext cx="11169885" cy="42848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810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ítulo 6">
            <a:extLst>
              <a:ext uri="{FF2B5EF4-FFF2-40B4-BE49-F238E27FC236}">
                <a16:creationId xmlns:a16="http://schemas.microsoft.com/office/drawing/2014/main" id="{074EB8F1-7F8E-4071-B035-94131317E5AA}"/>
              </a:ext>
            </a:extLst>
          </p:cNvPr>
          <p:cNvSpPr txBox="1">
            <a:spLocks/>
          </p:cNvSpPr>
          <p:nvPr/>
        </p:nvSpPr>
        <p:spPr>
          <a:xfrm>
            <a:off x="6096000" y="286869"/>
            <a:ext cx="6096000" cy="560422"/>
          </a:xfrm>
          <a:prstGeom prst="rect">
            <a:avLst/>
          </a:prstGeom>
          <a:solidFill>
            <a:srgbClr val="A2978C"/>
          </a:solidFill>
        </p:spPr>
        <p:txBody>
          <a:bodyPr vert="horz" lIns="91440" tIns="45720" rIns="91440" bIns="45720" rtlCol="0" anchor="t">
            <a:noAutofit/>
          </a:bodyPr>
          <a:lstStyle>
            <a:lvl1pPr algn="l" defTabSz="914400" rtl="0" eaLnBrk="1" latinLnBrk="0" hangingPunct="1">
              <a:lnSpc>
                <a:spcPct val="90000"/>
              </a:lnSpc>
              <a:spcBef>
                <a:spcPct val="0"/>
              </a:spcBef>
              <a:buNone/>
              <a:defRPr lang="es-CO" sz="3600" b="0" kern="1200" spc="-150">
                <a:solidFill>
                  <a:schemeClr val="tx1"/>
                </a:solidFill>
                <a:latin typeface="Work Sans" panose="00000500000000000000" pitchFamily="2" charset="0"/>
                <a:ea typeface="+mj-ea"/>
                <a:cs typeface="+mj-cs"/>
              </a:defRPr>
            </a:lvl1pPr>
          </a:lstStyle>
          <a:p>
            <a:pPr algn="r"/>
            <a:r>
              <a:rPr lang="es-CO" sz="3200" dirty="0">
                <a:solidFill>
                  <a:schemeClr val="bg1"/>
                </a:solidFill>
                <a:latin typeface="Daytona Pro Condensed Light" panose="020B0604020202020204" pitchFamily="34" charset="0"/>
                <a:ea typeface="+mn-ea"/>
                <a:cs typeface="+mn-cs"/>
              </a:rPr>
              <a:t>Implementación de la PNL</a:t>
            </a:r>
          </a:p>
        </p:txBody>
      </p:sp>
      <p:sp>
        <p:nvSpPr>
          <p:cNvPr id="68" name="Text Placeholder 2">
            <a:extLst>
              <a:ext uri="{FF2B5EF4-FFF2-40B4-BE49-F238E27FC236}">
                <a16:creationId xmlns:a16="http://schemas.microsoft.com/office/drawing/2014/main" id="{71332AC2-596D-4B0A-8649-2E783E5D3E1A}"/>
              </a:ext>
            </a:extLst>
          </p:cNvPr>
          <p:cNvSpPr>
            <a:spLocks noGrp="1"/>
          </p:cNvSpPr>
          <p:nvPr>
            <p:ph type="body" sz="quarter" idx="10"/>
          </p:nvPr>
        </p:nvSpPr>
        <p:spPr>
          <a:xfrm>
            <a:off x="291865" y="1249861"/>
            <a:ext cx="11614384" cy="360939"/>
          </a:xfrm>
        </p:spPr>
        <p:txBody>
          <a:bodyPr/>
          <a:lstStyle/>
          <a:p>
            <a:r>
              <a:rPr lang="es-MX" dirty="0"/>
              <a:t>El desempeño logístico en un potencial factor de competitividad y de crecimiento económico</a:t>
            </a:r>
            <a:endParaRPr lang="es-CO" dirty="0"/>
          </a:p>
        </p:txBody>
      </p:sp>
      <p:sp>
        <p:nvSpPr>
          <p:cNvPr id="70" name="Marcador de texto 3">
            <a:extLst>
              <a:ext uri="{FF2B5EF4-FFF2-40B4-BE49-F238E27FC236}">
                <a16:creationId xmlns:a16="http://schemas.microsoft.com/office/drawing/2014/main" id="{26B6A5B5-B2BC-47C5-A123-37D9CC3F502D}"/>
              </a:ext>
            </a:extLst>
          </p:cNvPr>
          <p:cNvSpPr>
            <a:spLocks noGrp="1"/>
          </p:cNvSpPr>
          <p:nvPr>
            <p:ph type="body" sz="quarter" idx="11"/>
          </p:nvPr>
        </p:nvSpPr>
        <p:spPr>
          <a:xfrm>
            <a:off x="366293" y="8722265"/>
            <a:ext cx="5809462" cy="364773"/>
          </a:xfrm>
        </p:spPr>
        <p:txBody>
          <a:bodyPr/>
          <a:lstStyle/>
          <a:p>
            <a:r>
              <a:rPr lang="es-CO" dirty="0"/>
              <a:t>Fuente: Banco Mundial, 2018 – </a:t>
            </a:r>
            <a:r>
              <a:rPr lang="es-MX" dirty="0"/>
              <a:t> Programa de las Naciones Unidas para el Desarrollo</a:t>
            </a:r>
            <a:r>
              <a:rPr lang="es-CO" dirty="0"/>
              <a:t> 2019</a:t>
            </a:r>
          </a:p>
        </p:txBody>
      </p:sp>
      <p:sp>
        <p:nvSpPr>
          <p:cNvPr id="11" name="Marcador de texto 3">
            <a:extLst>
              <a:ext uri="{FF2B5EF4-FFF2-40B4-BE49-F238E27FC236}">
                <a16:creationId xmlns:a16="http://schemas.microsoft.com/office/drawing/2014/main" id="{8D531F17-1948-4A36-927A-1D8B5AB4AE00}"/>
              </a:ext>
            </a:extLst>
          </p:cNvPr>
          <p:cNvSpPr txBox="1">
            <a:spLocks/>
          </p:cNvSpPr>
          <p:nvPr/>
        </p:nvSpPr>
        <p:spPr>
          <a:xfrm>
            <a:off x="291865" y="6344389"/>
            <a:ext cx="5809462" cy="329059"/>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a:t>Fuente: Banco Mundial 2018</a:t>
            </a:r>
            <a:endParaRPr lang="es-CO" dirty="0"/>
          </a:p>
        </p:txBody>
      </p:sp>
      <p:graphicFrame>
        <p:nvGraphicFramePr>
          <p:cNvPr id="12" name="Gráfico 11">
            <a:extLst>
              <a:ext uri="{FF2B5EF4-FFF2-40B4-BE49-F238E27FC236}">
                <a16:creationId xmlns:a16="http://schemas.microsoft.com/office/drawing/2014/main" id="{C6A10D85-E0E3-4BF6-B256-A7A942DAA663}"/>
              </a:ext>
            </a:extLst>
          </p:cNvPr>
          <p:cNvGraphicFramePr>
            <a:graphicFrameLocks/>
          </p:cNvGraphicFramePr>
          <p:nvPr/>
        </p:nvGraphicFramePr>
        <p:xfrm>
          <a:off x="842514" y="2013370"/>
          <a:ext cx="10506972" cy="433101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43827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2">
            <a:extLst>
              <a:ext uri="{FF2B5EF4-FFF2-40B4-BE49-F238E27FC236}">
                <a16:creationId xmlns:a16="http://schemas.microsoft.com/office/drawing/2014/main" id="{02724FCC-611F-4811-897A-422B31D674A2}"/>
              </a:ext>
            </a:extLst>
          </p:cNvPr>
          <p:cNvSpPr>
            <a:spLocks noGrp="1"/>
          </p:cNvSpPr>
          <p:nvPr>
            <p:ph type="body" sz="quarter" idx="10"/>
          </p:nvPr>
        </p:nvSpPr>
        <p:spPr>
          <a:xfrm>
            <a:off x="288808" y="1105128"/>
            <a:ext cx="11614384" cy="360939"/>
          </a:xfrm>
        </p:spPr>
        <p:txBody>
          <a:bodyPr/>
          <a:lstStyle/>
          <a:p>
            <a:r>
              <a:rPr lang="es-ES" dirty="0"/>
              <a:t>Baja adopción tecnológica y de herramientas digitales en las empresas</a:t>
            </a:r>
            <a:endParaRPr lang="es-CO" dirty="0"/>
          </a:p>
        </p:txBody>
      </p:sp>
      <p:sp>
        <p:nvSpPr>
          <p:cNvPr id="36" name="Título 6">
            <a:extLst>
              <a:ext uri="{FF2B5EF4-FFF2-40B4-BE49-F238E27FC236}">
                <a16:creationId xmlns:a16="http://schemas.microsoft.com/office/drawing/2014/main" id="{074EB8F1-7F8E-4071-B035-94131317E5AA}"/>
              </a:ext>
            </a:extLst>
          </p:cNvPr>
          <p:cNvSpPr txBox="1">
            <a:spLocks/>
          </p:cNvSpPr>
          <p:nvPr/>
        </p:nvSpPr>
        <p:spPr>
          <a:xfrm>
            <a:off x="6096000" y="286869"/>
            <a:ext cx="6096000" cy="560422"/>
          </a:xfrm>
          <a:prstGeom prst="rect">
            <a:avLst/>
          </a:prstGeom>
          <a:solidFill>
            <a:srgbClr val="DC4C4C"/>
          </a:solidFill>
        </p:spPr>
        <p:txBody>
          <a:bodyPr vert="horz" lIns="91440" tIns="45720" rIns="91440" bIns="45720" rtlCol="0" anchor="t">
            <a:noAutofit/>
          </a:bodyPr>
          <a:lstStyle>
            <a:defPPr>
              <a:defRPr lang="es-CO"/>
            </a:defPPr>
            <a:lvl1pPr algn="r">
              <a:lnSpc>
                <a:spcPct val="90000"/>
              </a:lnSpc>
              <a:spcBef>
                <a:spcPct val="0"/>
              </a:spcBef>
              <a:buNone/>
              <a:defRPr sz="3600" b="0" spc="-150">
                <a:solidFill>
                  <a:schemeClr val="bg1"/>
                </a:solidFill>
                <a:latin typeface="Daytona Pro Condensed Light" panose="020B0604020202020204" pitchFamily="34" charset="0"/>
              </a:defRPr>
            </a:lvl1pPr>
          </a:lstStyle>
          <a:p>
            <a:r>
              <a:rPr lang="es-CO" sz="3200" dirty="0"/>
              <a:t>Logística 4.0 - Diagnóstico</a:t>
            </a:r>
          </a:p>
        </p:txBody>
      </p:sp>
      <p:sp>
        <p:nvSpPr>
          <p:cNvPr id="16" name="Marcador de texto 23">
            <a:extLst>
              <a:ext uri="{FF2B5EF4-FFF2-40B4-BE49-F238E27FC236}">
                <a16:creationId xmlns:a16="http://schemas.microsoft.com/office/drawing/2014/main" id="{FC28F276-46B0-4D4F-BB1D-EA2593515A11}"/>
              </a:ext>
            </a:extLst>
          </p:cNvPr>
          <p:cNvSpPr>
            <a:spLocks noGrp="1"/>
          </p:cNvSpPr>
          <p:nvPr>
            <p:ph type="body" sz="quarter" idx="11"/>
          </p:nvPr>
        </p:nvSpPr>
        <p:spPr>
          <a:xfrm>
            <a:off x="170121" y="6315739"/>
            <a:ext cx="5809462" cy="364773"/>
          </a:xfrm>
        </p:spPr>
        <p:txBody>
          <a:bodyPr/>
          <a:lstStyle/>
          <a:p>
            <a:r>
              <a:rPr lang="es-ES" dirty="0"/>
              <a:t>Fuente: Observatorio de Economía Digital (Cámara de Comercio de Bogotá y MinTIC)</a:t>
            </a:r>
            <a:endParaRPr lang="es-CO" dirty="0"/>
          </a:p>
        </p:txBody>
      </p:sp>
      <p:sp>
        <p:nvSpPr>
          <p:cNvPr id="17" name="Rectángulo 16">
            <a:extLst>
              <a:ext uri="{FF2B5EF4-FFF2-40B4-BE49-F238E27FC236}">
                <a16:creationId xmlns:a16="http://schemas.microsoft.com/office/drawing/2014/main" id="{E1C42641-0110-4B82-BF1B-A693A1524CC6}"/>
              </a:ext>
            </a:extLst>
          </p:cNvPr>
          <p:cNvSpPr/>
          <p:nvPr/>
        </p:nvSpPr>
        <p:spPr>
          <a:xfrm>
            <a:off x="7623314" y="1918055"/>
            <a:ext cx="3723861" cy="1892826"/>
          </a:xfrm>
          <a:prstGeom prst="rect">
            <a:avLst/>
          </a:prstGeom>
          <a:solidFill>
            <a:srgbClr val="BCB4AC"/>
          </a:solidFill>
        </p:spPr>
        <p:txBody>
          <a:bodyPr wrap="square">
            <a:spAutoFit/>
          </a:bodyPr>
          <a:lstStyle/>
          <a:p>
            <a:pPr algn="ctr"/>
            <a:r>
              <a:rPr lang="es-ES" sz="1700" dirty="0">
                <a:solidFill>
                  <a:schemeClr val="bg1"/>
                </a:solidFill>
              </a:rPr>
              <a:t>La adopción de tecnologías avanzadas como </a:t>
            </a:r>
            <a:r>
              <a:rPr lang="es-ES" sz="2400" b="1" dirty="0" err="1">
                <a:solidFill>
                  <a:srgbClr val="5D544B"/>
                </a:solidFill>
                <a:latin typeface="Daytona Pro Condensed Light" panose="020B0306030503040204" pitchFamily="34" charset="0"/>
              </a:rPr>
              <a:t>blockchain</a:t>
            </a:r>
            <a:r>
              <a:rPr lang="es-ES" sz="1700" b="1" dirty="0">
                <a:solidFill>
                  <a:schemeClr val="bg1"/>
                </a:solidFill>
              </a:rPr>
              <a:t>, </a:t>
            </a:r>
            <a:r>
              <a:rPr lang="es-ES" sz="2400" b="1" dirty="0">
                <a:solidFill>
                  <a:srgbClr val="5D544B"/>
                </a:solidFill>
                <a:latin typeface="Daytona Pro Condensed Light" panose="020B0306030503040204" pitchFamily="34" charset="0"/>
              </a:rPr>
              <a:t>impresión 3D</a:t>
            </a:r>
            <a:r>
              <a:rPr lang="es-ES" sz="1700" b="1" dirty="0">
                <a:solidFill>
                  <a:srgbClr val="5D544B"/>
                </a:solidFill>
              </a:rPr>
              <a:t> </a:t>
            </a:r>
            <a:r>
              <a:rPr lang="es-ES" sz="1700" b="1" dirty="0">
                <a:solidFill>
                  <a:schemeClr val="bg1"/>
                </a:solidFill>
              </a:rPr>
              <a:t>o </a:t>
            </a:r>
            <a:r>
              <a:rPr lang="es-ES" sz="2400" b="1" dirty="0">
                <a:solidFill>
                  <a:srgbClr val="5D544B"/>
                </a:solidFill>
                <a:latin typeface="Daytona Pro Condensed Light" panose="020B0306030503040204" pitchFamily="34" charset="0"/>
              </a:rPr>
              <a:t>realidad virtual </a:t>
            </a:r>
            <a:r>
              <a:rPr lang="es-ES" sz="1700" dirty="0">
                <a:solidFill>
                  <a:schemeClr val="bg1"/>
                </a:solidFill>
              </a:rPr>
              <a:t>en las empresas es incipiente incluso para </a:t>
            </a:r>
            <a:r>
              <a:rPr lang="es-CO" sz="1700" dirty="0">
                <a:solidFill>
                  <a:schemeClr val="bg1"/>
                </a:solidFill>
              </a:rPr>
              <a:t>empresas grandes</a:t>
            </a:r>
          </a:p>
          <a:p>
            <a:pPr algn="ctr"/>
            <a:endParaRPr lang="es-CO" sz="900" dirty="0">
              <a:solidFill>
                <a:schemeClr val="bg1"/>
              </a:solidFill>
            </a:endParaRPr>
          </a:p>
          <a:p>
            <a:pPr algn="ctr"/>
            <a:r>
              <a:rPr lang="es-CO" sz="900" dirty="0">
                <a:solidFill>
                  <a:schemeClr val="bg1"/>
                </a:solidFill>
              </a:rPr>
              <a:t>(CPC, 2019)</a:t>
            </a:r>
          </a:p>
        </p:txBody>
      </p:sp>
      <p:graphicFrame>
        <p:nvGraphicFramePr>
          <p:cNvPr id="18" name="Gráfico 17">
            <a:extLst>
              <a:ext uri="{FF2B5EF4-FFF2-40B4-BE49-F238E27FC236}">
                <a16:creationId xmlns:a16="http://schemas.microsoft.com/office/drawing/2014/main" id="{256D4914-C21C-4539-8F23-3C10ED8DB93E}"/>
              </a:ext>
            </a:extLst>
          </p:cNvPr>
          <p:cNvGraphicFramePr>
            <a:graphicFrameLocks/>
          </p:cNvGraphicFramePr>
          <p:nvPr/>
        </p:nvGraphicFramePr>
        <p:xfrm>
          <a:off x="170121" y="2304424"/>
          <a:ext cx="7240771" cy="4011315"/>
        </p:xfrm>
        <a:graphic>
          <a:graphicData uri="http://schemas.openxmlformats.org/drawingml/2006/chart">
            <c:chart xmlns:c="http://schemas.openxmlformats.org/drawingml/2006/chart" xmlns:r="http://schemas.openxmlformats.org/officeDocument/2006/relationships" r:id="rId2"/>
          </a:graphicData>
        </a:graphic>
      </p:graphicFrame>
      <p:sp>
        <p:nvSpPr>
          <p:cNvPr id="19" name="Rectángulo 18">
            <a:extLst>
              <a:ext uri="{FF2B5EF4-FFF2-40B4-BE49-F238E27FC236}">
                <a16:creationId xmlns:a16="http://schemas.microsoft.com/office/drawing/2014/main" id="{30826198-CA28-47AE-8407-68107EFF38A9}"/>
              </a:ext>
            </a:extLst>
          </p:cNvPr>
          <p:cNvSpPr/>
          <p:nvPr/>
        </p:nvSpPr>
        <p:spPr>
          <a:xfrm>
            <a:off x="1297172" y="1744623"/>
            <a:ext cx="4890668" cy="584775"/>
          </a:xfrm>
          <a:prstGeom prst="rect">
            <a:avLst/>
          </a:prstGeom>
        </p:spPr>
        <p:txBody>
          <a:bodyPr wrap="square">
            <a:spAutoFit/>
          </a:bodyPr>
          <a:lstStyle/>
          <a:p>
            <a:pPr algn="ctr"/>
            <a:r>
              <a:rPr lang="es-ES" sz="1600" b="1" dirty="0"/>
              <a:t>Adopción de tecnologías avanzadas por tamaño de empresa - 2017</a:t>
            </a:r>
            <a:endParaRPr lang="es-CO" sz="1600" b="1" dirty="0"/>
          </a:p>
        </p:txBody>
      </p:sp>
      <p:sp>
        <p:nvSpPr>
          <p:cNvPr id="20" name="Rectángulo 19">
            <a:extLst>
              <a:ext uri="{FF2B5EF4-FFF2-40B4-BE49-F238E27FC236}">
                <a16:creationId xmlns:a16="http://schemas.microsoft.com/office/drawing/2014/main" id="{D8EE0593-0451-4161-B540-560094DDB0E1}"/>
              </a:ext>
            </a:extLst>
          </p:cNvPr>
          <p:cNvSpPr/>
          <p:nvPr/>
        </p:nvSpPr>
        <p:spPr>
          <a:xfrm>
            <a:off x="7623314" y="3943944"/>
            <a:ext cx="3723862" cy="1862048"/>
          </a:xfrm>
          <a:prstGeom prst="rect">
            <a:avLst/>
          </a:prstGeom>
          <a:solidFill>
            <a:srgbClr val="157394">
              <a:alpha val="68000"/>
            </a:srgbClr>
          </a:solidFill>
        </p:spPr>
        <p:txBody>
          <a:bodyPr wrap="square">
            <a:spAutoFit/>
          </a:bodyPr>
          <a:lstStyle/>
          <a:p>
            <a:pPr algn="ctr"/>
            <a:r>
              <a:rPr lang="es-ES" sz="1700" dirty="0">
                <a:solidFill>
                  <a:schemeClr val="bg1"/>
                </a:solidFill>
              </a:rPr>
              <a:t>El </a:t>
            </a:r>
            <a:r>
              <a:rPr lang="es-ES" sz="2000" b="1" dirty="0">
                <a:solidFill>
                  <a:schemeClr val="bg1"/>
                </a:solidFill>
                <a:latin typeface="Daytona Pro Condensed Light" panose="020B0306030503040204" pitchFamily="34" charset="0"/>
              </a:rPr>
              <a:t>64%</a:t>
            </a:r>
            <a:r>
              <a:rPr lang="es-ES" sz="1700" b="1" dirty="0">
                <a:solidFill>
                  <a:schemeClr val="bg1"/>
                </a:solidFill>
              </a:rPr>
              <a:t> </a:t>
            </a:r>
            <a:r>
              <a:rPr lang="es-ES" sz="1700" dirty="0">
                <a:solidFill>
                  <a:schemeClr val="bg1"/>
                </a:solidFill>
              </a:rPr>
              <a:t>de las empresas cuenta con un sitio web (</a:t>
            </a:r>
            <a:r>
              <a:rPr lang="es-ES" sz="2000" b="1" dirty="0">
                <a:solidFill>
                  <a:schemeClr val="bg1"/>
                </a:solidFill>
                <a:latin typeface="Daytona Pro Condensed Light" panose="020B0306030503040204" pitchFamily="34" charset="0"/>
              </a:rPr>
              <a:t>89%</a:t>
            </a:r>
            <a:r>
              <a:rPr lang="es-ES" sz="1700" dirty="0">
                <a:solidFill>
                  <a:schemeClr val="bg1"/>
                </a:solidFill>
              </a:rPr>
              <a:t> en las grandes empresas y </a:t>
            </a:r>
            <a:r>
              <a:rPr lang="es-ES" sz="2000" b="1" dirty="0">
                <a:solidFill>
                  <a:schemeClr val="bg1"/>
                </a:solidFill>
                <a:latin typeface="Daytona Pro Condensed Light" panose="020B0306030503040204" pitchFamily="34" charset="0"/>
              </a:rPr>
              <a:t>48%</a:t>
            </a:r>
            <a:r>
              <a:rPr lang="es-ES" sz="1700" b="1" dirty="0">
                <a:solidFill>
                  <a:schemeClr val="bg1"/>
                </a:solidFill>
              </a:rPr>
              <a:t> </a:t>
            </a:r>
            <a:r>
              <a:rPr lang="es-ES" sz="1700" dirty="0">
                <a:solidFill>
                  <a:schemeClr val="bg1"/>
                </a:solidFill>
              </a:rPr>
              <a:t>en las microempresas) y el </a:t>
            </a:r>
            <a:r>
              <a:rPr lang="es-ES" sz="2000" b="1" dirty="0">
                <a:solidFill>
                  <a:schemeClr val="bg1"/>
                </a:solidFill>
                <a:latin typeface="Daytona Pro Condensed Light" panose="020B0306030503040204" pitchFamily="34" charset="0"/>
              </a:rPr>
              <a:t>67%</a:t>
            </a:r>
            <a:r>
              <a:rPr lang="es-ES" sz="1700" b="1" dirty="0">
                <a:solidFill>
                  <a:schemeClr val="bg1"/>
                </a:solidFill>
              </a:rPr>
              <a:t> </a:t>
            </a:r>
            <a:r>
              <a:rPr lang="es-ES" sz="1700" dirty="0">
                <a:solidFill>
                  <a:schemeClr val="bg1"/>
                </a:solidFill>
              </a:rPr>
              <a:t>tiene presencia en redes sociales</a:t>
            </a:r>
          </a:p>
          <a:p>
            <a:pPr algn="ctr"/>
            <a:endParaRPr lang="es-ES" sz="900" dirty="0">
              <a:solidFill>
                <a:schemeClr val="bg1"/>
              </a:solidFill>
            </a:endParaRPr>
          </a:p>
          <a:p>
            <a:pPr algn="ctr"/>
            <a:r>
              <a:rPr lang="es-ES" sz="900" dirty="0">
                <a:solidFill>
                  <a:schemeClr val="bg1"/>
                </a:solidFill>
              </a:rPr>
              <a:t>(Gran Encuesta TIC, 2017)</a:t>
            </a:r>
            <a:endParaRPr lang="es-CO" sz="900" dirty="0">
              <a:solidFill>
                <a:schemeClr val="bg1"/>
              </a:solidFill>
            </a:endParaRPr>
          </a:p>
        </p:txBody>
      </p:sp>
    </p:spTree>
    <p:extLst>
      <p:ext uri="{BB962C8B-B14F-4D97-AF65-F5344CB8AC3E}">
        <p14:creationId xmlns:p14="http://schemas.microsoft.com/office/powerpoint/2010/main" val="2533141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2">
            <a:extLst>
              <a:ext uri="{FF2B5EF4-FFF2-40B4-BE49-F238E27FC236}">
                <a16:creationId xmlns:a16="http://schemas.microsoft.com/office/drawing/2014/main" id="{02724FCC-611F-4811-897A-422B31D674A2}"/>
              </a:ext>
            </a:extLst>
          </p:cNvPr>
          <p:cNvSpPr>
            <a:spLocks noGrp="1"/>
          </p:cNvSpPr>
          <p:nvPr>
            <p:ph type="body" sz="quarter" idx="10"/>
          </p:nvPr>
        </p:nvSpPr>
        <p:spPr>
          <a:xfrm>
            <a:off x="288808" y="1105128"/>
            <a:ext cx="11614384" cy="360939"/>
          </a:xfrm>
        </p:spPr>
        <p:txBody>
          <a:bodyPr/>
          <a:lstStyle/>
          <a:p>
            <a:r>
              <a:rPr lang="es-CO" dirty="0"/>
              <a:t>El 64,4% de las empresas encuestadas no utiliza ninguna herramienta tecnológica. Esto se profundiza en las empresas pequeñas</a:t>
            </a:r>
          </a:p>
        </p:txBody>
      </p:sp>
      <p:sp>
        <p:nvSpPr>
          <p:cNvPr id="36" name="Título 6">
            <a:extLst>
              <a:ext uri="{FF2B5EF4-FFF2-40B4-BE49-F238E27FC236}">
                <a16:creationId xmlns:a16="http://schemas.microsoft.com/office/drawing/2014/main" id="{074EB8F1-7F8E-4071-B035-94131317E5AA}"/>
              </a:ext>
            </a:extLst>
          </p:cNvPr>
          <p:cNvSpPr txBox="1">
            <a:spLocks/>
          </p:cNvSpPr>
          <p:nvPr/>
        </p:nvSpPr>
        <p:spPr>
          <a:xfrm>
            <a:off x="6096000" y="286869"/>
            <a:ext cx="6096000" cy="560422"/>
          </a:xfrm>
          <a:prstGeom prst="rect">
            <a:avLst/>
          </a:prstGeom>
          <a:solidFill>
            <a:srgbClr val="DC4C4C"/>
          </a:solidFill>
        </p:spPr>
        <p:txBody>
          <a:bodyPr vert="horz" lIns="91440" tIns="45720" rIns="91440" bIns="45720" rtlCol="0" anchor="t">
            <a:noAutofit/>
          </a:bodyPr>
          <a:lstStyle>
            <a:defPPr>
              <a:defRPr lang="es-CO"/>
            </a:defPPr>
            <a:lvl1pPr algn="r">
              <a:lnSpc>
                <a:spcPct val="90000"/>
              </a:lnSpc>
              <a:spcBef>
                <a:spcPct val="0"/>
              </a:spcBef>
              <a:buNone/>
              <a:defRPr sz="3600" b="0" spc="-150">
                <a:solidFill>
                  <a:schemeClr val="bg1"/>
                </a:solidFill>
                <a:latin typeface="Daytona Pro Condensed Light" panose="020B0604020202020204" pitchFamily="34" charset="0"/>
              </a:defRPr>
            </a:lvl1pPr>
          </a:lstStyle>
          <a:p>
            <a:r>
              <a:rPr lang="es-CO" sz="3200" dirty="0"/>
              <a:t>Logística 4.0 - Diagnóstico</a:t>
            </a:r>
          </a:p>
        </p:txBody>
      </p:sp>
      <p:sp>
        <p:nvSpPr>
          <p:cNvPr id="2" name="Marcador de texto 1">
            <a:extLst>
              <a:ext uri="{FF2B5EF4-FFF2-40B4-BE49-F238E27FC236}">
                <a16:creationId xmlns:a16="http://schemas.microsoft.com/office/drawing/2014/main" id="{282D7203-20C8-4BD5-9A35-001DDA564DC4}"/>
              </a:ext>
            </a:extLst>
          </p:cNvPr>
          <p:cNvSpPr>
            <a:spLocks noGrp="1"/>
          </p:cNvSpPr>
          <p:nvPr>
            <p:ph type="body" sz="quarter" idx="11"/>
          </p:nvPr>
        </p:nvSpPr>
        <p:spPr/>
        <p:txBody>
          <a:bodyPr/>
          <a:lstStyle/>
          <a:p>
            <a:endParaRPr lang="es-CO"/>
          </a:p>
        </p:txBody>
      </p:sp>
      <p:sp>
        <p:nvSpPr>
          <p:cNvPr id="13" name="Marcador de texto 3">
            <a:extLst>
              <a:ext uri="{FF2B5EF4-FFF2-40B4-BE49-F238E27FC236}">
                <a16:creationId xmlns:a16="http://schemas.microsoft.com/office/drawing/2014/main" id="{59686A92-2FFB-400E-AEBF-DE8C1082C51A}"/>
              </a:ext>
            </a:extLst>
          </p:cNvPr>
          <p:cNvSpPr txBox="1">
            <a:spLocks/>
          </p:cNvSpPr>
          <p:nvPr/>
        </p:nvSpPr>
        <p:spPr>
          <a:xfrm>
            <a:off x="291865" y="6308675"/>
            <a:ext cx="5809462" cy="364773"/>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a:t>Fuente: Encuesta Nacional Logística 2018</a:t>
            </a:r>
            <a:endParaRPr lang="es-CO" dirty="0"/>
          </a:p>
        </p:txBody>
      </p:sp>
      <p:sp>
        <p:nvSpPr>
          <p:cNvPr id="14" name="Rectángulo 13">
            <a:extLst>
              <a:ext uri="{FF2B5EF4-FFF2-40B4-BE49-F238E27FC236}">
                <a16:creationId xmlns:a16="http://schemas.microsoft.com/office/drawing/2014/main" id="{34C421E9-BAF5-4BEF-96A4-A07AA0904B31}"/>
              </a:ext>
            </a:extLst>
          </p:cNvPr>
          <p:cNvSpPr/>
          <p:nvPr/>
        </p:nvSpPr>
        <p:spPr>
          <a:xfrm>
            <a:off x="7134447" y="2250244"/>
            <a:ext cx="4315431" cy="2800767"/>
          </a:xfrm>
          <a:prstGeom prst="rect">
            <a:avLst/>
          </a:prstGeom>
        </p:spPr>
        <p:txBody>
          <a:bodyPr wrap="square">
            <a:spAutoFit/>
          </a:bodyPr>
          <a:lstStyle/>
          <a:p>
            <a:pPr marL="285750" indent="-285750">
              <a:buFont typeface="Arial" panose="020B0604020202020204" pitchFamily="34" charset="0"/>
              <a:buChar char="•"/>
            </a:pPr>
            <a:r>
              <a:rPr lang="es-CO" sz="1600" dirty="0"/>
              <a:t>Por actividad económica, las tecnologías más utilizadas son el </a:t>
            </a:r>
            <a:r>
              <a:rPr lang="es-CO" sz="1600" b="1" dirty="0"/>
              <a:t>rastreo y seguimiento de vehículos y de pedidos</a:t>
            </a:r>
            <a:r>
              <a:rPr lang="es-CO" sz="1600" dirty="0"/>
              <a:t>, y la </a:t>
            </a:r>
            <a:r>
              <a:rPr lang="es-CO" sz="1600" b="1" dirty="0"/>
              <a:t>factura electrónica</a:t>
            </a:r>
          </a:p>
          <a:p>
            <a:pPr marL="285750" indent="-285750">
              <a:buFont typeface="Arial" panose="020B0604020202020204" pitchFamily="34" charset="0"/>
              <a:buChar char="•"/>
            </a:pPr>
            <a:endParaRPr lang="es-CO" sz="1600" dirty="0"/>
          </a:p>
          <a:p>
            <a:pPr marL="285750" indent="-285750">
              <a:buFont typeface="Arial" panose="020B0604020202020204" pitchFamily="34" charset="0"/>
              <a:buChar char="•"/>
            </a:pPr>
            <a:r>
              <a:rPr lang="es-CO" sz="1600" dirty="0"/>
              <a:t>Por tamaño en la medida que la empresa es más pequeña la utilización de tecnologías en sus procesos logísticos es menor</a:t>
            </a:r>
          </a:p>
          <a:p>
            <a:pPr marL="285750" indent="-285750">
              <a:buFont typeface="Arial" panose="020B0604020202020204" pitchFamily="34" charset="0"/>
              <a:buChar char="•"/>
            </a:pPr>
            <a:endParaRPr lang="es-CO" sz="1600" dirty="0"/>
          </a:p>
        </p:txBody>
      </p:sp>
      <p:graphicFrame>
        <p:nvGraphicFramePr>
          <p:cNvPr id="15" name="Gráfico 14">
            <a:extLst>
              <a:ext uri="{FF2B5EF4-FFF2-40B4-BE49-F238E27FC236}">
                <a16:creationId xmlns:a16="http://schemas.microsoft.com/office/drawing/2014/main" id="{0037B495-262F-418B-B526-EB3953C47660}"/>
              </a:ext>
            </a:extLst>
          </p:cNvPr>
          <p:cNvGraphicFramePr>
            <a:graphicFrameLocks/>
          </p:cNvGraphicFramePr>
          <p:nvPr/>
        </p:nvGraphicFramePr>
        <p:xfrm>
          <a:off x="742122" y="2057399"/>
          <a:ext cx="8625162" cy="42512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54489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NP - 2018-2022">
    <a:dk1>
      <a:srgbClr val="004A84"/>
    </a:dk1>
    <a:lt1>
      <a:srgbClr val="FFFFFF"/>
    </a:lt1>
    <a:dk2>
      <a:srgbClr val="069169"/>
    </a:dk2>
    <a:lt2>
      <a:srgbClr val="FFFFFF"/>
    </a:lt2>
    <a:accent1>
      <a:srgbClr val="069169"/>
    </a:accent1>
    <a:accent2>
      <a:srgbClr val="3366CC"/>
    </a:accent2>
    <a:accent3>
      <a:srgbClr val="E20000"/>
    </a:accent3>
    <a:accent4>
      <a:srgbClr val="8400A4"/>
    </a:accent4>
    <a:accent5>
      <a:srgbClr val="FFAB00"/>
    </a:accent5>
    <a:accent6>
      <a:srgbClr val="595959"/>
    </a:accent6>
    <a:hlink>
      <a:srgbClr val="000000"/>
    </a:hlink>
    <a:folHlink>
      <a:srgbClr val="E2ECFD"/>
    </a:folHlink>
  </a:clrScheme>
  <a:fontScheme name="DNP 2.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DNP - 2018-2022">
    <a:dk1>
      <a:srgbClr val="004A84"/>
    </a:dk1>
    <a:lt1>
      <a:srgbClr val="FFFFFF"/>
    </a:lt1>
    <a:dk2>
      <a:srgbClr val="069169"/>
    </a:dk2>
    <a:lt2>
      <a:srgbClr val="FFFFFF"/>
    </a:lt2>
    <a:accent1>
      <a:srgbClr val="069169"/>
    </a:accent1>
    <a:accent2>
      <a:srgbClr val="3366CC"/>
    </a:accent2>
    <a:accent3>
      <a:srgbClr val="E20000"/>
    </a:accent3>
    <a:accent4>
      <a:srgbClr val="8400A4"/>
    </a:accent4>
    <a:accent5>
      <a:srgbClr val="FFAB00"/>
    </a:accent5>
    <a:accent6>
      <a:srgbClr val="595959"/>
    </a:accent6>
    <a:hlink>
      <a:srgbClr val="000000"/>
    </a:hlink>
    <a:folHlink>
      <a:srgbClr val="E2ECFD"/>
    </a:folHlink>
  </a:clrScheme>
  <a:fontScheme name="DNP 2.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129</TotalTime>
  <Words>3807</Words>
  <Application>Microsoft Office PowerPoint</Application>
  <PresentationFormat>Panorámica</PresentationFormat>
  <Paragraphs>392</Paragraphs>
  <Slides>35</Slides>
  <Notes>15</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35</vt:i4>
      </vt:variant>
    </vt:vector>
  </HeadingPairs>
  <TitlesOfParts>
    <vt:vector size="46" baseType="lpstr">
      <vt:lpstr>Arial</vt:lpstr>
      <vt:lpstr>Calibri</vt:lpstr>
      <vt:lpstr>Calibri Light</vt:lpstr>
      <vt:lpstr>Daytona Pro Condensed Light</vt:lpstr>
      <vt:lpstr>Impact</vt:lpstr>
      <vt:lpstr>Wingdings</vt:lpstr>
      <vt:lpstr>Work Sans</vt:lpstr>
      <vt:lpstr>Work Sans (Cuerpo)</vt:lpstr>
      <vt:lpstr>Work Sans Light</vt:lpstr>
      <vt:lpstr>Work Sans SemiBold</vt:lpstr>
      <vt:lpstr>Tema de Office</vt:lpstr>
      <vt:lpstr>Presentación de PowerPoint</vt:lpstr>
      <vt:lpstr>Próximos pasos en Logística para la reactivación económica</vt:lpstr>
      <vt:lpstr>Los propósitos del CONPES</vt:lpstr>
      <vt:lpstr>Los propósitos del CONPES</vt:lpstr>
      <vt:lpstr>Los propósitos del CONPES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Agrologística como política de Estado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Gracias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Jose Sebastian Talero Chaparro</dc:creator>
  <cp:lastModifiedBy>Jose Sebastian Talero Chaparro</cp:lastModifiedBy>
  <cp:revision>5</cp:revision>
  <dcterms:created xsi:type="dcterms:W3CDTF">2021-05-27T02:16:07Z</dcterms:created>
  <dcterms:modified xsi:type="dcterms:W3CDTF">2021-05-27T14:11:34Z</dcterms:modified>
</cp:coreProperties>
</file>