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8" r:id="rId3"/>
    <p:sldId id="349" r:id="rId4"/>
    <p:sldId id="350" r:id="rId5"/>
    <p:sldId id="339" r:id="rId6"/>
    <p:sldId id="341" r:id="rId7"/>
    <p:sldId id="342" r:id="rId8"/>
    <p:sldId id="351" r:id="rId9"/>
    <p:sldId id="348" r:id="rId10"/>
    <p:sldId id="347" r:id="rId11"/>
    <p:sldId id="352" r:id="rId12"/>
    <p:sldId id="353" r:id="rId13"/>
    <p:sldId id="323" r:id="rId14"/>
    <p:sldId id="354" r:id="rId15"/>
    <p:sldId id="355" r:id="rId16"/>
    <p:sldId id="268" r:id="rId17"/>
  </p:sldIdLst>
  <p:sldSz cx="39195375" cy="24288750"/>
  <p:notesSz cx="39195375" cy="2428875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>
      <p:cViewPr varScale="1">
        <p:scale>
          <a:sx n="21" d="100"/>
          <a:sy n="21" d="100"/>
        </p:scale>
        <p:origin x="72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812A11-A0ED-46A7-A535-FC256F9762D7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B4E21F18-597E-44DF-8C23-0905C0AAD9A2}">
      <dgm:prSet phldrT="[Texto]"/>
      <dgm:spPr/>
      <dgm:t>
        <a:bodyPr/>
        <a:lstStyle/>
        <a:p>
          <a:r>
            <a:rPr lang="es-CO" dirty="0" smtClean="0"/>
            <a:t>PLANTA DE TRANSFORMACIÓN DE CACAO</a:t>
          </a:r>
          <a:endParaRPr lang="es-CO" dirty="0"/>
        </a:p>
      </dgm:t>
    </dgm:pt>
    <dgm:pt modelId="{EF69A846-4A36-4820-86AF-C669EEE6FE5B}" type="parTrans" cxnId="{72D495AC-650B-4ABA-8579-23B534167764}">
      <dgm:prSet/>
      <dgm:spPr/>
      <dgm:t>
        <a:bodyPr/>
        <a:lstStyle/>
        <a:p>
          <a:endParaRPr lang="es-CO"/>
        </a:p>
      </dgm:t>
    </dgm:pt>
    <dgm:pt modelId="{DAC873D9-66AE-45A9-8926-F645CA7D28B9}" type="sibTrans" cxnId="{72D495AC-650B-4ABA-8579-23B534167764}">
      <dgm:prSet/>
      <dgm:spPr/>
      <dgm:t>
        <a:bodyPr/>
        <a:lstStyle/>
        <a:p>
          <a:endParaRPr lang="es-CO"/>
        </a:p>
      </dgm:t>
    </dgm:pt>
    <dgm:pt modelId="{EEC0E867-F7FE-4DE4-B813-23FA2CF29D5F}">
      <dgm:prSet phldrT="[Texto]"/>
      <dgm:spPr/>
      <dgm:t>
        <a:bodyPr/>
        <a:lstStyle/>
        <a:p>
          <a:pPr algn="just"/>
          <a:r>
            <a:rPr lang="es-CO" dirty="0" smtClean="0"/>
            <a:t>Construcción, adecuación y/o dotación de Planta transformadora de pasta de cacao en Mariquita.</a:t>
          </a:r>
          <a:endParaRPr lang="es-CO" dirty="0"/>
        </a:p>
      </dgm:t>
    </dgm:pt>
    <dgm:pt modelId="{9BB508E8-7109-486B-A6BB-42892A844665}" type="parTrans" cxnId="{88612B1A-A935-4F47-B067-C1F54A89DD62}">
      <dgm:prSet/>
      <dgm:spPr/>
      <dgm:t>
        <a:bodyPr/>
        <a:lstStyle/>
        <a:p>
          <a:endParaRPr lang="es-CO"/>
        </a:p>
      </dgm:t>
    </dgm:pt>
    <dgm:pt modelId="{20D527BB-C6BA-4788-879B-8C130B866865}" type="sibTrans" cxnId="{88612B1A-A935-4F47-B067-C1F54A89DD62}">
      <dgm:prSet/>
      <dgm:spPr/>
      <dgm:t>
        <a:bodyPr/>
        <a:lstStyle/>
        <a:p>
          <a:endParaRPr lang="es-CO"/>
        </a:p>
      </dgm:t>
    </dgm:pt>
    <dgm:pt modelId="{50DAE259-6F0C-42B1-AED8-D27FB7DAA491}">
      <dgm:prSet phldrT="[Texto]"/>
      <dgm:spPr/>
      <dgm:t>
        <a:bodyPr/>
        <a:lstStyle/>
        <a:p>
          <a:r>
            <a:rPr lang="es-CO" dirty="0" smtClean="0"/>
            <a:t>LABORATORIOS DE CAFÉ</a:t>
          </a:r>
          <a:endParaRPr lang="es-CO" dirty="0"/>
        </a:p>
      </dgm:t>
    </dgm:pt>
    <dgm:pt modelId="{B89FD00D-065C-45D9-907F-22841D9F7A43}" type="parTrans" cxnId="{3C42B4CD-709F-4112-A4D4-933DE2339804}">
      <dgm:prSet/>
      <dgm:spPr/>
      <dgm:t>
        <a:bodyPr/>
        <a:lstStyle/>
        <a:p>
          <a:endParaRPr lang="es-CO"/>
        </a:p>
      </dgm:t>
    </dgm:pt>
    <dgm:pt modelId="{9A84316D-B90C-43A2-8430-A4F44C36F1AA}" type="sibTrans" cxnId="{3C42B4CD-709F-4112-A4D4-933DE2339804}">
      <dgm:prSet/>
      <dgm:spPr/>
      <dgm:t>
        <a:bodyPr/>
        <a:lstStyle/>
        <a:p>
          <a:endParaRPr lang="es-CO"/>
        </a:p>
      </dgm:t>
    </dgm:pt>
    <dgm:pt modelId="{213E5BA5-6F6F-4ED0-B834-288F31B0EA67}">
      <dgm:prSet phldrT="[Texto]"/>
      <dgm:spPr/>
      <dgm:t>
        <a:bodyPr/>
        <a:lstStyle/>
        <a:p>
          <a:pPr algn="just"/>
          <a:r>
            <a:rPr lang="es-CO" dirty="0" smtClean="0"/>
            <a:t>Entrega de 6 laboratorios de café para la verificación y mejora de calidad del grano. </a:t>
          </a:r>
          <a:endParaRPr lang="es-CO" dirty="0"/>
        </a:p>
      </dgm:t>
    </dgm:pt>
    <dgm:pt modelId="{F8056B3E-0B6C-441B-8C3A-A0EB00629B41}" type="parTrans" cxnId="{DAE28C64-C05D-46F4-AEF1-AE2673EA0505}">
      <dgm:prSet/>
      <dgm:spPr/>
      <dgm:t>
        <a:bodyPr/>
        <a:lstStyle/>
        <a:p>
          <a:endParaRPr lang="es-CO"/>
        </a:p>
      </dgm:t>
    </dgm:pt>
    <dgm:pt modelId="{E2219B40-D0CA-4DC9-9FF6-3DFEB630737F}" type="sibTrans" cxnId="{DAE28C64-C05D-46F4-AEF1-AE2673EA0505}">
      <dgm:prSet/>
      <dgm:spPr/>
      <dgm:t>
        <a:bodyPr/>
        <a:lstStyle/>
        <a:p>
          <a:endParaRPr lang="es-CO"/>
        </a:p>
      </dgm:t>
    </dgm:pt>
    <dgm:pt modelId="{6AB71AA0-9A5A-4B7F-9F0E-A769AA967839}">
      <dgm:prSet phldrT="[Texto]"/>
      <dgm:spPr/>
      <dgm:t>
        <a:bodyPr/>
        <a:lstStyle/>
        <a:p>
          <a:r>
            <a:rPr lang="es-CO" dirty="0" smtClean="0"/>
            <a:t>TIENDA DE CAFÉ</a:t>
          </a:r>
          <a:endParaRPr lang="es-CO" dirty="0"/>
        </a:p>
      </dgm:t>
    </dgm:pt>
    <dgm:pt modelId="{86A39750-AA03-4264-A80C-F541F00D206D}" type="parTrans" cxnId="{B821235F-6887-4358-A2E1-C1304B931211}">
      <dgm:prSet/>
      <dgm:spPr/>
      <dgm:t>
        <a:bodyPr/>
        <a:lstStyle/>
        <a:p>
          <a:endParaRPr lang="es-CO"/>
        </a:p>
      </dgm:t>
    </dgm:pt>
    <dgm:pt modelId="{57C13086-D424-4C8A-83F1-9AE7D79447D9}" type="sibTrans" cxnId="{B821235F-6887-4358-A2E1-C1304B931211}">
      <dgm:prSet/>
      <dgm:spPr/>
      <dgm:t>
        <a:bodyPr/>
        <a:lstStyle/>
        <a:p>
          <a:endParaRPr lang="es-CO"/>
        </a:p>
      </dgm:t>
    </dgm:pt>
    <dgm:pt modelId="{89A75285-38A1-4E48-BAE8-AE18AFE0E3B1}">
      <dgm:prSet phldrT="[Texto]"/>
      <dgm:spPr/>
      <dgm:t>
        <a:bodyPr/>
        <a:lstStyle/>
        <a:p>
          <a:pPr algn="just"/>
          <a:r>
            <a:rPr lang="es-CO" dirty="0" smtClean="0"/>
            <a:t>Entrega de una tienda de café en el municipio de </a:t>
          </a:r>
          <a:r>
            <a:rPr lang="es-CO" dirty="0" err="1" smtClean="0"/>
            <a:t>Herveo</a:t>
          </a:r>
          <a:r>
            <a:rPr lang="es-CO" dirty="0" smtClean="0"/>
            <a:t> fomentando el comercio del grano local.</a:t>
          </a:r>
          <a:endParaRPr lang="es-CO" dirty="0"/>
        </a:p>
      </dgm:t>
    </dgm:pt>
    <dgm:pt modelId="{F5216248-2C98-4CE8-A168-48286C1EB746}" type="parTrans" cxnId="{C2A0B0F7-EA3F-4F70-9E23-8C442EBEA3D0}">
      <dgm:prSet/>
      <dgm:spPr/>
      <dgm:t>
        <a:bodyPr/>
        <a:lstStyle/>
        <a:p>
          <a:endParaRPr lang="es-CO"/>
        </a:p>
      </dgm:t>
    </dgm:pt>
    <dgm:pt modelId="{1F825E26-060E-4571-AB5F-93A0E79ABD6B}" type="sibTrans" cxnId="{C2A0B0F7-EA3F-4F70-9E23-8C442EBEA3D0}">
      <dgm:prSet/>
      <dgm:spPr/>
      <dgm:t>
        <a:bodyPr/>
        <a:lstStyle/>
        <a:p>
          <a:endParaRPr lang="es-CO"/>
        </a:p>
      </dgm:t>
    </dgm:pt>
    <dgm:pt modelId="{7B3F1BE1-32F7-4085-9CE2-969AE089AECB}">
      <dgm:prSet phldrT="[Texto]"/>
      <dgm:spPr/>
      <dgm:t>
        <a:bodyPr/>
        <a:lstStyle/>
        <a:p>
          <a:r>
            <a:rPr lang="es-CO" dirty="0" smtClean="0"/>
            <a:t>TRACTORES</a:t>
          </a:r>
          <a:endParaRPr lang="es-CO" dirty="0"/>
        </a:p>
      </dgm:t>
    </dgm:pt>
    <dgm:pt modelId="{333D4052-C671-46E0-8D31-B0AAD2B862E6}" type="parTrans" cxnId="{96140A18-BBF1-4E13-953D-47574713C103}">
      <dgm:prSet/>
      <dgm:spPr/>
      <dgm:t>
        <a:bodyPr/>
        <a:lstStyle/>
        <a:p>
          <a:endParaRPr lang="es-CO"/>
        </a:p>
      </dgm:t>
    </dgm:pt>
    <dgm:pt modelId="{3878C499-68D4-4268-B095-8360F90AB801}" type="sibTrans" cxnId="{96140A18-BBF1-4E13-953D-47574713C103}">
      <dgm:prSet/>
      <dgm:spPr/>
      <dgm:t>
        <a:bodyPr/>
        <a:lstStyle/>
        <a:p>
          <a:endParaRPr lang="es-CO"/>
        </a:p>
      </dgm:t>
    </dgm:pt>
    <dgm:pt modelId="{744FC96C-59B2-4ED3-A300-164E3A18C5D2}">
      <dgm:prSet phldrT="[Texto]"/>
      <dgm:spPr/>
      <dgm:t>
        <a:bodyPr/>
        <a:lstStyle/>
        <a:p>
          <a:r>
            <a:rPr lang="es-CO" dirty="0" smtClean="0"/>
            <a:t> Entrega de tractores para las diferentes cadenas productivas del departamento.</a:t>
          </a:r>
          <a:endParaRPr lang="es-CO" dirty="0"/>
        </a:p>
      </dgm:t>
    </dgm:pt>
    <dgm:pt modelId="{49FE552B-EF83-4CFA-B8D0-BBFA6F64D015}" type="parTrans" cxnId="{781BBE21-46B2-4168-B41A-09D9B7C79CC4}">
      <dgm:prSet/>
      <dgm:spPr/>
      <dgm:t>
        <a:bodyPr/>
        <a:lstStyle/>
        <a:p>
          <a:endParaRPr lang="es-CO"/>
        </a:p>
      </dgm:t>
    </dgm:pt>
    <dgm:pt modelId="{8827CBAF-5C4A-4709-ADAA-C895B0E0B557}" type="sibTrans" cxnId="{781BBE21-46B2-4168-B41A-09D9B7C79CC4}">
      <dgm:prSet/>
      <dgm:spPr/>
      <dgm:t>
        <a:bodyPr/>
        <a:lstStyle/>
        <a:p>
          <a:endParaRPr lang="es-CO"/>
        </a:p>
      </dgm:t>
    </dgm:pt>
    <dgm:pt modelId="{BD0C4E4D-627A-4538-99FF-82E4A1F74CFE}" type="pres">
      <dgm:prSet presAssocID="{9B812A11-A0ED-46A7-A535-FC256F9762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21DD122-593A-4F6F-BE8F-C5DE8BDF49C5}" type="pres">
      <dgm:prSet presAssocID="{B4E21F18-597E-44DF-8C23-0905C0AAD9A2}" presName="linNode" presStyleCnt="0"/>
      <dgm:spPr/>
    </dgm:pt>
    <dgm:pt modelId="{97BBEADC-69E8-4927-9B7D-B0F2B72ADEBA}" type="pres">
      <dgm:prSet presAssocID="{B4E21F18-597E-44DF-8C23-0905C0AAD9A2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AE5E6F5-F34F-4F3B-AC2A-E0F34A6DCA13}" type="pres">
      <dgm:prSet presAssocID="{B4E21F18-597E-44DF-8C23-0905C0AAD9A2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CB8D1A4-2365-4080-B434-0ED7F9BF0B5D}" type="pres">
      <dgm:prSet presAssocID="{DAC873D9-66AE-45A9-8926-F645CA7D28B9}" presName="sp" presStyleCnt="0"/>
      <dgm:spPr/>
    </dgm:pt>
    <dgm:pt modelId="{9B88E75D-CE20-4B67-B3AA-FFBF7C3BD492}" type="pres">
      <dgm:prSet presAssocID="{50DAE259-6F0C-42B1-AED8-D27FB7DAA491}" presName="linNode" presStyleCnt="0"/>
      <dgm:spPr/>
    </dgm:pt>
    <dgm:pt modelId="{C436E7C2-67EE-46C8-8B6A-49086C986D7A}" type="pres">
      <dgm:prSet presAssocID="{50DAE259-6F0C-42B1-AED8-D27FB7DAA49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C909EAD-A94D-4441-8B80-5CF8C14E8F48}" type="pres">
      <dgm:prSet presAssocID="{50DAE259-6F0C-42B1-AED8-D27FB7DAA49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A7032F8-9062-4A18-9D46-A9FBFA27904D}" type="pres">
      <dgm:prSet presAssocID="{9A84316D-B90C-43A2-8430-A4F44C36F1AA}" presName="sp" presStyleCnt="0"/>
      <dgm:spPr/>
    </dgm:pt>
    <dgm:pt modelId="{AB2D72EF-E6C9-4B6E-A995-7AB494CBF9E0}" type="pres">
      <dgm:prSet presAssocID="{6AB71AA0-9A5A-4B7F-9F0E-A769AA967839}" presName="linNode" presStyleCnt="0"/>
      <dgm:spPr/>
    </dgm:pt>
    <dgm:pt modelId="{FEF43443-6239-41C6-8B84-C8EEC2B7EA68}" type="pres">
      <dgm:prSet presAssocID="{6AB71AA0-9A5A-4B7F-9F0E-A769AA967839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B5866DE-3186-46F6-BE47-10DCC86648B7}" type="pres">
      <dgm:prSet presAssocID="{6AB71AA0-9A5A-4B7F-9F0E-A769AA967839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5346F08-1DC5-482D-A9A8-04AED3642C76}" type="pres">
      <dgm:prSet presAssocID="{57C13086-D424-4C8A-83F1-9AE7D79447D9}" presName="sp" presStyleCnt="0"/>
      <dgm:spPr/>
    </dgm:pt>
    <dgm:pt modelId="{0AD602C5-9E76-4321-8050-53B9A9EB3F50}" type="pres">
      <dgm:prSet presAssocID="{7B3F1BE1-32F7-4085-9CE2-969AE089AECB}" presName="linNode" presStyleCnt="0"/>
      <dgm:spPr/>
    </dgm:pt>
    <dgm:pt modelId="{97206A2D-AF0F-4CF2-A420-7240D1EF3567}" type="pres">
      <dgm:prSet presAssocID="{7B3F1BE1-32F7-4085-9CE2-969AE089AECB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98C8768-3C78-449A-9ACF-13B66B67E2A4}" type="pres">
      <dgm:prSet presAssocID="{7B3F1BE1-32F7-4085-9CE2-969AE089AECB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6140A18-BBF1-4E13-953D-47574713C103}" srcId="{9B812A11-A0ED-46A7-A535-FC256F9762D7}" destId="{7B3F1BE1-32F7-4085-9CE2-969AE089AECB}" srcOrd="3" destOrd="0" parTransId="{333D4052-C671-46E0-8D31-B0AAD2B862E6}" sibTransId="{3878C499-68D4-4268-B095-8360F90AB801}"/>
    <dgm:cxn modelId="{090A9520-D775-493A-BC9A-B8B275C5B8C6}" type="presOf" srcId="{6AB71AA0-9A5A-4B7F-9F0E-A769AA967839}" destId="{FEF43443-6239-41C6-8B84-C8EEC2B7EA68}" srcOrd="0" destOrd="0" presId="urn:microsoft.com/office/officeart/2005/8/layout/vList5"/>
    <dgm:cxn modelId="{781BBE21-46B2-4168-B41A-09D9B7C79CC4}" srcId="{7B3F1BE1-32F7-4085-9CE2-969AE089AECB}" destId="{744FC96C-59B2-4ED3-A300-164E3A18C5D2}" srcOrd="0" destOrd="0" parTransId="{49FE552B-EF83-4CFA-B8D0-BBFA6F64D015}" sibTransId="{8827CBAF-5C4A-4709-ADAA-C895B0E0B557}"/>
    <dgm:cxn modelId="{80AD43DC-A28F-4698-A8CC-DF00BBDFE343}" type="presOf" srcId="{B4E21F18-597E-44DF-8C23-0905C0AAD9A2}" destId="{97BBEADC-69E8-4927-9B7D-B0F2B72ADEBA}" srcOrd="0" destOrd="0" presId="urn:microsoft.com/office/officeart/2005/8/layout/vList5"/>
    <dgm:cxn modelId="{DAE28C64-C05D-46F4-AEF1-AE2673EA0505}" srcId="{50DAE259-6F0C-42B1-AED8-D27FB7DAA491}" destId="{213E5BA5-6F6F-4ED0-B834-288F31B0EA67}" srcOrd="0" destOrd="0" parTransId="{F8056B3E-0B6C-441B-8C3A-A0EB00629B41}" sibTransId="{E2219B40-D0CA-4DC9-9FF6-3DFEB630737F}"/>
    <dgm:cxn modelId="{EF829A24-65D2-4B06-8FC3-E367AB20B5BE}" type="presOf" srcId="{EEC0E867-F7FE-4DE4-B813-23FA2CF29D5F}" destId="{7AE5E6F5-F34F-4F3B-AC2A-E0F34A6DCA13}" srcOrd="0" destOrd="0" presId="urn:microsoft.com/office/officeart/2005/8/layout/vList5"/>
    <dgm:cxn modelId="{88612B1A-A935-4F47-B067-C1F54A89DD62}" srcId="{B4E21F18-597E-44DF-8C23-0905C0AAD9A2}" destId="{EEC0E867-F7FE-4DE4-B813-23FA2CF29D5F}" srcOrd="0" destOrd="0" parTransId="{9BB508E8-7109-486B-A6BB-42892A844665}" sibTransId="{20D527BB-C6BA-4788-879B-8C130B866865}"/>
    <dgm:cxn modelId="{C2A0B0F7-EA3F-4F70-9E23-8C442EBEA3D0}" srcId="{6AB71AA0-9A5A-4B7F-9F0E-A769AA967839}" destId="{89A75285-38A1-4E48-BAE8-AE18AFE0E3B1}" srcOrd="0" destOrd="0" parTransId="{F5216248-2C98-4CE8-A168-48286C1EB746}" sibTransId="{1F825E26-060E-4571-AB5F-93A0E79ABD6B}"/>
    <dgm:cxn modelId="{30D89837-FE83-4690-9814-4181AEBF82DE}" type="presOf" srcId="{7B3F1BE1-32F7-4085-9CE2-969AE089AECB}" destId="{97206A2D-AF0F-4CF2-A420-7240D1EF3567}" srcOrd="0" destOrd="0" presId="urn:microsoft.com/office/officeart/2005/8/layout/vList5"/>
    <dgm:cxn modelId="{3C42B4CD-709F-4112-A4D4-933DE2339804}" srcId="{9B812A11-A0ED-46A7-A535-FC256F9762D7}" destId="{50DAE259-6F0C-42B1-AED8-D27FB7DAA491}" srcOrd="1" destOrd="0" parTransId="{B89FD00D-065C-45D9-907F-22841D9F7A43}" sibTransId="{9A84316D-B90C-43A2-8430-A4F44C36F1AA}"/>
    <dgm:cxn modelId="{41C2CB27-C54F-49BA-ABE6-CC6F49145EFE}" type="presOf" srcId="{744FC96C-59B2-4ED3-A300-164E3A18C5D2}" destId="{998C8768-3C78-449A-9ACF-13B66B67E2A4}" srcOrd="0" destOrd="0" presId="urn:microsoft.com/office/officeart/2005/8/layout/vList5"/>
    <dgm:cxn modelId="{B821235F-6887-4358-A2E1-C1304B931211}" srcId="{9B812A11-A0ED-46A7-A535-FC256F9762D7}" destId="{6AB71AA0-9A5A-4B7F-9F0E-A769AA967839}" srcOrd="2" destOrd="0" parTransId="{86A39750-AA03-4264-A80C-F541F00D206D}" sibTransId="{57C13086-D424-4C8A-83F1-9AE7D79447D9}"/>
    <dgm:cxn modelId="{F44808C4-88BC-4335-BADB-79C31DE336DB}" type="presOf" srcId="{213E5BA5-6F6F-4ED0-B834-288F31B0EA67}" destId="{2C909EAD-A94D-4441-8B80-5CF8C14E8F48}" srcOrd="0" destOrd="0" presId="urn:microsoft.com/office/officeart/2005/8/layout/vList5"/>
    <dgm:cxn modelId="{72D495AC-650B-4ABA-8579-23B534167764}" srcId="{9B812A11-A0ED-46A7-A535-FC256F9762D7}" destId="{B4E21F18-597E-44DF-8C23-0905C0AAD9A2}" srcOrd="0" destOrd="0" parTransId="{EF69A846-4A36-4820-86AF-C669EEE6FE5B}" sibTransId="{DAC873D9-66AE-45A9-8926-F645CA7D28B9}"/>
    <dgm:cxn modelId="{DFCC7B26-AFA2-47C5-9077-530DE9D16133}" type="presOf" srcId="{89A75285-38A1-4E48-BAE8-AE18AFE0E3B1}" destId="{CB5866DE-3186-46F6-BE47-10DCC86648B7}" srcOrd="0" destOrd="0" presId="urn:microsoft.com/office/officeart/2005/8/layout/vList5"/>
    <dgm:cxn modelId="{AA17FFB2-2B33-4D2A-A7F8-20B4551A2CF7}" type="presOf" srcId="{50DAE259-6F0C-42B1-AED8-D27FB7DAA491}" destId="{C436E7C2-67EE-46C8-8B6A-49086C986D7A}" srcOrd="0" destOrd="0" presId="urn:microsoft.com/office/officeart/2005/8/layout/vList5"/>
    <dgm:cxn modelId="{DEEB6605-7F8A-476B-B27D-336CC495D5D7}" type="presOf" srcId="{9B812A11-A0ED-46A7-A535-FC256F9762D7}" destId="{BD0C4E4D-627A-4538-99FF-82E4A1F74CFE}" srcOrd="0" destOrd="0" presId="urn:microsoft.com/office/officeart/2005/8/layout/vList5"/>
    <dgm:cxn modelId="{0B2345F5-F11E-4DD1-AEE5-00588EDA259A}" type="presParOf" srcId="{BD0C4E4D-627A-4538-99FF-82E4A1F74CFE}" destId="{121DD122-593A-4F6F-BE8F-C5DE8BDF49C5}" srcOrd="0" destOrd="0" presId="urn:microsoft.com/office/officeart/2005/8/layout/vList5"/>
    <dgm:cxn modelId="{8B4D013A-F257-4FA2-93EC-F78A941B1F27}" type="presParOf" srcId="{121DD122-593A-4F6F-BE8F-C5DE8BDF49C5}" destId="{97BBEADC-69E8-4927-9B7D-B0F2B72ADEBA}" srcOrd="0" destOrd="0" presId="urn:microsoft.com/office/officeart/2005/8/layout/vList5"/>
    <dgm:cxn modelId="{7EA8318B-2401-4970-A43D-2467F0C2F820}" type="presParOf" srcId="{121DD122-593A-4F6F-BE8F-C5DE8BDF49C5}" destId="{7AE5E6F5-F34F-4F3B-AC2A-E0F34A6DCA13}" srcOrd="1" destOrd="0" presId="urn:microsoft.com/office/officeart/2005/8/layout/vList5"/>
    <dgm:cxn modelId="{EDA47B52-B6AE-43A0-8C45-E14F7B6869CF}" type="presParOf" srcId="{BD0C4E4D-627A-4538-99FF-82E4A1F74CFE}" destId="{ACB8D1A4-2365-4080-B434-0ED7F9BF0B5D}" srcOrd="1" destOrd="0" presId="urn:microsoft.com/office/officeart/2005/8/layout/vList5"/>
    <dgm:cxn modelId="{AAE08A9C-0967-4A6C-81B8-D414921559C8}" type="presParOf" srcId="{BD0C4E4D-627A-4538-99FF-82E4A1F74CFE}" destId="{9B88E75D-CE20-4B67-B3AA-FFBF7C3BD492}" srcOrd="2" destOrd="0" presId="urn:microsoft.com/office/officeart/2005/8/layout/vList5"/>
    <dgm:cxn modelId="{B607E701-6A8D-4909-A145-AC41AABB6582}" type="presParOf" srcId="{9B88E75D-CE20-4B67-B3AA-FFBF7C3BD492}" destId="{C436E7C2-67EE-46C8-8B6A-49086C986D7A}" srcOrd="0" destOrd="0" presId="urn:microsoft.com/office/officeart/2005/8/layout/vList5"/>
    <dgm:cxn modelId="{E41BD5B8-3A7F-466F-AD14-C3C6F9149DAE}" type="presParOf" srcId="{9B88E75D-CE20-4B67-B3AA-FFBF7C3BD492}" destId="{2C909EAD-A94D-4441-8B80-5CF8C14E8F48}" srcOrd="1" destOrd="0" presId="urn:microsoft.com/office/officeart/2005/8/layout/vList5"/>
    <dgm:cxn modelId="{860A346E-3114-484B-B751-BBBB7FFBEC54}" type="presParOf" srcId="{BD0C4E4D-627A-4538-99FF-82E4A1F74CFE}" destId="{7A7032F8-9062-4A18-9D46-A9FBFA27904D}" srcOrd="3" destOrd="0" presId="urn:microsoft.com/office/officeart/2005/8/layout/vList5"/>
    <dgm:cxn modelId="{C07FE0C4-CECD-49D0-9641-67734A8EF21E}" type="presParOf" srcId="{BD0C4E4D-627A-4538-99FF-82E4A1F74CFE}" destId="{AB2D72EF-E6C9-4B6E-A995-7AB494CBF9E0}" srcOrd="4" destOrd="0" presId="urn:microsoft.com/office/officeart/2005/8/layout/vList5"/>
    <dgm:cxn modelId="{17244D43-EF9F-4E88-9D51-E4BC5742E383}" type="presParOf" srcId="{AB2D72EF-E6C9-4B6E-A995-7AB494CBF9E0}" destId="{FEF43443-6239-41C6-8B84-C8EEC2B7EA68}" srcOrd="0" destOrd="0" presId="urn:microsoft.com/office/officeart/2005/8/layout/vList5"/>
    <dgm:cxn modelId="{DA1680BD-1E71-4ADD-B58F-4250E81E8F0B}" type="presParOf" srcId="{AB2D72EF-E6C9-4B6E-A995-7AB494CBF9E0}" destId="{CB5866DE-3186-46F6-BE47-10DCC86648B7}" srcOrd="1" destOrd="0" presId="urn:microsoft.com/office/officeart/2005/8/layout/vList5"/>
    <dgm:cxn modelId="{E757B308-4C66-4319-9339-227BA44B461B}" type="presParOf" srcId="{BD0C4E4D-627A-4538-99FF-82E4A1F74CFE}" destId="{F5346F08-1DC5-482D-A9A8-04AED3642C76}" srcOrd="5" destOrd="0" presId="urn:microsoft.com/office/officeart/2005/8/layout/vList5"/>
    <dgm:cxn modelId="{0FF194BC-2D33-4B5D-BA8B-31F4055C5DA5}" type="presParOf" srcId="{BD0C4E4D-627A-4538-99FF-82E4A1F74CFE}" destId="{0AD602C5-9E76-4321-8050-53B9A9EB3F50}" srcOrd="6" destOrd="0" presId="urn:microsoft.com/office/officeart/2005/8/layout/vList5"/>
    <dgm:cxn modelId="{E01F36BC-6548-4801-9F0A-FCF41EA83A0C}" type="presParOf" srcId="{0AD602C5-9E76-4321-8050-53B9A9EB3F50}" destId="{97206A2D-AF0F-4CF2-A420-7240D1EF3567}" srcOrd="0" destOrd="0" presId="urn:microsoft.com/office/officeart/2005/8/layout/vList5"/>
    <dgm:cxn modelId="{ED5B795C-52EB-4186-BB99-D2AAF84E65BC}" type="presParOf" srcId="{0AD602C5-9E76-4321-8050-53B9A9EB3F50}" destId="{998C8768-3C78-449A-9ACF-13B66B67E2A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D38A5-FAC4-476F-8634-BAC742A377B0}" type="doc">
      <dgm:prSet loTypeId="urn:microsoft.com/office/officeart/2005/8/layout/orgChart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CB0B5929-3E85-46CD-9EDF-F1288702340D}">
      <dgm:prSet phldrT="[Texto]"/>
      <dgm:spPr/>
      <dgm:t>
        <a:bodyPr/>
        <a:lstStyle/>
        <a:p>
          <a:r>
            <a:rPr lang="es-CO" dirty="0" smtClean="0"/>
            <a:t>PAE</a:t>
          </a:r>
          <a:endParaRPr lang="es-CO" dirty="0"/>
        </a:p>
      </dgm:t>
    </dgm:pt>
    <dgm:pt modelId="{469A9AD9-702F-4442-A52D-EE999A61E5FE}" type="parTrans" cxnId="{2043C28E-D5C6-4D1E-A0B3-DFC7E2C50D2C}">
      <dgm:prSet/>
      <dgm:spPr/>
      <dgm:t>
        <a:bodyPr/>
        <a:lstStyle/>
        <a:p>
          <a:endParaRPr lang="es-CO"/>
        </a:p>
      </dgm:t>
    </dgm:pt>
    <dgm:pt modelId="{B2A59352-C1F9-493F-854E-5E15E5715824}" type="sibTrans" cxnId="{2043C28E-D5C6-4D1E-A0B3-DFC7E2C50D2C}">
      <dgm:prSet/>
      <dgm:spPr/>
      <dgm:t>
        <a:bodyPr/>
        <a:lstStyle/>
        <a:p>
          <a:endParaRPr lang="es-CO"/>
        </a:p>
      </dgm:t>
    </dgm:pt>
    <dgm:pt modelId="{C24F424D-8C1E-4C26-A0FB-21CD697A973D}">
      <dgm:prSet phldrT="[Texto]"/>
      <dgm:spPr/>
      <dgm:t>
        <a:bodyPr/>
        <a:lstStyle/>
        <a:p>
          <a:r>
            <a:rPr lang="es-CO" b="1" dirty="0" smtClean="0"/>
            <a:t>Bienestar Familiar</a:t>
          </a:r>
        </a:p>
        <a:p>
          <a:r>
            <a:rPr lang="es-CO" dirty="0" smtClean="0"/>
            <a:t>$50 mil millones</a:t>
          </a:r>
          <a:endParaRPr lang="es-CO" dirty="0"/>
        </a:p>
      </dgm:t>
    </dgm:pt>
    <dgm:pt modelId="{ACE58E82-B983-48D6-9830-CB253E26218B}" type="parTrans" cxnId="{F83FAFEB-069A-44BB-B7F0-596886A7D8CE}">
      <dgm:prSet/>
      <dgm:spPr/>
      <dgm:t>
        <a:bodyPr/>
        <a:lstStyle/>
        <a:p>
          <a:endParaRPr lang="es-CO"/>
        </a:p>
      </dgm:t>
    </dgm:pt>
    <dgm:pt modelId="{65FF0344-BC1A-4341-9B41-7262217C61B2}" type="sibTrans" cxnId="{F83FAFEB-069A-44BB-B7F0-596886A7D8CE}">
      <dgm:prSet/>
      <dgm:spPr/>
      <dgm:t>
        <a:bodyPr/>
        <a:lstStyle/>
        <a:p>
          <a:endParaRPr lang="es-CO"/>
        </a:p>
      </dgm:t>
    </dgm:pt>
    <dgm:pt modelId="{F98E58B0-751E-45D9-908F-17812580566D}">
      <dgm:prSet phldrT="[Texto]"/>
      <dgm:spPr/>
      <dgm:t>
        <a:bodyPr/>
        <a:lstStyle/>
        <a:p>
          <a:r>
            <a:rPr lang="es-CO" b="1" dirty="0" smtClean="0"/>
            <a:t>Departamento</a:t>
          </a:r>
        </a:p>
        <a:p>
          <a:r>
            <a:rPr lang="es-CO" dirty="0" smtClean="0"/>
            <a:t>$33 mil millones</a:t>
          </a:r>
          <a:endParaRPr lang="es-CO" dirty="0"/>
        </a:p>
      </dgm:t>
    </dgm:pt>
    <dgm:pt modelId="{4D3668BA-9422-4AB1-BEC3-737CAC22278F}" type="parTrans" cxnId="{7372EBA0-9FDA-4C24-BEEF-8BC2BED4DFE2}">
      <dgm:prSet/>
      <dgm:spPr/>
      <dgm:t>
        <a:bodyPr/>
        <a:lstStyle/>
        <a:p>
          <a:endParaRPr lang="es-CO"/>
        </a:p>
      </dgm:t>
    </dgm:pt>
    <dgm:pt modelId="{C6984AF8-A4AA-4551-95A1-127F75D1B305}" type="sibTrans" cxnId="{7372EBA0-9FDA-4C24-BEEF-8BC2BED4DFE2}">
      <dgm:prSet/>
      <dgm:spPr/>
      <dgm:t>
        <a:bodyPr/>
        <a:lstStyle/>
        <a:p>
          <a:endParaRPr lang="es-CO"/>
        </a:p>
      </dgm:t>
    </dgm:pt>
    <dgm:pt modelId="{D3AE30DE-03EC-4682-8171-8B354C0ABE95}">
      <dgm:prSet phldrT="[Texto]"/>
      <dgm:spPr/>
      <dgm:t>
        <a:bodyPr/>
        <a:lstStyle/>
        <a:p>
          <a:r>
            <a:rPr lang="es-CO" b="1" dirty="0" smtClean="0"/>
            <a:t>Municipios</a:t>
          </a:r>
        </a:p>
        <a:p>
          <a:r>
            <a:rPr lang="es-CO" dirty="0" smtClean="0"/>
            <a:t>$10 mil millones</a:t>
          </a:r>
          <a:endParaRPr lang="es-CO" dirty="0"/>
        </a:p>
      </dgm:t>
    </dgm:pt>
    <dgm:pt modelId="{295D0AFF-408E-4454-91AF-C058698D4EC4}" type="parTrans" cxnId="{0C68E707-62FF-413A-8D8B-F8FB47F1ED40}">
      <dgm:prSet/>
      <dgm:spPr/>
      <dgm:t>
        <a:bodyPr/>
        <a:lstStyle/>
        <a:p>
          <a:endParaRPr lang="es-CO"/>
        </a:p>
      </dgm:t>
    </dgm:pt>
    <dgm:pt modelId="{9FBB0E57-D1A1-4B25-A56C-FE9580F22710}" type="sibTrans" cxnId="{0C68E707-62FF-413A-8D8B-F8FB47F1ED40}">
      <dgm:prSet/>
      <dgm:spPr/>
      <dgm:t>
        <a:bodyPr/>
        <a:lstStyle/>
        <a:p>
          <a:endParaRPr lang="es-CO"/>
        </a:p>
      </dgm:t>
    </dgm:pt>
    <dgm:pt modelId="{F7D8289D-5760-407A-B264-B3039D6FA287}" type="pres">
      <dgm:prSet presAssocID="{476D38A5-FAC4-476F-8634-BAC742A377B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FFDCBB1-BD8D-4444-9763-493C76EDF8AC}" type="pres">
      <dgm:prSet presAssocID="{CB0B5929-3E85-46CD-9EDF-F1288702340D}" presName="hierRoot1" presStyleCnt="0">
        <dgm:presLayoutVars>
          <dgm:hierBranch val="init"/>
        </dgm:presLayoutVars>
      </dgm:prSet>
      <dgm:spPr/>
    </dgm:pt>
    <dgm:pt modelId="{CD54346A-36F1-4EE0-BD1A-570E21AE8D4B}" type="pres">
      <dgm:prSet presAssocID="{CB0B5929-3E85-46CD-9EDF-F1288702340D}" presName="rootComposite1" presStyleCnt="0"/>
      <dgm:spPr/>
    </dgm:pt>
    <dgm:pt modelId="{ECD51129-F8CF-45A3-AE6C-15BB40ED1E44}" type="pres">
      <dgm:prSet presAssocID="{CB0B5929-3E85-46CD-9EDF-F1288702340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C08D779-28F4-4AA7-A090-7927BFDD52E4}" type="pres">
      <dgm:prSet presAssocID="{CB0B5929-3E85-46CD-9EDF-F1288702340D}" presName="rootConnector1" presStyleLbl="node1" presStyleIdx="0" presStyleCnt="0"/>
      <dgm:spPr/>
      <dgm:t>
        <a:bodyPr/>
        <a:lstStyle/>
        <a:p>
          <a:endParaRPr lang="es-MX"/>
        </a:p>
      </dgm:t>
    </dgm:pt>
    <dgm:pt modelId="{9E90CC19-B6AF-4A81-9CF1-CF279C4E5FF7}" type="pres">
      <dgm:prSet presAssocID="{CB0B5929-3E85-46CD-9EDF-F1288702340D}" presName="hierChild2" presStyleCnt="0"/>
      <dgm:spPr/>
    </dgm:pt>
    <dgm:pt modelId="{7E8936DE-A3FC-43D2-BCF7-71A0795D51E3}" type="pres">
      <dgm:prSet presAssocID="{ACE58E82-B983-48D6-9830-CB253E26218B}" presName="Name37" presStyleLbl="parChTrans1D2" presStyleIdx="0" presStyleCnt="3"/>
      <dgm:spPr/>
      <dgm:t>
        <a:bodyPr/>
        <a:lstStyle/>
        <a:p>
          <a:endParaRPr lang="es-MX"/>
        </a:p>
      </dgm:t>
    </dgm:pt>
    <dgm:pt modelId="{870A4BBA-A0FE-48C2-B635-2675CA9C15D0}" type="pres">
      <dgm:prSet presAssocID="{C24F424D-8C1E-4C26-A0FB-21CD697A973D}" presName="hierRoot2" presStyleCnt="0">
        <dgm:presLayoutVars>
          <dgm:hierBranch val="init"/>
        </dgm:presLayoutVars>
      </dgm:prSet>
      <dgm:spPr/>
    </dgm:pt>
    <dgm:pt modelId="{05CCDA48-5970-486E-8E2A-0F37F2C0D458}" type="pres">
      <dgm:prSet presAssocID="{C24F424D-8C1E-4C26-A0FB-21CD697A973D}" presName="rootComposite" presStyleCnt="0"/>
      <dgm:spPr/>
    </dgm:pt>
    <dgm:pt modelId="{D05D4449-5337-469D-95C6-4D7DC384B9AA}" type="pres">
      <dgm:prSet presAssocID="{C24F424D-8C1E-4C26-A0FB-21CD697A973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6236216-39F1-44C8-A46E-D2F3D3A797FA}" type="pres">
      <dgm:prSet presAssocID="{C24F424D-8C1E-4C26-A0FB-21CD697A973D}" presName="rootConnector" presStyleLbl="node2" presStyleIdx="0" presStyleCnt="3"/>
      <dgm:spPr/>
      <dgm:t>
        <a:bodyPr/>
        <a:lstStyle/>
        <a:p>
          <a:endParaRPr lang="es-MX"/>
        </a:p>
      </dgm:t>
    </dgm:pt>
    <dgm:pt modelId="{0A038347-6456-4526-BB4D-8C10B0FF579A}" type="pres">
      <dgm:prSet presAssocID="{C24F424D-8C1E-4C26-A0FB-21CD697A973D}" presName="hierChild4" presStyleCnt="0"/>
      <dgm:spPr/>
    </dgm:pt>
    <dgm:pt modelId="{0C4444C2-6859-4417-8619-AB3CDF31675E}" type="pres">
      <dgm:prSet presAssocID="{C24F424D-8C1E-4C26-A0FB-21CD697A973D}" presName="hierChild5" presStyleCnt="0"/>
      <dgm:spPr/>
    </dgm:pt>
    <dgm:pt modelId="{5ED94F6D-B625-475C-BE49-09A2FFC86BCE}" type="pres">
      <dgm:prSet presAssocID="{4D3668BA-9422-4AB1-BEC3-737CAC22278F}" presName="Name37" presStyleLbl="parChTrans1D2" presStyleIdx="1" presStyleCnt="3"/>
      <dgm:spPr/>
      <dgm:t>
        <a:bodyPr/>
        <a:lstStyle/>
        <a:p>
          <a:endParaRPr lang="es-MX"/>
        </a:p>
      </dgm:t>
    </dgm:pt>
    <dgm:pt modelId="{C53C1151-E82F-4A78-87A8-46656561DCF9}" type="pres">
      <dgm:prSet presAssocID="{F98E58B0-751E-45D9-908F-17812580566D}" presName="hierRoot2" presStyleCnt="0">
        <dgm:presLayoutVars>
          <dgm:hierBranch val="init"/>
        </dgm:presLayoutVars>
      </dgm:prSet>
      <dgm:spPr/>
    </dgm:pt>
    <dgm:pt modelId="{401D22E0-2317-4E8E-B63C-5D2D2E88ACF6}" type="pres">
      <dgm:prSet presAssocID="{F98E58B0-751E-45D9-908F-17812580566D}" presName="rootComposite" presStyleCnt="0"/>
      <dgm:spPr/>
    </dgm:pt>
    <dgm:pt modelId="{1EC54BA6-2139-4B1F-B733-B3C00692459B}" type="pres">
      <dgm:prSet presAssocID="{F98E58B0-751E-45D9-908F-17812580566D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30D5012B-6B7D-41E2-B90A-6075B85537EE}" type="pres">
      <dgm:prSet presAssocID="{F98E58B0-751E-45D9-908F-17812580566D}" presName="rootConnector" presStyleLbl="node2" presStyleIdx="1" presStyleCnt="3"/>
      <dgm:spPr/>
      <dgm:t>
        <a:bodyPr/>
        <a:lstStyle/>
        <a:p>
          <a:endParaRPr lang="es-MX"/>
        </a:p>
      </dgm:t>
    </dgm:pt>
    <dgm:pt modelId="{46C15071-7019-4F1A-A2B1-D3AA6B691652}" type="pres">
      <dgm:prSet presAssocID="{F98E58B0-751E-45D9-908F-17812580566D}" presName="hierChild4" presStyleCnt="0"/>
      <dgm:spPr/>
    </dgm:pt>
    <dgm:pt modelId="{4B44DEBF-DBA1-40C9-BF67-05515B148FDA}" type="pres">
      <dgm:prSet presAssocID="{F98E58B0-751E-45D9-908F-17812580566D}" presName="hierChild5" presStyleCnt="0"/>
      <dgm:spPr/>
    </dgm:pt>
    <dgm:pt modelId="{18B2A1A7-C220-4049-91A1-2500A3DF97A7}" type="pres">
      <dgm:prSet presAssocID="{295D0AFF-408E-4454-91AF-C058698D4EC4}" presName="Name37" presStyleLbl="parChTrans1D2" presStyleIdx="2" presStyleCnt="3"/>
      <dgm:spPr/>
      <dgm:t>
        <a:bodyPr/>
        <a:lstStyle/>
        <a:p>
          <a:endParaRPr lang="es-MX"/>
        </a:p>
      </dgm:t>
    </dgm:pt>
    <dgm:pt modelId="{818D9398-358D-4D6A-83B4-5AB745C0525A}" type="pres">
      <dgm:prSet presAssocID="{D3AE30DE-03EC-4682-8171-8B354C0ABE95}" presName="hierRoot2" presStyleCnt="0">
        <dgm:presLayoutVars>
          <dgm:hierBranch val="init"/>
        </dgm:presLayoutVars>
      </dgm:prSet>
      <dgm:spPr/>
    </dgm:pt>
    <dgm:pt modelId="{E9559B2A-FA13-4559-95B3-74893FADA80A}" type="pres">
      <dgm:prSet presAssocID="{D3AE30DE-03EC-4682-8171-8B354C0ABE95}" presName="rootComposite" presStyleCnt="0"/>
      <dgm:spPr/>
    </dgm:pt>
    <dgm:pt modelId="{75863C17-A6E1-4832-BE38-35E59B99AC5F}" type="pres">
      <dgm:prSet presAssocID="{D3AE30DE-03EC-4682-8171-8B354C0ABE95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55417F9D-09BA-4B88-AA68-BFFCC1A5F789}" type="pres">
      <dgm:prSet presAssocID="{D3AE30DE-03EC-4682-8171-8B354C0ABE95}" presName="rootConnector" presStyleLbl="node2" presStyleIdx="2" presStyleCnt="3"/>
      <dgm:spPr/>
      <dgm:t>
        <a:bodyPr/>
        <a:lstStyle/>
        <a:p>
          <a:endParaRPr lang="es-MX"/>
        </a:p>
      </dgm:t>
    </dgm:pt>
    <dgm:pt modelId="{42A276D1-93F0-417E-918C-91EFA695A25E}" type="pres">
      <dgm:prSet presAssocID="{D3AE30DE-03EC-4682-8171-8B354C0ABE95}" presName="hierChild4" presStyleCnt="0"/>
      <dgm:spPr/>
    </dgm:pt>
    <dgm:pt modelId="{A878DC7D-D49E-473B-8917-F085464BF0E5}" type="pres">
      <dgm:prSet presAssocID="{D3AE30DE-03EC-4682-8171-8B354C0ABE95}" presName="hierChild5" presStyleCnt="0"/>
      <dgm:spPr/>
    </dgm:pt>
    <dgm:pt modelId="{D336AE63-EEFF-487B-8A74-6765B7C58227}" type="pres">
      <dgm:prSet presAssocID="{CB0B5929-3E85-46CD-9EDF-F1288702340D}" presName="hierChild3" presStyleCnt="0"/>
      <dgm:spPr/>
    </dgm:pt>
  </dgm:ptLst>
  <dgm:cxnLst>
    <dgm:cxn modelId="{7372EBA0-9FDA-4C24-BEEF-8BC2BED4DFE2}" srcId="{CB0B5929-3E85-46CD-9EDF-F1288702340D}" destId="{F98E58B0-751E-45D9-908F-17812580566D}" srcOrd="1" destOrd="0" parTransId="{4D3668BA-9422-4AB1-BEC3-737CAC22278F}" sibTransId="{C6984AF8-A4AA-4551-95A1-127F75D1B305}"/>
    <dgm:cxn modelId="{F83FAFEB-069A-44BB-B7F0-596886A7D8CE}" srcId="{CB0B5929-3E85-46CD-9EDF-F1288702340D}" destId="{C24F424D-8C1E-4C26-A0FB-21CD697A973D}" srcOrd="0" destOrd="0" parTransId="{ACE58E82-B983-48D6-9830-CB253E26218B}" sibTransId="{65FF0344-BC1A-4341-9B41-7262217C61B2}"/>
    <dgm:cxn modelId="{FA4A380E-578F-42BE-B62A-D912AD1879EA}" type="presOf" srcId="{295D0AFF-408E-4454-91AF-C058698D4EC4}" destId="{18B2A1A7-C220-4049-91A1-2500A3DF97A7}" srcOrd="0" destOrd="0" presId="urn:microsoft.com/office/officeart/2005/8/layout/orgChart1"/>
    <dgm:cxn modelId="{BD221E18-1ECB-4AEE-B233-128685A9EC0D}" type="presOf" srcId="{CB0B5929-3E85-46CD-9EDF-F1288702340D}" destId="{ECD51129-F8CF-45A3-AE6C-15BB40ED1E44}" srcOrd="0" destOrd="0" presId="urn:microsoft.com/office/officeart/2005/8/layout/orgChart1"/>
    <dgm:cxn modelId="{815432D0-3090-4894-8467-4F3789F57C07}" type="presOf" srcId="{4D3668BA-9422-4AB1-BEC3-737CAC22278F}" destId="{5ED94F6D-B625-475C-BE49-09A2FFC86BCE}" srcOrd="0" destOrd="0" presId="urn:microsoft.com/office/officeart/2005/8/layout/orgChart1"/>
    <dgm:cxn modelId="{1F2D4CC1-74E0-4E66-A023-52722D382331}" type="presOf" srcId="{F98E58B0-751E-45D9-908F-17812580566D}" destId="{1EC54BA6-2139-4B1F-B733-B3C00692459B}" srcOrd="0" destOrd="0" presId="urn:microsoft.com/office/officeart/2005/8/layout/orgChart1"/>
    <dgm:cxn modelId="{F2F6FCB6-08B4-4B36-B8B3-B0BBF3EF033A}" type="presOf" srcId="{D3AE30DE-03EC-4682-8171-8B354C0ABE95}" destId="{75863C17-A6E1-4832-BE38-35E59B99AC5F}" srcOrd="0" destOrd="0" presId="urn:microsoft.com/office/officeart/2005/8/layout/orgChart1"/>
    <dgm:cxn modelId="{0F2210F8-5FFA-49D9-AE86-3BA73D9FDDA4}" type="presOf" srcId="{F98E58B0-751E-45D9-908F-17812580566D}" destId="{30D5012B-6B7D-41E2-B90A-6075B85537EE}" srcOrd="1" destOrd="0" presId="urn:microsoft.com/office/officeart/2005/8/layout/orgChart1"/>
    <dgm:cxn modelId="{2043C28E-D5C6-4D1E-A0B3-DFC7E2C50D2C}" srcId="{476D38A5-FAC4-476F-8634-BAC742A377B0}" destId="{CB0B5929-3E85-46CD-9EDF-F1288702340D}" srcOrd="0" destOrd="0" parTransId="{469A9AD9-702F-4442-A52D-EE999A61E5FE}" sibTransId="{B2A59352-C1F9-493F-854E-5E15E5715824}"/>
    <dgm:cxn modelId="{E2C9BEA1-E912-4C22-ACFB-88C6A8E10140}" type="presOf" srcId="{D3AE30DE-03EC-4682-8171-8B354C0ABE95}" destId="{55417F9D-09BA-4B88-AA68-BFFCC1A5F789}" srcOrd="1" destOrd="0" presId="urn:microsoft.com/office/officeart/2005/8/layout/orgChart1"/>
    <dgm:cxn modelId="{A2D05D73-2AE2-4A9F-AF9B-5BE7BE03AD43}" type="presOf" srcId="{C24F424D-8C1E-4C26-A0FB-21CD697A973D}" destId="{D05D4449-5337-469D-95C6-4D7DC384B9AA}" srcOrd="0" destOrd="0" presId="urn:microsoft.com/office/officeart/2005/8/layout/orgChart1"/>
    <dgm:cxn modelId="{E66D6E11-657B-4D6B-8EF4-70D2F1BF5982}" type="presOf" srcId="{CB0B5929-3E85-46CD-9EDF-F1288702340D}" destId="{CC08D779-28F4-4AA7-A090-7927BFDD52E4}" srcOrd="1" destOrd="0" presId="urn:microsoft.com/office/officeart/2005/8/layout/orgChart1"/>
    <dgm:cxn modelId="{044CF449-DB8C-422C-9DE1-D41520F5C0AF}" type="presOf" srcId="{C24F424D-8C1E-4C26-A0FB-21CD697A973D}" destId="{A6236216-39F1-44C8-A46E-D2F3D3A797FA}" srcOrd="1" destOrd="0" presId="urn:microsoft.com/office/officeart/2005/8/layout/orgChart1"/>
    <dgm:cxn modelId="{03458585-6F32-4C6D-9BB6-160DEA48F9D5}" type="presOf" srcId="{476D38A5-FAC4-476F-8634-BAC742A377B0}" destId="{F7D8289D-5760-407A-B264-B3039D6FA287}" srcOrd="0" destOrd="0" presId="urn:microsoft.com/office/officeart/2005/8/layout/orgChart1"/>
    <dgm:cxn modelId="{0C68E707-62FF-413A-8D8B-F8FB47F1ED40}" srcId="{CB0B5929-3E85-46CD-9EDF-F1288702340D}" destId="{D3AE30DE-03EC-4682-8171-8B354C0ABE95}" srcOrd="2" destOrd="0" parTransId="{295D0AFF-408E-4454-91AF-C058698D4EC4}" sibTransId="{9FBB0E57-D1A1-4B25-A56C-FE9580F22710}"/>
    <dgm:cxn modelId="{7BC721CF-AD47-479D-A9FC-53E94B9F20FC}" type="presOf" srcId="{ACE58E82-B983-48D6-9830-CB253E26218B}" destId="{7E8936DE-A3FC-43D2-BCF7-71A0795D51E3}" srcOrd="0" destOrd="0" presId="urn:microsoft.com/office/officeart/2005/8/layout/orgChart1"/>
    <dgm:cxn modelId="{4FCA456D-0F74-470A-B47C-4ED9CA6C5D03}" type="presParOf" srcId="{F7D8289D-5760-407A-B264-B3039D6FA287}" destId="{DFFDCBB1-BD8D-4444-9763-493C76EDF8AC}" srcOrd="0" destOrd="0" presId="urn:microsoft.com/office/officeart/2005/8/layout/orgChart1"/>
    <dgm:cxn modelId="{89140509-6AD5-4488-BFF4-BB4D702E3052}" type="presParOf" srcId="{DFFDCBB1-BD8D-4444-9763-493C76EDF8AC}" destId="{CD54346A-36F1-4EE0-BD1A-570E21AE8D4B}" srcOrd="0" destOrd="0" presId="urn:microsoft.com/office/officeart/2005/8/layout/orgChart1"/>
    <dgm:cxn modelId="{0210647E-0AF2-430F-B61D-102F5261F73F}" type="presParOf" srcId="{CD54346A-36F1-4EE0-BD1A-570E21AE8D4B}" destId="{ECD51129-F8CF-45A3-AE6C-15BB40ED1E44}" srcOrd="0" destOrd="0" presId="urn:microsoft.com/office/officeart/2005/8/layout/orgChart1"/>
    <dgm:cxn modelId="{14846965-CE2C-4BB2-8FE8-EE7BA390AD9C}" type="presParOf" srcId="{CD54346A-36F1-4EE0-BD1A-570E21AE8D4B}" destId="{CC08D779-28F4-4AA7-A090-7927BFDD52E4}" srcOrd="1" destOrd="0" presId="urn:microsoft.com/office/officeart/2005/8/layout/orgChart1"/>
    <dgm:cxn modelId="{42578211-1FB3-45E5-AD0C-99FE3FE8029C}" type="presParOf" srcId="{DFFDCBB1-BD8D-4444-9763-493C76EDF8AC}" destId="{9E90CC19-B6AF-4A81-9CF1-CF279C4E5FF7}" srcOrd="1" destOrd="0" presId="urn:microsoft.com/office/officeart/2005/8/layout/orgChart1"/>
    <dgm:cxn modelId="{034DD57C-0D3E-4BF9-9715-6E4D922B31DF}" type="presParOf" srcId="{9E90CC19-B6AF-4A81-9CF1-CF279C4E5FF7}" destId="{7E8936DE-A3FC-43D2-BCF7-71A0795D51E3}" srcOrd="0" destOrd="0" presId="urn:microsoft.com/office/officeart/2005/8/layout/orgChart1"/>
    <dgm:cxn modelId="{003808EC-AE99-4955-8D8B-CDFB99570374}" type="presParOf" srcId="{9E90CC19-B6AF-4A81-9CF1-CF279C4E5FF7}" destId="{870A4BBA-A0FE-48C2-B635-2675CA9C15D0}" srcOrd="1" destOrd="0" presId="urn:microsoft.com/office/officeart/2005/8/layout/orgChart1"/>
    <dgm:cxn modelId="{D6785D7E-0A17-4222-9372-A5453F6E70D3}" type="presParOf" srcId="{870A4BBA-A0FE-48C2-B635-2675CA9C15D0}" destId="{05CCDA48-5970-486E-8E2A-0F37F2C0D458}" srcOrd="0" destOrd="0" presId="urn:microsoft.com/office/officeart/2005/8/layout/orgChart1"/>
    <dgm:cxn modelId="{8AB868C6-7920-424A-8F26-04106B2A5343}" type="presParOf" srcId="{05CCDA48-5970-486E-8E2A-0F37F2C0D458}" destId="{D05D4449-5337-469D-95C6-4D7DC384B9AA}" srcOrd="0" destOrd="0" presId="urn:microsoft.com/office/officeart/2005/8/layout/orgChart1"/>
    <dgm:cxn modelId="{B2EF86B3-3883-40B7-9999-5365D0936E0F}" type="presParOf" srcId="{05CCDA48-5970-486E-8E2A-0F37F2C0D458}" destId="{A6236216-39F1-44C8-A46E-D2F3D3A797FA}" srcOrd="1" destOrd="0" presId="urn:microsoft.com/office/officeart/2005/8/layout/orgChart1"/>
    <dgm:cxn modelId="{72F41AA0-F3E7-4612-93C2-9A1D9D19B812}" type="presParOf" srcId="{870A4BBA-A0FE-48C2-B635-2675CA9C15D0}" destId="{0A038347-6456-4526-BB4D-8C10B0FF579A}" srcOrd="1" destOrd="0" presId="urn:microsoft.com/office/officeart/2005/8/layout/orgChart1"/>
    <dgm:cxn modelId="{2E23FC7D-F14C-48A8-BE75-7F9DB37C5E6F}" type="presParOf" srcId="{870A4BBA-A0FE-48C2-B635-2675CA9C15D0}" destId="{0C4444C2-6859-4417-8619-AB3CDF31675E}" srcOrd="2" destOrd="0" presId="urn:microsoft.com/office/officeart/2005/8/layout/orgChart1"/>
    <dgm:cxn modelId="{2CA5476F-F585-44F0-8098-E5514B834E4A}" type="presParOf" srcId="{9E90CC19-B6AF-4A81-9CF1-CF279C4E5FF7}" destId="{5ED94F6D-B625-475C-BE49-09A2FFC86BCE}" srcOrd="2" destOrd="0" presId="urn:microsoft.com/office/officeart/2005/8/layout/orgChart1"/>
    <dgm:cxn modelId="{FD41A14E-1947-48B6-A967-BE174B3AE4C2}" type="presParOf" srcId="{9E90CC19-B6AF-4A81-9CF1-CF279C4E5FF7}" destId="{C53C1151-E82F-4A78-87A8-46656561DCF9}" srcOrd="3" destOrd="0" presId="urn:microsoft.com/office/officeart/2005/8/layout/orgChart1"/>
    <dgm:cxn modelId="{6CD24DA9-031A-4F75-87A4-41F1D26613BC}" type="presParOf" srcId="{C53C1151-E82F-4A78-87A8-46656561DCF9}" destId="{401D22E0-2317-4E8E-B63C-5D2D2E88ACF6}" srcOrd="0" destOrd="0" presId="urn:microsoft.com/office/officeart/2005/8/layout/orgChart1"/>
    <dgm:cxn modelId="{E46107CF-CBDB-481B-9784-6AA13D655EC2}" type="presParOf" srcId="{401D22E0-2317-4E8E-B63C-5D2D2E88ACF6}" destId="{1EC54BA6-2139-4B1F-B733-B3C00692459B}" srcOrd="0" destOrd="0" presId="urn:microsoft.com/office/officeart/2005/8/layout/orgChart1"/>
    <dgm:cxn modelId="{B27F4AC5-B724-496E-AA6F-C4C675F66BDC}" type="presParOf" srcId="{401D22E0-2317-4E8E-B63C-5D2D2E88ACF6}" destId="{30D5012B-6B7D-41E2-B90A-6075B85537EE}" srcOrd="1" destOrd="0" presId="urn:microsoft.com/office/officeart/2005/8/layout/orgChart1"/>
    <dgm:cxn modelId="{E046A7B7-8874-4570-9F49-FE127C9C37CF}" type="presParOf" srcId="{C53C1151-E82F-4A78-87A8-46656561DCF9}" destId="{46C15071-7019-4F1A-A2B1-D3AA6B691652}" srcOrd="1" destOrd="0" presId="urn:microsoft.com/office/officeart/2005/8/layout/orgChart1"/>
    <dgm:cxn modelId="{90FF700C-A9A9-48F9-A616-C82B59285CAD}" type="presParOf" srcId="{C53C1151-E82F-4A78-87A8-46656561DCF9}" destId="{4B44DEBF-DBA1-40C9-BF67-05515B148FDA}" srcOrd="2" destOrd="0" presId="urn:microsoft.com/office/officeart/2005/8/layout/orgChart1"/>
    <dgm:cxn modelId="{1F084D0D-26DD-4A2B-8F6E-7CA13917BCCC}" type="presParOf" srcId="{9E90CC19-B6AF-4A81-9CF1-CF279C4E5FF7}" destId="{18B2A1A7-C220-4049-91A1-2500A3DF97A7}" srcOrd="4" destOrd="0" presId="urn:microsoft.com/office/officeart/2005/8/layout/orgChart1"/>
    <dgm:cxn modelId="{D8FC2E3C-1819-403C-BA05-F85984357FF6}" type="presParOf" srcId="{9E90CC19-B6AF-4A81-9CF1-CF279C4E5FF7}" destId="{818D9398-358D-4D6A-83B4-5AB745C0525A}" srcOrd="5" destOrd="0" presId="urn:microsoft.com/office/officeart/2005/8/layout/orgChart1"/>
    <dgm:cxn modelId="{B65B9C8C-98AC-4CAB-828F-BE8FBEBB3526}" type="presParOf" srcId="{818D9398-358D-4D6A-83B4-5AB745C0525A}" destId="{E9559B2A-FA13-4559-95B3-74893FADA80A}" srcOrd="0" destOrd="0" presId="urn:microsoft.com/office/officeart/2005/8/layout/orgChart1"/>
    <dgm:cxn modelId="{FDFF3AB5-0B3F-49FD-B76E-4D3BA29EF1C0}" type="presParOf" srcId="{E9559B2A-FA13-4559-95B3-74893FADA80A}" destId="{75863C17-A6E1-4832-BE38-35E59B99AC5F}" srcOrd="0" destOrd="0" presId="urn:microsoft.com/office/officeart/2005/8/layout/orgChart1"/>
    <dgm:cxn modelId="{6CF6ADD5-1A19-4795-B27C-2ACAC8301170}" type="presParOf" srcId="{E9559B2A-FA13-4559-95B3-74893FADA80A}" destId="{55417F9D-09BA-4B88-AA68-BFFCC1A5F789}" srcOrd="1" destOrd="0" presId="urn:microsoft.com/office/officeart/2005/8/layout/orgChart1"/>
    <dgm:cxn modelId="{9B2E7F7B-FAFC-4803-A955-1E721112511C}" type="presParOf" srcId="{818D9398-358D-4D6A-83B4-5AB745C0525A}" destId="{42A276D1-93F0-417E-918C-91EFA695A25E}" srcOrd="1" destOrd="0" presId="urn:microsoft.com/office/officeart/2005/8/layout/orgChart1"/>
    <dgm:cxn modelId="{F1538CD2-E095-4D20-A51A-838D0E5331D0}" type="presParOf" srcId="{818D9398-358D-4D6A-83B4-5AB745C0525A}" destId="{A878DC7D-D49E-473B-8917-F085464BF0E5}" srcOrd="2" destOrd="0" presId="urn:microsoft.com/office/officeart/2005/8/layout/orgChart1"/>
    <dgm:cxn modelId="{AA0D6D90-E9FC-49E1-9F31-5A33FC06F89C}" type="presParOf" srcId="{DFFDCBB1-BD8D-4444-9763-493C76EDF8AC}" destId="{D336AE63-EEFF-487B-8A74-6765B7C582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5E6F5-F34F-4F3B-AC2A-E0F34A6DCA13}">
      <dsp:nvSpPr>
        <dsp:cNvPr id="0" name=""/>
        <dsp:cNvSpPr/>
      </dsp:nvSpPr>
      <dsp:spPr>
        <a:xfrm rot="5400000">
          <a:off x="15049190" y="-5717384"/>
          <a:ext cx="3478386" cy="1580083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just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6500" kern="1200" dirty="0" smtClean="0"/>
            <a:t>Construcción, adecuación y/o dotación de Planta transformadora de pasta de cacao en Mariquita.</a:t>
          </a:r>
          <a:endParaRPr lang="es-CO" sz="6500" kern="1200" dirty="0"/>
        </a:p>
      </dsp:txBody>
      <dsp:txXfrm rot="-5400000">
        <a:off x="8887968" y="613639"/>
        <a:ext cx="15631031" cy="3138784"/>
      </dsp:txXfrm>
    </dsp:sp>
    <dsp:sp modelId="{97BBEADC-69E8-4927-9B7D-B0F2B72ADEBA}">
      <dsp:nvSpPr>
        <dsp:cNvPr id="0" name=""/>
        <dsp:cNvSpPr/>
      </dsp:nvSpPr>
      <dsp:spPr>
        <a:xfrm>
          <a:off x="0" y="9039"/>
          <a:ext cx="8887968" cy="43479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6500" kern="1200" dirty="0" smtClean="0"/>
            <a:t>PLANTA DE TRANSFORMACIÓN DE CACAO</a:t>
          </a:r>
          <a:endParaRPr lang="es-CO" sz="6500" kern="1200" dirty="0"/>
        </a:p>
      </dsp:txBody>
      <dsp:txXfrm>
        <a:off x="212251" y="221290"/>
        <a:ext cx="8463466" cy="3923481"/>
      </dsp:txXfrm>
    </dsp:sp>
    <dsp:sp modelId="{2C909EAD-A94D-4441-8B80-5CF8C14E8F48}">
      <dsp:nvSpPr>
        <dsp:cNvPr id="0" name=""/>
        <dsp:cNvSpPr/>
      </dsp:nvSpPr>
      <dsp:spPr>
        <a:xfrm rot="5400000">
          <a:off x="15049190" y="-1152001"/>
          <a:ext cx="3478386" cy="1580083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just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6500" kern="1200" dirty="0" smtClean="0"/>
            <a:t>Entrega de 6 laboratorios de café para la verificación y mejora de calidad del grano. </a:t>
          </a:r>
          <a:endParaRPr lang="es-CO" sz="6500" kern="1200" dirty="0"/>
        </a:p>
      </dsp:txBody>
      <dsp:txXfrm rot="-5400000">
        <a:off x="8887968" y="5179022"/>
        <a:ext cx="15631031" cy="3138784"/>
      </dsp:txXfrm>
    </dsp:sp>
    <dsp:sp modelId="{C436E7C2-67EE-46C8-8B6A-49086C986D7A}">
      <dsp:nvSpPr>
        <dsp:cNvPr id="0" name=""/>
        <dsp:cNvSpPr/>
      </dsp:nvSpPr>
      <dsp:spPr>
        <a:xfrm>
          <a:off x="0" y="4574422"/>
          <a:ext cx="8887968" cy="43479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6500" kern="1200" dirty="0" smtClean="0"/>
            <a:t>LABORATORIOS DE CAFÉ</a:t>
          </a:r>
          <a:endParaRPr lang="es-CO" sz="6500" kern="1200" dirty="0"/>
        </a:p>
      </dsp:txBody>
      <dsp:txXfrm>
        <a:off x="212251" y="4786673"/>
        <a:ext cx="8463466" cy="3923481"/>
      </dsp:txXfrm>
    </dsp:sp>
    <dsp:sp modelId="{CB5866DE-3186-46F6-BE47-10DCC86648B7}">
      <dsp:nvSpPr>
        <dsp:cNvPr id="0" name=""/>
        <dsp:cNvSpPr/>
      </dsp:nvSpPr>
      <dsp:spPr>
        <a:xfrm rot="5400000">
          <a:off x="15049190" y="3413380"/>
          <a:ext cx="3478386" cy="1580083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just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6500" kern="1200" dirty="0" smtClean="0"/>
            <a:t>Entrega de una tienda de café en el municipio de </a:t>
          </a:r>
          <a:r>
            <a:rPr lang="es-CO" sz="6500" kern="1200" dirty="0" err="1" smtClean="0"/>
            <a:t>Herveo</a:t>
          </a:r>
          <a:r>
            <a:rPr lang="es-CO" sz="6500" kern="1200" dirty="0" smtClean="0"/>
            <a:t> fomentando el comercio del grano local.</a:t>
          </a:r>
          <a:endParaRPr lang="es-CO" sz="6500" kern="1200" dirty="0"/>
        </a:p>
      </dsp:txBody>
      <dsp:txXfrm rot="-5400000">
        <a:off x="8887968" y="9744404"/>
        <a:ext cx="15631031" cy="3138784"/>
      </dsp:txXfrm>
    </dsp:sp>
    <dsp:sp modelId="{FEF43443-6239-41C6-8B84-C8EEC2B7EA68}">
      <dsp:nvSpPr>
        <dsp:cNvPr id="0" name=""/>
        <dsp:cNvSpPr/>
      </dsp:nvSpPr>
      <dsp:spPr>
        <a:xfrm>
          <a:off x="0" y="9139805"/>
          <a:ext cx="8887968" cy="43479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6500" kern="1200" dirty="0" smtClean="0"/>
            <a:t>TIENDA DE CAFÉ</a:t>
          </a:r>
          <a:endParaRPr lang="es-CO" sz="6500" kern="1200" dirty="0"/>
        </a:p>
      </dsp:txBody>
      <dsp:txXfrm>
        <a:off x="212251" y="9352056"/>
        <a:ext cx="8463466" cy="3923481"/>
      </dsp:txXfrm>
    </dsp:sp>
    <dsp:sp modelId="{998C8768-3C78-449A-9ACF-13B66B67E2A4}">
      <dsp:nvSpPr>
        <dsp:cNvPr id="0" name=""/>
        <dsp:cNvSpPr/>
      </dsp:nvSpPr>
      <dsp:spPr>
        <a:xfrm rot="5400000">
          <a:off x="15049190" y="7978763"/>
          <a:ext cx="3478386" cy="1580083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6500" kern="1200" dirty="0" smtClean="0"/>
            <a:t> Entrega de tractores para las diferentes cadenas productivas del departamento.</a:t>
          </a:r>
          <a:endParaRPr lang="es-CO" sz="6500" kern="1200" dirty="0"/>
        </a:p>
      </dsp:txBody>
      <dsp:txXfrm rot="-5400000">
        <a:off x="8887968" y="14309787"/>
        <a:ext cx="15631031" cy="3138784"/>
      </dsp:txXfrm>
    </dsp:sp>
    <dsp:sp modelId="{97206A2D-AF0F-4CF2-A420-7240D1EF3567}">
      <dsp:nvSpPr>
        <dsp:cNvPr id="0" name=""/>
        <dsp:cNvSpPr/>
      </dsp:nvSpPr>
      <dsp:spPr>
        <a:xfrm>
          <a:off x="0" y="13705187"/>
          <a:ext cx="8887968" cy="43479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6500" kern="1200" dirty="0" smtClean="0"/>
            <a:t>TRACTORES</a:t>
          </a:r>
          <a:endParaRPr lang="es-CO" sz="6500" kern="1200" dirty="0"/>
        </a:p>
      </dsp:txBody>
      <dsp:txXfrm>
        <a:off x="212251" y="13917438"/>
        <a:ext cx="8463466" cy="39234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2A1A7-C220-4049-91A1-2500A3DF97A7}">
      <dsp:nvSpPr>
        <dsp:cNvPr id="0" name=""/>
        <dsp:cNvSpPr/>
      </dsp:nvSpPr>
      <dsp:spPr>
        <a:xfrm>
          <a:off x="11859483" y="6648876"/>
          <a:ext cx="8390671" cy="1456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116"/>
              </a:lnTo>
              <a:lnTo>
                <a:pt x="8390671" y="728116"/>
              </a:lnTo>
              <a:lnTo>
                <a:pt x="8390671" y="145623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94F6D-B625-475C-BE49-09A2FFC86BCE}">
      <dsp:nvSpPr>
        <dsp:cNvPr id="0" name=""/>
        <dsp:cNvSpPr/>
      </dsp:nvSpPr>
      <dsp:spPr>
        <a:xfrm>
          <a:off x="11813763" y="6648876"/>
          <a:ext cx="91440" cy="14562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623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936DE-A3FC-43D2-BCF7-71A0795D51E3}">
      <dsp:nvSpPr>
        <dsp:cNvPr id="0" name=""/>
        <dsp:cNvSpPr/>
      </dsp:nvSpPr>
      <dsp:spPr>
        <a:xfrm>
          <a:off x="3468811" y="6648876"/>
          <a:ext cx="8390671" cy="1456232"/>
        </a:xfrm>
        <a:custGeom>
          <a:avLst/>
          <a:gdLst/>
          <a:ahLst/>
          <a:cxnLst/>
          <a:rect l="0" t="0" r="0" b="0"/>
          <a:pathLst>
            <a:path>
              <a:moveTo>
                <a:pt x="8390671" y="0"/>
              </a:moveTo>
              <a:lnTo>
                <a:pt x="8390671" y="728116"/>
              </a:lnTo>
              <a:lnTo>
                <a:pt x="0" y="728116"/>
              </a:lnTo>
              <a:lnTo>
                <a:pt x="0" y="145623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51129-F8CF-45A3-AE6C-15BB40ED1E44}">
      <dsp:nvSpPr>
        <dsp:cNvPr id="0" name=""/>
        <dsp:cNvSpPr/>
      </dsp:nvSpPr>
      <dsp:spPr>
        <a:xfrm>
          <a:off x="8392263" y="3181656"/>
          <a:ext cx="6934438" cy="34672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6500" kern="1200" dirty="0" smtClean="0"/>
            <a:t>PAE</a:t>
          </a:r>
          <a:endParaRPr lang="es-CO" sz="6500" kern="1200" dirty="0"/>
        </a:p>
      </dsp:txBody>
      <dsp:txXfrm>
        <a:off x="8392263" y="3181656"/>
        <a:ext cx="6934438" cy="3467219"/>
      </dsp:txXfrm>
    </dsp:sp>
    <dsp:sp modelId="{D05D4449-5337-469D-95C6-4D7DC384B9AA}">
      <dsp:nvSpPr>
        <dsp:cNvPr id="0" name=""/>
        <dsp:cNvSpPr/>
      </dsp:nvSpPr>
      <dsp:spPr>
        <a:xfrm>
          <a:off x="1592" y="8105108"/>
          <a:ext cx="6934438" cy="34672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6500" b="1" kern="1200" dirty="0" smtClean="0"/>
            <a:t>Bienestar Familiar</a:t>
          </a: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6500" kern="1200" dirty="0" smtClean="0"/>
            <a:t>$50 mil millones</a:t>
          </a:r>
          <a:endParaRPr lang="es-CO" sz="6500" kern="1200" dirty="0"/>
        </a:p>
      </dsp:txBody>
      <dsp:txXfrm>
        <a:off x="1592" y="8105108"/>
        <a:ext cx="6934438" cy="3467219"/>
      </dsp:txXfrm>
    </dsp:sp>
    <dsp:sp modelId="{1EC54BA6-2139-4B1F-B733-B3C00692459B}">
      <dsp:nvSpPr>
        <dsp:cNvPr id="0" name=""/>
        <dsp:cNvSpPr/>
      </dsp:nvSpPr>
      <dsp:spPr>
        <a:xfrm>
          <a:off x="8392263" y="8105108"/>
          <a:ext cx="6934438" cy="34672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6500" b="1" kern="1200" dirty="0" smtClean="0"/>
            <a:t>Departamento</a:t>
          </a: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6500" kern="1200" dirty="0" smtClean="0"/>
            <a:t>$33 mil millones</a:t>
          </a:r>
          <a:endParaRPr lang="es-CO" sz="6500" kern="1200" dirty="0"/>
        </a:p>
      </dsp:txBody>
      <dsp:txXfrm>
        <a:off x="8392263" y="8105108"/>
        <a:ext cx="6934438" cy="3467219"/>
      </dsp:txXfrm>
    </dsp:sp>
    <dsp:sp modelId="{75863C17-A6E1-4832-BE38-35E59B99AC5F}">
      <dsp:nvSpPr>
        <dsp:cNvPr id="0" name=""/>
        <dsp:cNvSpPr/>
      </dsp:nvSpPr>
      <dsp:spPr>
        <a:xfrm>
          <a:off x="16782934" y="8105108"/>
          <a:ext cx="6934438" cy="34672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6500" b="1" kern="1200" dirty="0" smtClean="0"/>
            <a:t>Municipios</a:t>
          </a: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6500" kern="1200" dirty="0" smtClean="0"/>
            <a:t>$10 mil millones</a:t>
          </a:r>
          <a:endParaRPr lang="es-CO" sz="6500" kern="1200" dirty="0"/>
        </a:p>
      </dsp:txBody>
      <dsp:txXfrm>
        <a:off x="16782934" y="8105108"/>
        <a:ext cx="6934438" cy="3467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195756" cy="24289508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195756" cy="241950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958887" y="9744097"/>
            <a:ext cx="2523686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600" b="1" dirty="0" smtClean="0">
                <a:solidFill>
                  <a:srgbClr val="851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DIEGO ARBEY MATIZ GARZON</a:t>
            </a:r>
            <a:r>
              <a:rPr lang="es-CO" sz="9600" dirty="0">
                <a:solidFill>
                  <a:srgbClr val="851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9600" dirty="0">
                <a:solidFill>
                  <a:srgbClr val="8518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dirty="0" smtClean="0">
                <a:solidFill>
                  <a:srgbClr val="851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Secretario Desarrollo Agropecuario y Seguridad Alimentaria</a:t>
            </a:r>
            <a:endParaRPr lang="es-CO" sz="9600" dirty="0">
              <a:solidFill>
                <a:srgbClr val="851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dirty="0">
              <a:solidFill>
                <a:srgbClr val="851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5119687" y="638175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51098" y="2295936"/>
            <a:ext cx="2887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accent6"/>
                </a:solidFill>
              </a:rPr>
              <a:t>FORTALEZAS PRODUCTIVAS - PANELA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2717714" y="18011775"/>
            <a:ext cx="86968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Tx/>
              <a:buChar char="-"/>
            </a:pPr>
            <a:r>
              <a:rPr lang="es-CO" sz="6000" dirty="0" smtClean="0"/>
              <a:t>7.947 PRODUCTORES</a:t>
            </a:r>
          </a:p>
          <a:p>
            <a:pPr marL="857250" indent="-857250">
              <a:buFontTx/>
              <a:buChar char="-"/>
            </a:pPr>
            <a:r>
              <a:rPr lang="es-CO" sz="6000" dirty="0" smtClean="0"/>
              <a:t>81.191 EMPLEOS</a:t>
            </a:r>
          </a:p>
          <a:p>
            <a:pPr marL="857250" indent="-857250">
              <a:buFontTx/>
              <a:buChar char="-"/>
            </a:pPr>
            <a:r>
              <a:rPr lang="es-CO" sz="6000" dirty="0"/>
              <a:t>97.928 </a:t>
            </a:r>
            <a:r>
              <a:rPr lang="es-CO" sz="6000" dirty="0" smtClean="0"/>
              <a:t>HA COSECHADAS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9248775"/>
            <a:ext cx="11734800" cy="106715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1286" y="8639175"/>
            <a:ext cx="10669659" cy="857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51098" y="2295936"/>
            <a:ext cx="2887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accent6"/>
                </a:solidFill>
              </a:rPr>
              <a:t>FORTALEZAS PRODUCTIVAS </a:t>
            </a:r>
            <a:r>
              <a:rPr lang="es-CO" sz="9600" b="1" dirty="0" smtClean="0">
                <a:solidFill>
                  <a:schemeClr val="accent6"/>
                </a:solidFill>
              </a:rPr>
              <a:t>– ARRACACHA Y GUANABANA</a:t>
            </a:r>
            <a:endParaRPr lang="es-CO" sz="9600" b="1" dirty="0">
              <a:solidFill>
                <a:schemeClr val="accent6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0161" y="15344774"/>
            <a:ext cx="10896600" cy="790386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062287" y="16942215"/>
            <a:ext cx="1634550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000" b="1" dirty="0" smtClean="0"/>
              <a:t>ARRACACHA:</a:t>
            </a:r>
          </a:p>
          <a:p>
            <a:pPr marL="857250" indent="-857250">
              <a:buFontTx/>
              <a:buChar char="-"/>
            </a:pPr>
            <a:r>
              <a:rPr lang="es-CO" sz="6000" dirty="0" smtClean="0"/>
              <a:t>13.992 EMPLEOS</a:t>
            </a:r>
          </a:p>
          <a:p>
            <a:pPr marL="857250" indent="-857250">
              <a:buFontTx/>
              <a:buChar char="-"/>
            </a:pPr>
            <a:r>
              <a:rPr lang="es-CO" sz="6000" dirty="0"/>
              <a:t>5.504 HA </a:t>
            </a:r>
            <a:r>
              <a:rPr lang="es-CO" sz="6000" dirty="0" smtClean="0"/>
              <a:t>COSECHADAS</a:t>
            </a:r>
          </a:p>
          <a:p>
            <a:pPr marL="857250" indent="-857250">
              <a:buFontTx/>
              <a:buChar char="-"/>
            </a:pPr>
            <a:r>
              <a:rPr lang="es-CO" sz="6000" dirty="0" smtClean="0"/>
              <a:t>PRIMER PRODUCTOR EN EL PAÍS</a:t>
            </a:r>
          </a:p>
          <a:p>
            <a:pPr marL="857250" indent="-857250">
              <a:buFontTx/>
              <a:buChar char="-"/>
            </a:pPr>
            <a:r>
              <a:rPr lang="es-CO" sz="6000" dirty="0" smtClean="0"/>
              <a:t>PRIMER PRODUCTOR DE ARRACACHA ORGÁNICA</a:t>
            </a:r>
            <a:endParaRPr lang="es-CO" sz="60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2277460" y="8172351"/>
            <a:ext cx="848200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000" b="1" dirty="0" smtClean="0"/>
              <a:t>GUANABANA:</a:t>
            </a:r>
          </a:p>
          <a:p>
            <a:pPr marL="857250" indent="-857250">
              <a:buFontTx/>
              <a:buChar char="-"/>
            </a:pPr>
            <a:r>
              <a:rPr lang="es-CO" sz="6000" dirty="0"/>
              <a:t>5.284 </a:t>
            </a:r>
            <a:r>
              <a:rPr lang="es-CO" sz="6000" dirty="0" smtClean="0"/>
              <a:t>PRODUCTORES</a:t>
            </a:r>
          </a:p>
          <a:p>
            <a:pPr marL="857250" indent="-857250">
              <a:buFontTx/>
              <a:buChar char="-"/>
            </a:pPr>
            <a:r>
              <a:rPr lang="es-CO" sz="6000" dirty="0" smtClean="0"/>
              <a:t>34.129 EMPLEOS</a:t>
            </a:r>
          </a:p>
          <a:p>
            <a:pPr marL="857250" indent="-857250">
              <a:buFontTx/>
              <a:buChar char="-"/>
            </a:pPr>
            <a:r>
              <a:rPr lang="es-CO" sz="6000" dirty="0"/>
              <a:t>2.111 </a:t>
            </a:r>
            <a:r>
              <a:rPr lang="es-CO" sz="6000" dirty="0" smtClean="0"/>
              <a:t>HA COSECHADAS</a:t>
            </a:r>
            <a:endParaRPr lang="es-CO" sz="6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087" y="6886575"/>
            <a:ext cx="11521225" cy="722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51098" y="2295936"/>
            <a:ext cx="2887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 smtClean="0">
                <a:solidFill>
                  <a:schemeClr val="accent6"/>
                </a:solidFill>
              </a:rPr>
              <a:t>DEBILIDADES PRODUCTIVAS</a:t>
            </a:r>
            <a:endParaRPr lang="es-CO" sz="9600" b="1" dirty="0">
              <a:solidFill>
                <a:schemeClr val="accent6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7" y="6124575"/>
            <a:ext cx="10552682" cy="653969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071687" y="12664265"/>
            <a:ext cx="10829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000" b="1" dirty="0" smtClean="0"/>
              <a:t>ACEITES</a:t>
            </a:r>
            <a:r>
              <a:rPr lang="es-CO" sz="6000" dirty="0" smtClean="0"/>
              <a:t>: BRECHA -3.330 Ton/año</a:t>
            </a:r>
            <a:endParaRPr lang="es-CO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9887" y="6124575"/>
            <a:ext cx="12759690" cy="708207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2678951" y="12926481"/>
            <a:ext cx="113215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000" b="1" dirty="0" smtClean="0"/>
              <a:t>PISCICOLA</a:t>
            </a:r>
            <a:r>
              <a:rPr lang="es-CO" sz="6000" dirty="0" smtClean="0"/>
              <a:t>: BRECHA -4.902 Ton/año</a:t>
            </a:r>
            <a:endParaRPr lang="es-CO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1226" y="15223750"/>
            <a:ext cx="12085575" cy="725640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1608469" y="22451025"/>
            <a:ext cx="11711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000" b="1" dirty="0" smtClean="0"/>
              <a:t>PISCICOLA</a:t>
            </a:r>
            <a:r>
              <a:rPr lang="es-CO" sz="6000" dirty="0" smtClean="0"/>
              <a:t>: BRECHA -13.721 Ton/año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5534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5287" y="1125855"/>
            <a:ext cx="2887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 smtClean="0">
                <a:solidFill>
                  <a:schemeClr val="accent6"/>
                </a:solidFill>
              </a:rPr>
              <a:t>APORTE DEPARTAMENTAL A LAS CADENAS PRODUCTIVAS 2020</a:t>
            </a:r>
            <a:endParaRPr lang="es-CO" sz="9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214153610"/>
              </p:ext>
            </p:extLst>
          </p:nvPr>
        </p:nvGraphicFramePr>
        <p:xfrm>
          <a:off x="2147887" y="5588363"/>
          <a:ext cx="24688800" cy="18062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6560" y="19916775"/>
            <a:ext cx="5488155" cy="294441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34015" y="11347578"/>
            <a:ext cx="5715000" cy="277546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08710" y="15407746"/>
            <a:ext cx="5486400" cy="32243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19702" y="6441476"/>
            <a:ext cx="5929313" cy="28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4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2" y="2116699"/>
            <a:ext cx="6439570" cy="36009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25654" y="3204743"/>
            <a:ext cx="26214788" cy="1433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715" b="1" dirty="0">
                <a:solidFill>
                  <a:srgbClr val="F79646"/>
                </a:solidFill>
              </a:rPr>
              <a:t>PROGRAMA DE ALIMENTACIÓN ESCOLAR</a:t>
            </a:r>
          </a:p>
        </p:txBody>
      </p:sp>
      <p:graphicFrame>
        <p:nvGraphicFramePr>
          <p:cNvPr id="2" name="Diagrama 1"/>
          <p:cNvGraphicFramePr/>
          <p:nvPr/>
        </p:nvGraphicFramePr>
        <p:xfrm>
          <a:off x="7839076" y="3899404"/>
          <a:ext cx="23718966" cy="14753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5683" y="5865210"/>
            <a:ext cx="7677683" cy="53970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855683" y="17294642"/>
            <a:ext cx="24420596" cy="4115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536" b="1" dirty="0">
                <a:solidFill>
                  <a:prstClr val="black"/>
                </a:solidFill>
              </a:rPr>
              <a:t>Duración:              </a:t>
            </a:r>
            <a:r>
              <a:rPr lang="es-CO" sz="6536" dirty="0">
                <a:solidFill>
                  <a:prstClr val="black"/>
                </a:solidFill>
              </a:rPr>
              <a:t>10 Meses</a:t>
            </a:r>
          </a:p>
          <a:p>
            <a:r>
              <a:rPr lang="es-CO" sz="6536" b="1" dirty="0">
                <a:solidFill>
                  <a:prstClr val="black"/>
                </a:solidFill>
              </a:rPr>
              <a:t>Compras locales: </a:t>
            </a:r>
            <a:r>
              <a:rPr lang="es-CO" sz="6536" dirty="0">
                <a:solidFill>
                  <a:prstClr val="black"/>
                </a:solidFill>
              </a:rPr>
              <a:t>El 20% de los productos son del departamento</a:t>
            </a:r>
          </a:p>
          <a:p>
            <a:r>
              <a:rPr lang="es-CO" sz="6536" b="1" dirty="0">
                <a:solidFill>
                  <a:prstClr val="black"/>
                </a:solidFill>
              </a:rPr>
              <a:t>Producción:          </a:t>
            </a:r>
            <a:r>
              <a:rPr lang="es-CO" sz="6536" dirty="0">
                <a:solidFill>
                  <a:prstClr val="black"/>
                </a:solidFill>
              </a:rPr>
              <a:t>Aproximadamente El 7% de la producción de algunos </a:t>
            </a:r>
          </a:p>
          <a:p>
            <a:r>
              <a:rPr lang="es-CO" sz="6536" dirty="0">
                <a:solidFill>
                  <a:prstClr val="black"/>
                </a:solidFill>
              </a:rPr>
              <a:t>                                alimentos es destinada al programa.</a:t>
            </a:r>
          </a:p>
        </p:txBody>
      </p:sp>
    </p:spTree>
    <p:extLst>
      <p:ext uri="{BB962C8B-B14F-4D97-AF65-F5344CB8AC3E}">
        <p14:creationId xmlns:p14="http://schemas.microsoft.com/office/powerpoint/2010/main" val="5475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2" y="2116699"/>
            <a:ext cx="6439570" cy="36009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25654" y="3204743"/>
            <a:ext cx="26214788" cy="1433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715" b="1" dirty="0">
                <a:solidFill>
                  <a:srgbClr val="F79646"/>
                </a:solidFill>
              </a:rPr>
              <a:t>PRINCIPALES PRODUCTOS DEMANDADOS - PAE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7354896" y="6887586"/>
          <a:ext cx="23309720" cy="14181232"/>
        </p:xfrm>
        <a:graphic>
          <a:graphicData uri="http://schemas.openxmlformats.org/drawingml/2006/table">
            <a:tbl>
              <a:tblPr/>
              <a:tblGrid>
                <a:gridCol w="10908306"/>
                <a:gridCol w="6071139"/>
                <a:gridCol w="6330275"/>
              </a:tblGrid>
              <a:tr h="183468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PRODUCTO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 de Medida( Kilos, Litros , Unidades para de Huevos o pan )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 Total Producto -Estimado/Mes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HUEVO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137.034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AVENA X 200 CC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 X 200 ML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114.112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GALLETA PARMESANA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57.056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LECHE ENTERA X 200CC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 X 200 ml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57.056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BOCADILLO X 20GR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 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42.792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LECHE SABORIZADA CHOCOLATE X 200CC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x 200 ml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42.792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LECHE SABORIZADA VAINILLA X 200CC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x 200 ml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42.792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MANTECADA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  <a:endParaRPr lang="es-CO" sz="3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42.792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 BLANCO 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  <a:endParaRPr lang="es-CO" sz="3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34.596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 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  <a:endParaRPr lang="es-CO" sz="3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34.596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GALLETA DE FRESA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  <a:endParaRPr lang="es-CO" sz="3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28.528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LECHE SABORIZADA FRESA X 200CC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x 200 ml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28.528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PANELITA X 20GR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  <a:endParaRPr lang="es-CO" sz="3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28.528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PONQUE DE CHOCOLATE 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  <a:endParaRPr lang="es-CO" sz="3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28.528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PAPA COMUN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KILOS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27.081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ARROZ FORTIFICADO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KILOS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22.058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POLLO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KILOS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20.674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NARANJA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KILOS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17.607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LECHE EN POLVO ENTERA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 x 380 gr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16.662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3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CARNE DE RES MAGRA</a:t>
                      </a:r>
                    </a:p>
                  </a:txBody>
                  <a:tcPr marL="8645" marR="8645" marT="8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KILOS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16.521 </a:t>
                      </a:r>
                    </a:p>
                  </a:txBody>
                  <a:tcPr marL="8645" marR="8645" marT="8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8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195756" cy="24289508"/>
          </a:xfrm>
          <a:prstGeom prst="rect">
            <a:avLst/>
          </a:prstGeom>
        </p:spPr>
      </p:pic>
      <p:pic>
        <p:nvPicPr>
          <p:cNvPr id="3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394"/>
            <a:ext cx="39043356" cy="24137112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11623675" y="8687816"/>
            <a:ext cx="16207993" cy="2588259"/>
          </a:xfrm>
          <a:custGeom>
            <a:avLst/>
            <a:gdLst/>
            <a:ahLst/>
            <a:cxnLst/>
            <a:rect l="l" t="t" r="r" b="b"/>
            <a:pathLst>
              <a:path w="16207993" h="2588259">
                <a:moveTo>
                  <a:pt x="2008632" y="2529967"/>
                </a:moveTo>
                <a:lnTo>
                  <a:pt x="2001265" y="2274824"/>
                </a:lnTo>
                <a:cubicBezTo>
                  <a:pt x="1996439" y="2282063"/>
                  <a:pt x="1976374" y="2302764"/>
                  <a:pt x="1941195" y="2336800"/>
                </a:cubicBezTo>
                <a:cubicBezTo>
                  <a:pt x="1905888" y="2370835"/>
                  <a:pt x="1856105" y="2406015"/>
                  <a:pt x="1791715" y="2442464"/>
                </a:cubicBezTo>
                <a:cubicBezTo>
                  <a:pt x="1727327" y="2478913"/>
                  <a:pt x="1647062" y="2512314"/>
                  <a:pt x="1551051" y="2542667"/>
                </a:cubicBezTo>
                <a:cubicBezTo>
                  <a:pt x="1455165" y="2573147"/>
                  <a:pt x="1343914" y="2588259"/>
                  <a:pt x="1217549" y="2588259"/>
                </a:cubicBezTo>
                <a:cubicBezTo>
                  <a:pt x="1023112" y="2588259"/>
                  <a:pt x="850011" y="2554224"/>
                  <a:pt x="698119" y="2486279"/>
                </a:cubicBezTo>
                <a:cubicBezTo>
                  <a:pt x="546227" y="2418208"/>
                  <a:pt x="418592" y="2325878"/>
                  <a:pt x="315341" y="2209165"/>
                </a:cubicBezTo>
                <a:cubicBezTo>
                  <a:pt x="212090" y="2092579"/>
                  <a:pt x="133604" y="1955800"/>
                  <a:pt x="80137" y="1799083"/>
                </a:cubicBezTo>
                <a:cubicBezTo>
                  <a:pt x="26670" y="1642364"/>
                  <a:pt x="0" y="1473961"/>
                  <a:pt x="0" y="1294131"/>
                </a:cubicBezTo>
                <a:cubicBezTo>
                  <a:pt x="0" y="1119251"/>
                  <a:pt x="28575" y="953389"/>
                  <a:pt x="85598" y="796544"/>
                </a:cubicBezTo>
                <a:cubicBezTo>
                  <a:pt x="142748" y="639826"/>
                  <a:pt x="226568" y="502539"/>
                  <a:pt x="337185" y="384684"/>
                </a:cubicBezTo>
                <a:cubicBezTo>
                  <a:pt x="447802" y="266827"/>
                  <a:pt x="585089" y="173228"/>
                  <a:pt x="749173" y="103885"/>
                </a:cubicBezTo>
                <a:cubicBezTo>
                  <a:pt x="913130" y="34671"/>
                  <a:pt x="1100963" y="0"/>
                  <a:pt x="1312291" y="0"/>
                </a:cubicBezTo>
                <a:cubicBezTo>
                  <a:pt x="1475105" y="0"/>
                  <a:pt x="1616711" y="19559"/>
                  <a:pt x="1736979" y="58420"/>
                </a:cubicBezTo>
                <a:cubicBezTo>
                  <a:pt x="1857375" y="97283"/>
                  <a:pt x="1957578" y="140970"/>
                  <a:pt x="2037714" y="189610"/>
                </a:cubicBezTo>
                <a:cubicBezTo>
                  <a:pt x="2117979" y="238252"/>
                  <a:pt x="2179955" y="285623"/>
                  <a:pt x="2223643" y="331724"/>
                </a:cubicBezTo>
                <a:cubicBezTo>
                  <a:pt x="2267458" y="377952"/>
                  <a:pt x="2295398" y="408306"/>
                  <a:pt x="2307589" y="422909"/>
                </a:cubicBezTo>
                <a:lnTo>
                  <a:pt x="1983105" y="736473"/>
                </a:lnTo>
                <a:cubicBezTo>
                  <a:pt x="1975738" y="729108"/>
                  <a:pt x="1956943" y="710310"/>
                  <a:pt x="1926589" y="679959"/>
                </a:cubicBezTo>
                <a:cubicBezTo>
                  <a:pt x="1896238" y="649606"/>
                  <a:pt x="1853692" y="617347"/>
                  <a:pt x="1798955" y="583310"/>
                </a:cubicBezTo>
                <a:cubicBezTo>
                  <a:pt x="1744345" y="549275"/>
                  <a:pt x="1677543" y="518922"/>
                  <a:pt x="1598549" y="492125"/>
                </a:cubicBezTo>
                <a:cubicBezTo>
                  <a:pt x="1519555" y="465456"/>
                  <a:pt x="1429004" y="452120"/>
                  <a:pt x="1326896" y="452120"/>
                </a:cubicBezTo>
                <a:cubicBezTo>
                  <a:pt x="1198118" y="452120"/>
                  <a:pt x="1085088" y="475233"/>
                  <a:pt x="987933" y="521334"/>
                </a:cubicBezTo>
                <a:cubicBezTo>
                  <a:pt x="890651" y="567563"/>
                  <a:pt x="809879" y="628904"/>
                  <a:pt x="745490" y="705484"/>
                </a:cubicBezTo>
                <a:cubicBezTo>
                  <a:pt x="681101" y="781939"/>
                  <a:pt x="633095" y="871347"/>
                  <a:pt x="601472" y="973328"/>
                </a:cubicBezTo>
                <a:cubicBezTo>
                  <a:pt x="569849" y="1075435"/>
                  <a:pt x="554101" y="1181227"/>
                  <a:pt x="554101" y="1290574"/>
                </a:cubicBezTo>
                <a:cubicBezTo>
                  <a:pt x="554101" y="1407159"/>
                  <a:pt x="570484" y="1517142"/>
                  <a:pt x="603250" y="1620393"/>
                </a:cubicBezTo>
                <a:cubicBezTo>
                  <a:pt x="636143" y="1723771"/>
                  <a:pt x="684657" y="1813686"/>
                  <a:pt x="749173" y="1890141"/>
                </a:cubicBezTo>
                <a:cubicBezTo>
                  <a:pt x="813562" y="1966722"/>
                  <a:pt x="892556" y="2026920"/>
                  <a:pt x="986028" y="2070609"/>
                </a:cubicBezTo>
                <a:cubicBezTo>
                  <a:pt x="1079627" y="2114423"/>
                  <a:pt x="1188339" y="2136267"/>
                  <a:pt x="1312291" y="2136267"/>
                </a:cubicBezTo>
                <a:cubicBezTo>
                  <a:pt x="1414399" y="2136267"/>
                  <a:pt x="1505586" y="2121027"/>
                  <a:pt x="1585722" y="2090674"/>
                </a:cubicBezTo>
                <a:cubicBezTo>
                  <a:pt x="1665987" y="2060321"/>
                  <a:pt x="1734565" y="2019554"/>
                  <a:pt x="1791715" y="1968627"/>
                </a:cubicBezTo>
                <a:cubicBezTo>
                  <a:pt x="1848865" y="1917573"/>
                  <a:pt x="1892554" y="1859153"/>
                  <a:pt x="1922907" y="1793621"/>
                </a:cubicBezTo>
                <a:cubicBezTo>
                  <a:pt x="1953261" y="1727961"/>
                  <a:pt x="1968500" y="1659890"/>
                  <a:pt x="1968500" y="1589406"/>
                </a:cubicBezTo>
                <a:lnTo>
                  <a:pt x="1968500" y="1560322"/>
                </a:lnTo>
                <a:lnTo>
                  <a:pt x="1268603" y="1560322"/>
                </a:lnTo>
                <a:lnTo>
                  <a:pt x="1268603" y="1137411"/>
                </a:lnTo>
                <a:lnTo>
                  <a:pt x="2420493" y="1137411"/>
                </a:lnTo>
                <a:lnTo>
                  <a:pt x="2420493" y="2529967"/>
                </a:lnTo>
                <a:close/>
                <a:moveTo>
                  <a:pt x="4414013" y="2529967"/>
                </a:moveTo>
                <a:lnTo>
                  <a:pt x="3750563" y="1596771"/>
                </a:lnTo>
                <a:lnTo>
                  <a:pt x="3404236" y="1596771"/>
                </a:lnTo>
                <a:lnTo>
                  <a:pt x="3404236" y="2529967"/>
                </a:lnTo>
                <a:lnTo>
                  <a:pt x="2864738" y="2529967"/>
                </a:lnTo>
                <a:lnTo>
                  <a:pt x="2864738" y="58420"/>
                </a:lnTo>
                <a:lnTo>
                  <a:pt x="3838067" y="58420"/>
                </a:lnTo>
                <a:cubicBezTo>
                  <a:pt x="3913378" y="58420"/>
                  <a:pt x="3988688" y="60198"/>
                  <a:pt x="4064127" y="63882"/>
                </a:cubicBezTo>
                <a:cubicBezTo>
                  <a:pt x="4139437" y="67436"/>
                  <a:pt x="4213606" y="76582"/>
                  <a:pt x="4286504" y="91185"/>
                </a:cubicBezTo>
                <a:cubicBezTo>
                  <a:pt x="4359402" y="105791"/>
                  <a:pt x="4428617" y="128906"/>
                  <a:pt x="4494276" y="160401"/>
                </a:cubicBezTo>
                <a:cubicBezTo>
                  <a:pt x="4559808" y="192024"/>
                  <a:pt x="4620640" y="235839"/>
                  <a:pt x="4676521" y="291719"/>
                </a:cubicBezTo>
                <a:cubicBezTo>
                  <a:pt x="4754245" y="369443"/>
                  <a:pt x="4809617" y="453263"/>
                  <a:pt x="4842383" y="543179"/>
                </a:cubicBezTo>
                <a:cubicBezTo>
                  <a:pt x="4875149" y="633095"/>
                  <a:pt x="4891532" y="724282"/>
                  <a:pt x="4891532" y="816609"/>
                </a:cubicBezTo>
                <a:cubicBezTo>
                  <a:pt x="4891532" y="925958"/>
                  <a:pt x="4870958" y="1026286"/>
                  <a:pt x="4829683" y="1117346"/>
                </a:cubicBezTo>
                <a:cubicBezTo>
                  <a:pt x="4788281" y="1208533"/>
                  <a:pt x="4732401" y="1285621"/>
                  <a:pt x="4661915" y="1348867"/>
                </a:cubicBezTo>
                <a:cubicBezTo>
                  <a:pt x="4606037" y="1397509"/>
                  <a:pt x="4546473" y="1437006"/>
                  <a:pt x="4483354" y="1467359"/>
                </a:cubicBezTo>
                <a:cubicBezTo>
                  <a:pt x="4420108" y="1497710"/>
                  <a:pt x="4364228" y="1520190"/>
                  <a:pt x="4315588" y="1534795"/>
                </a:cubicBezTo>
                <a:lnTo>
                  <a:pt x="5037455" y="2529967"/>
                </a:lnTo>
                <a:close/>
                <a:moveTo>
                  <a:pt x="4344797" y="820293"/>
                </a:moveTo>
                <a:cubicBezTo>
                  <a:pt x="4344797" y="771652"/>
                  <a:pt x="4338065" y="731011"/>
                  <a:pt x="4324731" y="698119"/>
                </a:cubicBezTo>
                <a:cubicBezTo>
                  <a:pt x="4311396" y="665353"/>
                  <a:pt x="4291330" y="635509"/>
                  <a:pt x="4264533" y="608838"/>
                </a:cubicBezTo>
                <a:cubicBezTo>
                  <a:pt x="4208653" y="552959"/>
                  <a:pt x="4141851" y="520700"/>
                  <a:pt x="4064127" y="512191"/>
                </a:cubicBezTo>
                <a:cubicBezTo>
                  <a:pt x="3986276" y="503683"/>
                  <a:pt x="3904869" y="499491"/>
                  <a:pt x="3819779" y="499491"/>
                </a:cubicBezTo>
                <a:lnTo>
                  <a:pt x="3404236" y="499491"/>
                </a:lnTo>
                <a:lnTo>
                  <a:pt x="3404236" y="1155700"/>
                </a:lnTo>
                <a:lnTo>
                  <a:pt x="3772408" y="1155700"/>
                </a:lnTo>
                <a:cubicBezTo>
                  <a:pt x="3840480" y="1155700"/>
                  <a:pt x="3908552" y="1153795"/>
                  <a:pt x="3976624" y="1150239"/>
                </a:cubicBezTo>
                <a:cubicBezTo>
                  <a:pt x="4044696" y="1146557"/>
                  <a:pt x="4106038" y="1133729"/>
                  <a:pt x="4160647" y="1111884"/>
                </a:cubicBezTo>
                <a:cubicBezTo>
                  <a:pt x="4215385" y="1090041"/>
                  <a:pt x="4259707" y="1056640"/>
                  <a:pt x="4293743" y="1011683"/>
                </a:cubicBezTo>
                <a:cubicBezTo>
                  <a:pt x="4327779" y="966724"/>
                  <a:pt x="4344797" y="902843"/>
                  <a:pt x="4344797" y="820293"/>
                </a:cubicBezTo>
                <a:close/>
                <a:moveTo>
                  <a:pt x="7115683" y="2529967"/>
                </a:moveTo>
                <a:lnTo>
                  <a:pt x="6918833" y="2052447"/>
                </a:lnTo>
                <a:lnTo>
                  <a:pt x="5861559" y="2052447"/>
                </a:lnTo>
                <a:lnTo>
                  <a:pt x="5664709" y="2529967"/>
                </a:lnTo>
                <a:lnTo>
                  <a:pt x="5107051" y="2529967"/>
                </a:lnTo>
                <a:lnTo>
                  <a:pt x="6120385" y="58420"/>
                </a:lnTo>
                <a:lnTo>
                  <a:pt x="6681851" y="58420"/>
                </a:lnTo>
                <a:lnTo>
                  <a:pt x="7691629" y="2529967"/>
                </a:lnTo>
                <a:close/>
                <a:moveTo>
                  <a:pt x="6390259" y="630683"/>
                </a:moveTo>
                <a:lnTo>
                  <a:pt x="6018403" y="1611376"/>
                </a:lnTo>
                <a:lnTo>
                  <a:pt x="6761987" y="1611376"/>
                </a:lnTo>
                <a:close/>
                <a:moveTo>
                  <a:pt x="10196577" y="2165477"/>
                </a:moveTo>
                <a:cubicBezTo>
                  <a:pt x="10194163" y="2170303"/>
                  <a:pt x="10170413" y="2194559"/>
                  <a:pt x="10125457" y="2238375"/>
                </a:cubicBezTo>
                <a:cubicBezTo>
                  <a:pt x="10080497" y="2282063"/>
                  <a:pt x="10014839" y="2330069"/>
                  <a:pt x="9928607" y="2382266"/>
                </a:cubicBezTo>
                <a:cubicBezTo>
                  <a:pt x="9842373" y="2434590"/>
                  <a:pt x="9734805" y="2481960"/>
                  <a:pt x="9606027" y="2524507"/>
                </a:cubicBezTo>
                <a:cubicBezTo>
                  <a:pt x="9477247" y="2567051"/>
                  <a:pt x="9327769" y="2588259"/>
                  <a:pt x="9157589" y="2588259"/>
                </a:cubicBezTo>
                <a:cubicBezTo>
                  <a:pt x="8943721" y="2588259"/>
                  <a:pt x="8756015" y="2554858"/>
                  <a:pt x="8594343" y="2488058"/>
                </a:cubicBezTo>
                <a:cubicBezTo>
                  <a:pt x="8432801" y="2421256"/>
                  <a:pt x="8297291" y="2329433"/>
                  <a:pt x="8187943" y="2212848"/>
                </a:cubicBezTo>
                <a:cubicBezTo>
                  <a:pt x="8078597" y="2096134"/>
                  <a:pt x="7995919" y="1959484"/>
                  <a:pt x="7940039" y="1802765"/>
                </a:cubicBezTo>
                <a:cubicBezTo>
                  <a:pt x="7884161" y="1645920"/>
                  <a:pt x="7856219" y="1477645"/>
                  <a:pt x="7856219" y="1297813"/>
                </a:cubicBezTo>
                <a:cubicBezTo>
                  <a:pt x="7856219" y="1120394"/>
                  <a:pt x="7884795" y="953389"/>
                  <a:pt x="7941817" y="796544"/>
                </a:cubicBezTo>
                <a:cubicBezTo>
                  <a:pt x="7998967" y="639826"/>
                  <a:pt x="8082787" y="502539"/>
                  <a:pt x="8193405" y="384684"/>
                </a:cubicBezTo>
                <a:cubicBezTo>
                  <a:pt x="8304021" y="266827"/>
                  <a:pt x="8440673" y="173228"/>
                  <a:pt x="8603487" y="103885"/>
                </a:cubicBezTo>
                <a:cubicBezTo>
                  <a:pt x="8766303" y="34671"/>
                  <a:pt x="8953501" y="0"/>
                  <a:pt x="9164955" y="0"/>
                </a:cubicBezTo>
                <a:cubicBezTo>
                  <a:pt x="9327769" y="0"/>
                  <a:pt x="9468105" y="19559"/>
                  <a:pt x="9585961" y="58420"/>
                </a:cubicBezTo>
                <a:cubicBezTo>
                  <a:pt x="9703815" y="97283"/>
                  <a:pt x="9802877" y="140970"/>
                  <a:pt x="9883013" y="189610"/>
                </a:cubicBezTo>
                <a:cubicBezTo>
                  <a:pt x="9963277" y="238252"/>
                  <a:pt x="10025887" y="285623"/>
                  <a:pt x="10070845" y="331724"/>
                </a:cubicBezTo>
                <a:cubicBezTo>
                  <a:pt x="10115805" y="377952"/>
                  <a:pt x="10144253" y="409575"/>
                  <a:pt x="10156443" y="426593"/>
                </a:cubicBezTo>
                <a:lnTo>
                  <a:pt x="9831959" y="740029"/>
                </a:lnTo>
                <a:cubicBezTo>
                  <a:pt x="9827133" y="735203"/>
                  <a:pt x="9810115" y="717550"/>
                  <a:pt x="9781033" y="687197"/>
                </a:cubicBezTo>
                <a:cubicBezTo>
                  <a:pt x="9751821" y="656844"/>
                  <a:pt x="9709913" y="624078"/>
                  <a:pt x="9655175" y="588772"/>
                </a:cubicBezTo>
                <a:cubicBezTo>
                  <a:pt x="9600565" y="553593"/>
                  <a:pt x="9533763" y="521970"/>
                  <a:pt x="9454769" y="494031"/>
                </a:cubicBezTo>
                <a:cubicBezTo>
                  <a:pt x="9375775" y="466090"/>
                  <a:pt x="9285223" y="452120"/>
                  <a:pt x="9183115" y="452120"/>
                </a:cubicBezTo>
                <a:cubicBezTo>
                  <a:pt x="9051925" y="452120"/>
                  <a:pt x="8938261" y="475233"/>
                  <a:pt x="8842247" y="521334"/>
                </a:cubicBezTo>
                <a:cubicBezTo>
                  <a:pt x="8746237" y="567563"/>
                  <a:pt x="8666099" y="628904"/>
                  <a:pt x="8601711" y="705484"/>
                </a:cubicBezTo>
                <a:cubicBezTo>
                  <a:pt x="8537321" y="781939"/>
                  <a:pt x="8489315" y="871347"/>
                  <a:pt x="8457691" y="973328"/>
                </a:cubicBezTo>
                <a:cubicBezTo>
                  <a:pt x="8426069" y="1075435"/>
                  <a:pt x="8410321" y="1181227"/>
                  <a:pt x="8410321" y="1290574"/>
                </a:cubicBezTo>
                <a:cubicBezTo>
                  <a:pt x="8410321" y="1411985"/>
                  <a:pt x="8428483" y="1523873"/>
                  <a:pt x="8464931" y="1625854"/>
                </a:cubicBezTo>
                <a:cubicBezTo>
                  <a:pt x="8501507" y="1727961"/>
                  <a:pt x="8553069" y="1816734"/>
                  <a:pt x="8619871" y="1892046"/>
                </a:cubicBezTo>
                <a:cubicBezTo>
                  <a:pt x="8686801" y="1967358"/>
                  <a:pt x="8768207" y="2026284"/>
                  <a:pt x="8864219" y="2068831"/>
                </a:cubicBezTo>
                <a:cubicBezTo>
                  <a:pt x="8960105" y="2111375"/>
                  <a:pt x="9066531" y="2132583"/>
                  <a:pt x="9183115" y="2132583"/>
                </a:cubicBezTo>
                <a:cubicBezTo>
                  <a:pt x="9287637" y="2132583"/>
                  <a:pt x="9381871" y="2119249"/>
                  <a:pt x="9465691" y="2092579"/>
                </a:cubicBezTo>
                <a:cubicBezTo>
                  <a:pt x="9549511" y="2065783"/>
                  <a:pt x="9621773" y="2035429"/>
                  <a:pt x="9682607" y="2001393"/>
                </a:cubicBezTo>
                <a:cubicBezTo>
                  <a:pt x="9743313" y="1967358"/>
                  <a:pt x="9791319" y="1934591"/>
                  <a:pt x="9826497" y="1902968"/>
                </a:cubicBezTo>
                <a:cubicBezTo>
                  <a:pt x="9861805" y="1871345"/>
                  <a:pt x="9884283" y="1850644"/>
                  <a:pt x="9893935" y="1840992"/>
                </a:cubicBezTo>
                <a:close/>
                <a:moveTo>
                  <a:pt x="10542651" y="2529967"/>
                </a:moveTo>
                <a:lnTo>
                  <a:pt x="10542651" y="58420"/>
                </a:lnTo>
                <a:lnTo>
                  <a:pt x="11082147" y="58420"/>
                </a:lnTo>
                <a:lnTo>
                  <a:pt x="11082147" y="2529967"/>
                </a:lnTo>
                <a:close/>
                <a:moveTo>
                  <a:pt x="13364083" y="2529967"/>
                </a:moveTo>
                <a:lnTo>
                  <a:pt x="13167233" y="2052447"/>
                </a:lnTo>
                <a:lnTo>
                  <a:pt x="12109959" y="2052447"/>
                </a:lnTo>
                <a:lnTo>
                  <a:pt x="11913109" y="2529967"/>
                </a:lnTo>
                <a:lnTo>
                  <a:pt x="11355451" y="2529967"/>
                </a:lnTo>
                <a:lnTo>
                  <a:pt x="12368785" y="58420"/>
                </a:lnTo>
                <a:lnTo>
                  <a:pt x="12930251" y="58420"/>
                </a:lnTo>
                <a:lnTo>
                  <a:pt x="13940029" y="2529967"/>
                </a:lnTo>
                <a:close/>
                <a:moveTo>
                  <a:pt x="12638659" y="630683"/>
                </a:moveTo>
                <a:lnTo>
                  <a:pt x="12266803" y="1611376"/>
                </a:lnTo>
                <a:lnTo>
                  <a:pt x="13010387" y="1611376"/>
                </a:lnTo>
                <a:close/>
                <a:moveTo>
                  <a:pt x="16207993" y="1811783"/>
                </a:moveTo>
                <a:cubicBezTo>
                  <a:pt x="16207993" y="1935733"/>
                  <a:pt x="16181325" y="2045716"/>
                  <a:pt x="16127855" y="2141728"/>
                </a:cubicBezTo>
                <a:cubicBezTo>
                  <a:pt x="16074389" y="2237740"/>
                  <a:pt x="16000223" y="2319147"/>
                  <a:pt x="15905479" y="2385949"/>
                </a:cubicBezTo>
                <a:cubicBezTo>
                  <a:pt x="15810611" y="2452751"/>
                  <a:pt x="15697709" y="2503170"/>
                  <a:pt x="15566389" y="2537207"/>
                </a:cubicBezTo>
                <a:cubicBezTo>
                  <a:pt x="15435201" y="2571242"/>
                  <a:pt x="15291817" y="2588259"/>
                  <a:pt x="15136241" y="2588259"/>
                </a:cubicBezTo>
                <a:cubicBezTo>
                  <a:pt x="14958823" y="2588259"/>
                  <a:pt x="14805153" y="2570733"/>
                  <a:pt x="14675105" y="2535428"/>
                </a:cubicBezTo>
                <a:cubicBezTo>
                  <a:pt x="14545057" y="2500249"/>
                  <a:pt x="14436343" y="2459483"/>
                  <a:pt x="14348841" y="2413254"/>
                </a:cubicBezTo>
                <a:cubicBezTo>
                  <a:pt x="14261337" y="2367153"/>
                  <a:pt x="14193901" y="2323338"/>
                  <a:pt x="14146531" y="2282063"/>
                </a:cubicBezTo>
                <a:cubicBezTo>
                  <a:pt x="14099159" y="2240788"/>
                  <a:pt x="14070585" y="2213991"/>
                  <a:pt x="14060805" y="2201926"/>
                </a:cubicBezTo>
                <a:lnTo>
                  <a:pt x="14359763" y="1840992"/>
                </a:lnTo>
                <a:cubicBezTo>
                  <a:pt x="14371955" y="1853183"/>
                  <a:pt x="14398117" y="1875663"/>
                  <a:pt x="14438123" y="1908429"/>
                </a:cubicBezTo>
                <a:cubicBezTo>
                  <a:pt x="14478255" y="1941195"/>
                  <a:pt x="14530449" y="1974596"/>
                  <a:pt x="14594967" y="2008633"/>
                </a:cubicBezTo>
                <a:cubicBezTo>
                  <a:pt x="14659357" y="2042668"/>
                  <a:pt x="14737079" y="2073021"/>
                  <a:pt x="14828267" y="2099818"/>
                </a:cubicBezTo>
                <a:cubicBezTo>
                  <a:pt x="14919325" y="2126488"/>
                  <a:pt x="15022069" y="2139950"/>
                  <a:pt x="15136241" y="2139950"/>
                </a:cubicBezTo>
                <a:cubicBezTo>
                  <a:pt x="15296641" y="2139950"/>
                  <a:pt x="15424277" y="2115566"/>
                  <a:pt x="15519019" y="2067052"/>
                </a:cubicBezTo>
                <a:cubicBezTo>
                  <a:pt x="15613761" y="2018410"/>
                  <a:pt x="15661259" y="1941831"/>
                  <a:pt x="15661259" y="1837308"/>
                </a:cubicBezTo>
                <a:cubicBezTo>
                  <a:pt x="15661259" y="1774190"/>
                  <a:pt x="15639287" y="1723771"/>
                  <a:pt x="15595601" y="1686052"/>
                </a:cubicBezTo>
                <a:cubicBezTo>
                  <a:pt x="15551785" y="1648334"/>
                  <a:pt x="15494127" y="1617981"/>
                  <a:pt x="15422373" y="1594866"/>
                </a:cubicBezTo>
                <a:cubicBezTo>
                  <a:pt x="15350743" y="1571879"/>
                  <a:pt x="15268703" y="1551813"/>
                  <a:pt x="15176373" y="1534795"/>
                </a:cubicBezTo>
                <a:cubicBezTo>
                  <a:pt x="15084043" y="1517777"/>
                  <a:pt x="14990447" y="1498982"/>
                  <a:pt x="14895701" y="1478281"/>
                </a:cubicBezTo>
                <a:cubicBezTo>
                  <a:pt x="14800833" y="1457579"/>
                  <a:pt x="14707363" y="1430908"/>
                  <a:pt x="14614907" y="1398016"/>
                </a:cubicBezTo>
                <a:cubicBezTo>
                  <a:pt x="14522577" y="1365250"/>
                  <a:pt x="14440535" y="1321561"/>
                  <a:pt x="14368907" y="1266825"/>
                </a:cubicBezTo>
                <a:cubicBezTo>
                  <a:pt x="14297153" y="1212088"/>
                  <a:pt x="14239493" y="1142238"/>
                  <a:pt x="14195807" y="1057275"/>
                </a:cubicBezTo>
                <a:cubicBezTo>
                  <a:pt x="14151991" y="972184"/>
                  <a:pt x="14130147" y="866394"/>
                  <a:pt x="14130147" y="740029"/>
                </a:cubicBezTo>
                <a:cubicBezTo>
                  <a:pt x="14130147" y="635509"/>
                  <a:pt x="14153261" y="537718"/>
                  <a:pt x="14199363" y="446658"/>
                </a:cubicBezTo>
                <a:cubicBezTo>
                  <a:pt x="14245589" y="355473"/>
                  <a:pt x="14311757" y="277114"/>
                  <a:pt x="14398117" y="211456"/>
                </a:cubicBezTo>
                <a:cubicBezTo>
                  <a:pt x="14484349" y="145923"/>
                  <a:pt x="14588871" y="94233"/>
                  <a:pt x="14711551" y="56515"/>
                </a:cubicBezTo>
                <a:cubicBezTo>
                  <a:pt x="14834363" y="18923"/>
                  <a:pt x="14972155" y="0"/>
                  <a:pt x="15125319" y="0"/>
                </a:cubicBezTo>
                <a:cubicBezTo>
                  <a:pt x="15300325" y="0"/>
                  <a:pt x="15450949" y="17018"/>
                  <a:pt x="15577313" y="51054"/>
                </a:cubicBezTo>
                <a:cubicBezTo>
                  <a:pt x="15703677" y="85090"/>
                  <a:pt x="15809469" y="123952"/>
                  <a:pt x="15894559" y="167767"/>
                </a:cubicBezTo>
                <a:cubicBezTo>
                  <a:pt x="15979521" y="211456"/>
                  <a:pt x="16045179" y="254634"/>
                  <a:pt x="16091409" y="297181"/>
                </a:cubicBezTo>
                <a:cubicBezTo>
                  <a:pt x="16137509" y="339725"/>
                  <a:pt x="16167863" y="369443"/>
                  <a:pt x="16182467" y="386460"/>
                </a:cubicBezTo>
                <a:lnTo>
                  <a:pt x="15872587" y="721868"/>
                </a:lnTo>
                <a:cubicBezTo>
                  <a:pt x="15865347" y="714502"/>
                  <a:pt x="15844649" y="695707"/>
                  <a:pt x="15810611" y="665353"/>
                </a:cubicBezTo>
                <a:cubicBezTo>
                  <a:pt x="15776575" y="635000"/>
                  <a:pt x="15728695" y="602742"/>
                  <a:pt x="15666721" y="568707"/>
                </a:cubicBezTo>
                <a:cubicBezTo>
                  <a:pt x="15604743" y="534670"/>
                  <a:pt x="15528163" y="504317"/>
                  <a:pt x="15436977" y="477647"/>
                </a:cubicBezTo>
                <a:cubicBezTo>
                  <a:pt x="15345919" y="450850"/>
                  <a:pt x="15240763" y="437515"/>
                  <a:pt x="15121635" y="437515"/>
                </a:cubicBezTo>
                <a:cubicBezTo>
                  <a:pt x="14978251" y="437515"/>
                  <a:pt x="14867763" y="461772"/>
                  <a:pt x="14789913" y="510413"/>
                </a:cubicBezTo>
                <a:cubicBezTo>
                  <a:pt x="14712187" y="559054"/>
                  <a:pt x="14673325" y="627126"/>
                  <a:pt x="14673325" y="714502"/>
                </a:cubicBezTo>
                <a:cubicBezTo>
                  <a:pt x="14673325" y="797179"/>
                  <a:pt x="14710919" y="857377"/>
                  <a:pt x="14786357" y="894969"/>
                </a:cubicBezTo>
                <a:cubicBezTo>
                  <a:pt x="14861667" y="932688"/>
                  <a:pt x="14956409" y="963041"/>
                  <a:pt x="15070581" y="986156"/>
                </a:cubicBezTo>
                <a:cubicBezTo>
                  <a:pt x="15184881" y="1009269"/>
                  <a:pt x="15308201" y="1032257"/>
                  <a:pt x="15440661" y="1055370"/>
                </a:cubicBezTo>
                <a:cubicBezTo>
                  <a:pt x="15573121" y="1078483"/>
                  <a:pt x="15696437" y="1116710"/>
                  <a:pt x="15810611" y="1170178"/>
                </a:cubicBezTo>
                <a:cubicBezTo>
                  <a:pt x="15924911" y="1223645"/>
                  <a:pt x="16019651" y="1300226"/>
                  <a:pt x="16094965" y="1399921"/>
                </a:cubicBezTo>
                <a:cubicBezTo>
                  <a:pt x="16170403" y="1499489"/>
                  <a:pt x="16207993" y="1636903"/>
                  <a:pt x="16207993" y="181178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57287" y="2295936"/>
            <a:ext cx="2887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accent6"/>
                </a:solidFill>
              </a:rPr>
              <a:t>TOLIMA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5076785"/>
            <a:ext cx="12496800" cy="17924140"/>
          </a:xfrm>
          <a:prstGeom prst="rect">
            <a:avLst/>
          </a:prstGeom>
        </p:spPr>
      </p:pic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43308"/>
              </p:ext>
            </p:extLst>
          </p:nvPr>
        </p:nvGraphicFramePr>
        <p:xfrm>
          <a:off x="19292887" y="10691498"/>
          <a:ext cx="16840200" cy="669471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420100"/>
                <a:gridCol w="8420100"/>
              </a:tblGrid>
              <a:tr h="1469571">
                <a:tc gridSpan="2">
                  <a:txBody>
                    <a:bodyPr/>
                    <a:lstStyle/>
                    <a:p>
                      <a:pPr algn="ctr"/>
                      <a:r>
                        <a:rPr lang="es-CO" sz="7200" dirty="0" smtClean="0"/>
                        <a:t>GENERALIDADES</a:t>
                      </a:r>
                      <a:endParaRPr lang="es-CO" sz="7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CO" sz="7200" dirty="0"/>
                    </a:p>
                  </a:txBody>
                  <a:tcPr/>
                </a:tc>
              </a:tr>
              <a:tr h="1469571">
                <a:tc>
                  <a:txBody>
                    <a:bodyPr/>
                    <a:lstStyle/>
                    <a:p>
                      <a:r>
                        <a:rPr lang="es-CO" sz="7200" dirty="0" smtClean="0"/>
                        <a:t>Municipios</a:t>
                      </a:r>
                      <a:endParaRPr lang="es-CO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7200" dirty="0" smtClean="0"/>
                        <a:t>47</a:t>
                      </a:r>
                      <a:endParaRPr lang="es-CO" sz="7200" dirty="0"/>
                    </a:p>
                  </a:txBody>
                  <a:tcPr anchor="ctr"/>
                </a:tc>
              </a:tr>
              <a:tr h="1469571">
                <a:tc>
                  <a:txBody>
                    <a:bodyPr/>
                    <a:lstStyle/>
                    <a:p>
                      <a:r>
                        <a:rPr lang="es-CO" sz="7200" dirty="0" smtClean="0"/>
                        <a:t>Superficie</a:t>
                      </a:r>
                      <a:endParaRPr lang="es-CO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7200" dirty="0" smtClean="0"/>
                        <a:t>23.562 km2</a:t>
                      </a:r>
                      <a:endParaRPr lang="es-CO" sz="7200" dirty="0"/>
                    </a:p>
                  </a:txBody>
                  <a:tcPr anchor="ctr"/>
                </a:tc>
              </a:tr>
              <a:tr h="1469571">
                <a:tc>
                  <a:txBody>
                    <a:bodyPr/>
                    <a:lstStyle/>
                    <a:p>
                      <a:r>
                        <a:rPr lang="es-CO" sz="7200" dirty="0" smtClean="0"/>
                        <a:t>Altitud</a:t>
                      </a:r>
                      <a:r>
                        <a:rPr lang="es-CO" sz="7200" baseline="0" dirty="0" smtClean="0"/>
                        <a:t> </a:t>
                      </a:r>
                      <a:endParaRPr lang="es-CO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7200" dirty="0" smtClean="0"/>
                        <a:t>Desde</a:t>
                      </a:r>
                      <a:r>
                        <a:rPr lang="es-CO" sz="7200" baseline="0" dirty="0" smtClean="0"/>
                        <a:t> 300 </a:t>
                      </a:r>
                      <a:r>
                        <a:rPr lang="es-CO" sz="7200" baseline="0" dirty="0" err="1" smtClean="0"/>
                        <a:t>m.s.n.m</a:t>
                      </a:r>
                      <a:r>
                        <a:rPr lang="es-CO" sz="7200" baseline="0" dirty="0" smtClean="0"/>
                        <a:t> hasta 3.000 </a:t>
                      </a:r>
                      <a:r>
                        <a:rPr lang="es-CO" sz="7200" baseline="0" dirty="0" err="1" smtClean="0"/>
                        <a:t>m.s.n.m</a:t>
                      </a:r>
                      <a:r>
                        <a:rPr lang="es-CO" sz="7200" baseline="0" dirty="0" smtClean="0"/>
                        <a:t> </a:t>
                      </a:r>
                      <a:endParaRPr lang="es-CO" sz="7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7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04887" y="1515618"/>
            <a:ext cx="2887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accent6"/>
                </a:solidFill>
              </a:rPr>
              <a:t>TOLIMA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309687" y="23246566"/>
            <a:ext cx="4686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b="1" dirty="0" smtClean="0"/>
              <a:t>FUENTE: ADR - FAO</a:t>
            </a:r>
            <a:endParaRPr lang="es-CO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2592" y="7724775"/>
            <a:ext cx="17346570" cy="12801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26" y="3080766"/>
            <a:ext cx="21341766" cy="20212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34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04887" y="1515618"/>
            <a:ext cx="2887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accent6"/>
                </a:solidFill>
              </a:rPr>
              <a:t>TOLIMA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309687" y="23246566"/>
            <a:ext cx="47115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b="1" dirty="0" smtClean="0"/>
              <a:t>FUENTE: ADR 2017 </a:t>
            </a:r>
            <a:endParaRPr lang="es-CO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710487" y="3842295"/>
            <a:ext cx="19435042" cy="197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4398073"/>
            <a:ext cx="39195375" cy="19923263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57287" y="2295936"/>
            <a:ext cx="2887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accent6"/>
                </a:solidFill>
              </a:rPr>
              <a:t>BRECHA DE OFERTA Y </a:t>
            </a:r>
            <a:r>
              <a:rPr lang="es-CO" sz="9600" b="1" dirty="0" smtClean="0">
                <a:solidFill>
                  <a:schemeClr val="accent6"/>
                </a:solidFill>
              </a:rPr>
              <a:t>DEMANDA DE ALIMENTOS</a:t>
            </a:r>
            <a:endParaRPr lang="es-CO" sz="9600" b="1" dirty="0">
              <a:solidFill>
                <a:schemeClr val="accent6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82967"/>
              </p:ext>
            </p:extLst>
          </p:nvPr>
        </p:nvGraphicFramePr>
        <p:xfrm>
          <a:off x="6910385" y="9401175"/>
          <a:ext cx="25374602" cy="243840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478830"/>
                <a:gridCol w="4865570"/>
                <a:gridCol w="5181600"/>
                <a:gridCol w="7848602"/>
              </a:tblGrid>
              <a:tr h="12192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DEPARTAMENTO</a:t>
                      </a:r>
                      <a:endParaRPr lang="es-CO" sz="72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OFERTA</a:t>
                      </a:r>
                      <a:endParaRPr lang="es-CO" sz="72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DEMANDA</a:t>
                      </a:r>
                      <a:endParaRPr lang="es-CO" sz="72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BRECHA (TON/AÑO)</a:t>
                      </a:r>
                      <a:endParaRPr lang="es-CO" sz="72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219200">
                <a:tc>
                  <a:txBody>
                    <a:bodyPr/>
                    <a:lstStyle/>
                    <a:p>
                      <a:pPr algn="l" fontAlgn="b"/>
                      <a:r>
                        <a:rPr lang="es-CO" sz="7200" u="none" strike="noStrike" dirty="0">
                          <a:effectLst/>
                        </a:rPr>
                        <a:t>TOLIMA</a:t>
                      </a:r>
                      <a:endParaRPr lang="es-CO" sz="7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200" u="none" strike="noStrike" dirty="0">
                          <a:effectLst/>
                        </a:rPr>
                        <a:t>2.647.234</a:t>
                      </a:r>
                      <a:endParaRPr lang="es-CO" sz="7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200" u="none" strike="noStrike" dirty="0">
                          <a:effectLst/>
                        </a:rPr>
                        <a:t>268.800</a:t>
                      </a:r>
                      <a:endParaRPr lang="es-CO" sz="7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200" u="none" strike="noStrike" dirty="0">
                          <a:effectLst/>
                        </a:rPr>
                        <a:t>2.378.434</a:t>
                      </a:r>
                      <a:endParaRPr lang="es-CO" sz="7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8129002" y="15459651"/>
            <a:ext cx="229373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0" dirty="0" smtClean="0"/>
              <a:t>Mas de 40 productos agrícolas y pecuarios producidos </a:t>
            </a:r>
            <a:endParaRPr lang="es-CO" sz="8000" dirty="0"/>
          </a:p>
        </p:txBody>
      </p:sp>
    </p:spTree>
    <p:extLst>
      <p:ext uri="{BB962C8B-B14F-4D97-AF65-F5344CB8AC3E}">
        <p14:creationId xmlns:p14="http://schemas.microsoft.com/office/powerpoint/2010/main" val="710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47687" y="589456"/>
            <a:ext cx="2887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accent6"/>
                </a:solidFill>
              </a:rPr>
              <a:t>OFERTA Y DEMANDA DE </a:t>
            </a:r>
            <a:r>
              <a:rPr lang="es-CO" sz="9600" b="1" dirty="0" smtClean="0">
                <a:solidFill>
                  <a:schemeClr val="accent6"/>
                </a:solidFill>
              </a:rPr>
              <a:t>ALIMENTOS - </a:t>
            </a:r>
            <a:r>
              <a:rPr lang="es-CO" sz="9600" b="1" dirty="0">
                <a:solidFill>
                  <a:schemeClr val="accent6"/>
                </a:solidFill>
              </a:rPr>
              <a:t>TOLIMA</a:t>
            </a:r>
          </a:p>
        </p:txBody>
      </p:sp>
      <p:pic>
        <p:nvPicPr>
          <p:cNvPr id="9" name="Imagen 8" descr="Imagen que contiene persona, fruta, baya, grupo&#10;&#10;Descripción generada automáticamente">
            <a:extLst>
              <a:ext uri="{FF2B5EF4-FFF2-40B4-BE49-F238E27FC236}">
                <a16:creationId xmlns="" xmlns:a16="http://schemas.microsoft.com/office/drawing/2014/main" id="{1F727280-09FC-45A5-891F-4D3BD2194A6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487" y="7038974"/>
            <a:ext cx="7542056" cy="4820703"/>
          </a:xfrm>
          <a:prstGeom prst="rect">
            <a:avLst/>
          </a:prstGeom>
        </p:spPr>
      </p:pic>
      <p:pic>
        <p:nvPicPr>
          <p:cNvPr id="10" name="Imagen 9" descr="Un grupo de durazno&#10;&#10;Descripción generada automáticamente">
            <a:extLst>
              <a:ext uri="{FF2B5EF4-FFF2-40B4-BE49-F238E27FC236}">
                <a16:creationId xmlns="" xmlns:a16="http://schemas.microsoft.com/office/drawing/2014/main" id="{B10624B1-DF33-43E4-BE14-6FF8043D61F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20916" b="-1"/>
          <a:stretch/>
        </p:blipFill>
        <p:spPr bwMode="auto">
          <a:xfrm>
            <a:off x="29163048" y="15649575"/>
            <a:ext cx="8070934" cy="5076453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8535A4C-9C66-4940-AAF1-345DC62456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49" r="12923"/>
          <a:stretch/>
        </p:blipFill>
        <p:spPr>
          <a:xfrm>
            <a:off x="320831" y="6246435"/>
            <a:ext cx="7542056" cy="640578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3A00045-8A22-4A56-802D-7BBC9BA35F5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" r="11421" b="-2"/>
          <a:stretch/>
        </p:blipFill>
        <p:spPr bwMode="auto">
          <a:xfrm>
            <a:off x="320831" y="15649575"/>
            <a:ext cx="7546567" cy="4957003"/>
          </a:xfrm>
          <a:prstGeom prst="rect">
            <a:avLst/>
          </a:prstGeom>
          <a:noFill/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721901"/>
              </p:ext>
            </p:extLst>
          </p:nvPr>
        </p:nvGraphicFramePr>
        <p:xfrm>
          <a:off x="8648103" y="2187691"/>
          <a:ext cx="19465290" cy="2151482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493963"/>
                <a:gridCol w="5764158"/>
                <a:gridCol w="5505221"/>
                <a:gridCol w="2701948"/>
              </a:tblGrid>
              <a:tr h="856174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Producto</a:t>
                      </a:r>
                      <a:endParaRPr lang="es-CO" sz="40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1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Oferta</a:t>
                      </a:r>
                      <a:endParaRPr lang="es-CO" sz="40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1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Demanda</a:t>
                      </a:r>
                      <a:endParaRPr lang="es-CO" sz="40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1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Brecha (Ton/año)</a:t>
                      </a:r>
                      <a:endParaRPr lang="es-CO" sz="40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ARROZ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750.519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26.439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 dirty="0">
                          <a:effectLst/>
                        </a:rPr>
                        <a:t>724.080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HARINA Y PULVERIZADOS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387.304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6.722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380.582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707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PLATANO - YUCA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u="none" strike="noStrike">
                          <a:effectLst/>
                        </a:rPr>
                        <a:t>242.126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25.672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216.454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CITRICOS - GUAYABA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 dirty="0">
                          <a:effectLst/>
                        </a:rPr>
                        <a:t>138.300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8.135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130.165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LECHE - DERIVADOS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 dirty="0">
                          <a:effectLst/>
                        </a:rPr>
                        <a:t>164.675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67.920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96.755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707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CAFÉ Y CACAO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 dirty="0">
                          <a:effectLst/>
                        </a:rPr>
                        <a:t>100.742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4.733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96.009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707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0" u="none" strike="noStrike">
                          <a:solidFill>
                            <a:schemeClr val="accent2"/>
                          </a:solidFill>
                          <a:effectLst/>
                        </a:rPr>
                        <a:t>HUEVO</a:t>
                      </a:r>
                      <a:endParaRPr lang="es-CO" sz="40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 dirty="0">
                          <a:effectLst/>
                        </a:rPr>
                        <a:t>93.976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11.241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82.735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MANGO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 dirty="0">
                          <a:effectLst/>
                        </a:rPr>
                        <a:t>84.720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4.854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79.866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AGUACATE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 dirty="0">
                          <a:effectLst/>
                        </a:rPr>
                        <a:t>75.777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1.183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74.594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712349"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ARRACACHA, ZANAHORIA Y REMOLACHA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u="none" strike="noStrike" dirty="0">
                          <a:effectLst/>
                        </a:rPr>
                        <a:t>78.185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u="none" strike="noStrike" dirty="0">
                          <a:effectLst/>
                        </a:rPr>
                        <a:t>3.619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u="none" strike="noStrike">
                          <a:effectLst/>
                        </a:rPr>
                        <a:t>74.566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PIÑA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66.980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 dirty="0">
                          <a:effectLst/>
                        </a:rPr>
                        <a:t>1.151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65.829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PECUARIOS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66.880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 dirty="0">
                          <a:effectLst/>
                        </a:rPr>
                        <a:t>12.855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u="none" strike="noStrike">
                          <a:effectLst/>
                        </a:rPr>
                        <a:t>54.025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CAÑA PANELERA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61.586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12.152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49.434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BANANO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38.793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2.379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36.414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AHUYAMAS Y CALABAZAS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32.823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780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32.043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LULO - TOMATE DE ARBOL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34.314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3.332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30.982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GUANABANA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29.854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275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29.579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PASIFLORAS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27.242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1.100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26.142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HORTALIZAS DE VAINA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30.989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7.686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23.303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PAPA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48.263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25.806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22.457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PAPAYA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20.771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1.100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19.671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TOMATE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24.212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4.918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19.293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MORA - FRESA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14.567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3.140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11.427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CEBOLLA CABEZONA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12.876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2.194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10.682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HORTALIZAS DE HOJA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8.423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934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7.489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CEBOLLA LARGA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3.725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652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3.072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CADUCIFOLIAS 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3.429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2.053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1.376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HORTALIZAS DE FLOR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1.429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64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1.365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ACEITES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379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>
                          <a:effectLst/>
                        </a:rPr>
                        <a:t>3.709</a:t>
                      </a:r>
                      <a:endParaRPr lang="es-CO" sz="4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-3.330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PISCICOLA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470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5.372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-4.902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570783"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AVICOLA</a:t>
                      </a:r>
                      <a:endParaRPr lang="es-CO" sz="40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2.907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16.628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4000" u="none" strike="noStrike" dirty="0">
                          <a:effectLst/>
                        </a:rPr>
                        <a:t>-13.721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0" y="23580177"/>
            <a:ext cx="4976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b="1" dirty="0" smtClean="0"/>
              <a:t>FUENTE: RAP-E 2019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9871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51098" y="2295936"/>
            <a:ext cx="2887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accent6"/>
                </a:solidFill>
              </a:rPr>
              <a:t>FORTALEZAS PRODUCTIVAS - </a:t>
            </a:r>
            <a:r>
              <a:rPr lang="es-CO" sz="9600" b="1" dirty="0" smtClean="0">
                <a:solidFill>
                  <a:schemeClr val="accent6"/>
                </a:solidFill>
              </a:rPr>
              <a:t>CAFÉ</a:t>
            </a:r>
            <a:endParaRPr lang="es-CO" sz="9600" b="1" dirty="0">
              <a:solidFill>
                <a:schemeClr val="accent6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8607087" y="16929477"/>
            <a:ext cx="1829379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Tx/>
              <a:buChar char="-"/>
            </a:pPr>
            <a:r>
              <a:rPr lang="es-CO" sz="6000" dirty="0"/>
              <a:t>62.508 PRODUCTORES</a:t>
            </a:r>
          </a:p>
          <a:p>
            <a:pPr marL="857250" indent="-857250">
              <a:buFontTx/>
              <a:buChar char="-"/>
            </a:pPr>
            <a:r>
              <a:rPr lang="es-CO" sz="6000" dirty="0"/>
              <a:t>287.437 EMPLEOS</a:t>
            </a:r>
          </a:p>
          <a:p>
            <a:pPr marL="857250" indent="-857250">
              <a:buFontTx/>
              <a:buChar char="-"/>
            </a:pPr>
            <a:r>
              <a:rPr lang="es-CO" sz="6000" dirty="0"/>
              <a:t>108.096 HA COSECHADAS</a:t>
            </a:r>
          </a:p>
          <a:p>
            <a:pPr marL="857250" indent="-857250">
              <a:buFontTx/>
              <a:buChar char="-"/>
            </a:pPr>
            <a:r>
              <a:rPr lang="es-CO" sz="6000" dirty="0" smtClean="0"/>
              <a:t>PRODUCTORES DE CAFÉS ESPECIALES DE EXPORTACIÓN</a:t>
            </a:r>
          </a:p>
          <a:p>
            <a:pPr marL="857250" indent="-857250">
              <a:buFontTx/>
              <a:buChar char="-"/>
            </a:pPr>
            <a:endParaRPr lang="es-CO" sz="60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290887" y="22978161"/>
            <a:ext cx="10470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b="1" dirty="0" smtClean="0"/>
              <a:t>Municipios productores de café en el Tolima</a:t>
            </a:r>
            <a:endParaRPr lang="es-CO" b="1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8887" y="7775831"/>
            <a:ext cx="13358813" cy="644206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762" y="4677038"/>
            <a:ext cx="12496800" cy="17489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08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51098" y="2295936"/>
            <a:ext cx="2887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accent6"/>
                </a:solidFill>
              </a:rPr>
              <a:t>FORTALEZAS PRODUCTIVAS - ARROZ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7882" y="6276975"/>
            <a:ext cx="17505086" cy="943977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8607087" y="16929477"/>
            <a:ext cx="1959530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Tx/>
              <a:buChar char="-"/>
            </a:pPr>
            <a:r>
              <a:rPr lang="es-CO" sz="6000" dirty="0" smtClean="0"/>
              <a:t>7.947 PRODUCTORES</a:t>
            </a:r>
          </a:p>
          <a:p>
            <a:pPr marL="857250" indent="-857250">
              <a:buFontTx/>
              <a:buChar char="-"/>
            </a:pPr>
            <a:r>
              <a:rPr lang="es-CO" sz="6000" dirty="0" smtClean="0"/>
              <a:t>81.191 EMPLEOS</a:t>
            </a:r>
          </a:p>
          <a:p>
            <a:pPr marL="857250" indent="-857250">
              <a:buFontTx/>
              <a:buChar char="-"/>
            </a:pPr>
            <a:r>
              <a:rPr lang="es-CO" sz="6000" dirty="0"/>
              <a:t>97.928 </a:t>
            </a:r>
            <a:r>
              <a:rPr lang="es-CO" sz="6000" dirty="0" smtClean="0"/>
              <a:t>HA COSECHADAS</a:t>
            </a:r>
          </a:p>
          <a:p>
            <a:pPr marL="857250" indent="-857250">
              <a:buFontTx/>
              <a:buChar char="-"/>
            </a:pPr>
            <a:r>
              <a:rPr lang="es-CO" sz="6000" dirty="0" smtClean="0"/>
              <a:t>8VO ARROZ EN EL MUNDO EN RECIBIR LA DENOMINACIÓN </a:t>
            </a:r>
          </a:p>
          <a:p>
            <a:r>
              <a:rPr lang="es-CO" sz="6000" dirty="0"/>
              <a:t> </a:t>
            </a:r>
            <a:r>
              <a:rPr lang="es-CO" sz="6000" dirty="0" smtClean="0"/>
              <a:t>    DE ORIGEN</a:t>
            </a:r>
          </a:p>
          <a:p>
            <a:pPr marL="857250" indent="-857250">
              <a:buFontTx/>
              <a:buChar char="-"/>
            </a:pPr>
            <a:endParaRPr lang="es-CO" sz="60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46" y="4448175"/>
            <a:ext cx="15202252" cy="18332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uadroTexto 18"/>
          <p:cNvSpPr txBox="1"/>
          <p:nvPr/>
        </p:nvSpPr>
        <p:spPr>
          <a:xfrm>
            <a:off x="3290887" y="22978161"/>
            <a:ext cx="10705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b="1" dirty="0" smtClean="0"/>
              <a:t>Municipios productores de arroz en el Tolima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4881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748" y="1097280"/>
            <a:ext cx="7094220" cy="39669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51098" y="2295936"/>
            <a:ext cx="2887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accent6"/>
                </a:solidFill>
              </a:rPr>
              <a:t>FORTALEZAS PRODUCTIVAS - AGUACATE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7431863" y="16640175"/>
            <a:ext cx="1688263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Tx/>
              <a:buChar char="-"/>
            </a:pPr>
            <a:r>
              <a:rPr lang="es-CO" sz="6000" dirty="0"/>
              <a:t>11.399 PRODUCTORES</a:t>
            </a:r>
          </a:p>
          <a:p>
            <a:pPr marL="857250" indent="-857250">
              <a:buFontTx/>
              <a:buChar char="-"/>
            </a:pPr>
            <a:r>
              <a:rPr lang="es-CO" sz="6000" dirty="0"/>
              <a:t>81.265 EMPLEOS</a:t>
            </a:r>
          </a:p>
          <a:p>
            <a:pPr marL="857250" indent="-857250">
              <a:buFontTx/>
              <a:buChar char="-"/>
            </a:pPr>
            <a:r>
              <a:rPr lang="es-CO" sz="6000" dirty="0"/>
              <a:t>12.309 HA COSECHADAS</a:t>
            </a:r>
          </a:p>
          <a:p>
            <a:pPr marL="857250" indent="-857250">
              <a:buFontTx/>
              <a:buChar char="-"/>
            </a:pPr>
            <a:r>
              <a:rPr lang="es-CO" sz="6000" dirty="0" smtClean="0"/>
              <a:t>PRIMERA PLANTA PROCESADORA Y EMPACADORA </a:t>
            </a:r>
          </a:p>
          <a:p>
            <a:r>
              <a:rPr lang="es-CO" sz="6000" dirty="0" smtClean="0"/>
              <a:t>     EN ARMERO – GUAYABAL</a:t>
            </a:r>
            <a:endParaRPr lang="es-CO" sz="60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290887" y="22978161"/>
            <a:ext cx="11617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b="1" dirty="0" smtClean="0"/>
              <a:t>Municipios productores de aguacate en el Tolima</a:t>
            </a:r>
            <a:endParaRPr lang="es-CO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43" y="4726908"/>
            <a:ext cx="12406601" cy="18251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9580" y="7056902"/>
            <a:ext cx="11887200" cy="75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5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1928</TotalTime>
  <Words>673</Words>
  <Application>Microsoft Office PowerPoint</Application>
  <PresentationFormat>Personalizado</PresentationFormat>
  <Paragraphs>276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JOHANNA CAROLINA VARGAS GARCIA</dc:creator>
  <cp:lastModifiedBy>PC</cp:lastModifiedBy>
  <cp:revision>230</cp:revision>
  <dcterms:created xsi:type="dcterms:W3CDTF">2020-01-23T09:11:33Z</dcterms:created>
  <dcterms:modified xsi:type="dcterms:W3CDTF">2020-11-19T12:55:37Z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2020-01-23T00:00:00Z</vt:filetime>
  </property>
  <property fmtid="{D5CDD505-2E9C-101B-9397-08002B2CF9AE}" pid="3" name="LastSaved">
    <vt:filetime>2020-01-23T00:00:00Z</vt:filetime>
  </property>
</Properties>
</file>