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81" r:id="rId3"/>
    <p:sldId id="257" r:id="rId4"/>
    <p:sldId id="321" r:id="rId5"/>
    <p:sldId id="322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25" r:id="rId14"/>
    <p:sldId id="323" r:id="rId15"/>
    <p:sldId id="324" r:id="rId16"/>
    <p:sldId id="311" r:id="rId17"/>
    <p:sldId id="326" r:id="rId18"/>
    <p:sldId id="303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529"/>
    <a:srgbClr val="F96F09"/>
    <a:srgbClr val="FDA002"/>
    <a:srgbClr val="4FB931"/>
    <a:srgbClr val="F96E09"/>
    <a:srgbClr val="80CE22"/>
    <a:srgbClr val="9D2357"/>
    <a:srgbClr val="273150"/>
    <a:srgbClr val="C8E50D"/>
    <a:srgbClr val="205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372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28EF-63C4-41E4-BBA1-35E030E8832B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9A95-2BC7-4648-819F-BA49FCF882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3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17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0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670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63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95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5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52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2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59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87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17/11/2020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58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1" y="38190"/>
            <a:ext cx="1133340" cy="68198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275831" y="0"/>
            <a:ext cx="1916169" cy="61976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7" y="6236247"/>
            <a:ext cx="3222236" cy="5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2" y="502870"/>
            <a:ext cx="10050637" cy="4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8374758-8899-467C-9B3E-E87EDB08905B}"/>
              </a:ext>
            </a:extLst>
          </p:cNvPr>
          <p:cNvSpPr txBox="1"/>
          <p:nvPr/>
        </p:nvSpPr>
        <p:spPr>
          <a:xfrm>
            <a:off x="975360" y="292417"/>
            <a:ext cx="9648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4:</a:t>
            </a:r>
          </a:p>
          <a:p>
            <a:pPr algn="ctr"/>
            <a:r>
              <a:rPr lang="es-ES" sz="28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Fortalecimiento del sector empresarial del departamento del Quindío.</a:t>
            </a:r>
            <a:endParaRPr lang="es-CO" sz="1600" b="1" dirty="0">
              <a:solidFill>
                <a:srgbClr val="4FB93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18D6797-D5AA-4196-AC24-CAFBED63C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38246"/>
              </p:ext>
            </p:extLst>
          </p:nvPr>
        </p:nvGraphicFramePr>
        <p:xfrm>
          <a:off x="1506827" y="3429000"/>
          <a:ext cx="9117109" cy="2302300"/>
        </p:xfrm>
        <a:graphic>
          <a:graphicData uri="http://schemas.openxmlformats.org/drawingml/2006/table">
            <a:tbl>
              <a:tblPr/>
              <a:tblGrid>
                <a:gridCol w="2442770">
                  <a:extLst>
                    <a:ext uri="{9D8B030D-6E8A-4147-A177-3AD203B41FA5}">
                      <a16:colId xmlns:a16="http://schemas.microsoft.com/office/drawing/2014/main" val="2467342205"/>
                    </a:ext>
                  </a:extLst>
                </a:gridCol>
                <a:gridCol w="2115784">
                  <a:extLst>
                    <a:ext uri="{9D8B030D-6E8A-4147-A177-3AD203B41FA5}">
                      <a16:colId xmlns:a16="http://schemas.microsoft.com/office/drawing/2014/main" val="1458800508"/>
                    </a:ext>
                  </a:extLst>
                </a:gridCol>
                <a:gridCol w="4558555">
                  <a:extLst>
                    <a:ext uri="{9D8B030D-6E8A-4147-A177-3AD203B41FA5}">
                      <a16:colId xmlns:a16="http://schemas.microsoft.com/office/drawing/2014/main" val="3158524465"/>
                    </a:ext>
                  </a:extLst>
                </a:gridCol>
              </a:tblGrid>
              <a:tr h="6821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 PRODUCTOS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35267"/>
                  </a:ext>
                </a:extLst>
              </a:tr>
              <a:tr h="1620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promoción de la industria de Tecnologías de la Información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Eventos para  promoción  de productos y Servicio de la industria TI realizados 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presta servicio técnico y/o profesional en el diseño de la feria tecnológica que se realizara en el mes de diciembre en el departamento del Quindío.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0550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09322B1-85DC-4A0C-9D00-917D8323B1CA}"/>
              </a:ext>
            </a:extLst>
          </p:cNvPr>
          <p:cNvSpPr txBox="1"/>
          <p:nvPr/>
        </p:nvSpPr>
        <p:spPr>
          <a:xfrm>
            <a:off x="838200" y="1971551"/>
            <a:ext cx="10314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96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ESTRATÉGICA: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Inclusión Social y Equidad</a:t>
            </a:r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rgbClr val="F96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Fomento del desarrollo de aplicaciones, software y contenidos para impulsar la apropiación de las Tecnologías de la Información y las Comunicaciones (TIC) "Quindío paraíso empresarial TIC-Quindío TIC"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2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B8EB04D-0D79-4F6F-82F0-659077E70B10}"/>
              </a:ext>
            </a:extLst>
          </p:cNvPr>
          <p:cNvSpPr txBox="1"/>
          <p:nvPr/>
        </p:nvSpPr>
        <p:spPr>
          <a:xfrm>
            <a:off x="975360" y="292417"/>
            <a:ext cx="9648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96E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5:</a:t>
            </a:r>
          </a:p>
          <a:p>
            <a:pPr algn="ctr"/>
            <a:r>
              <a:rPr lang="es-ES" sz="2800" b="1" dirty="0">
                <a:solidFill>
                  <a:srgbClr val="F96E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Implementación Y DIVULGACIÓN DE LA ESTRATÉGIA "QUINDÍO INNOVADOR Y COMPETITIVO"  </a:t>
            </a:r>
            <a:r>
              <a:rPr lang="es-ES" sz="2800" b="1" dirty="0" err="1">
                <a:solidFill>
                  <a:srgbClr val="F96E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Quindio</a:t>
            </a:r>
            <a:r>
              <a:rPr lang="es-ES" sz="2800" b="1" dirty="0">
                <a:solidFill>
                  <a:srgbClr val="F96E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600" b="1" dirty="0">
              <a:solidFill>
                <a:srgbClr val="F96E09"/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55A3644-1523-4CB0-ACB5-6AA00F467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89746"/>
              </p:ext>
            </p:extLst>
          </p:nvPr>
        </p:nvGraphicFramePr>
        <p:xfrm>
          <a:off x="1833093" y="3287332"/>
          <a:ext cx="8525813" cy="2495281"/>
        </p:xfrm>
        <a:graphic>
          <a:graphicData uri="http://schemas.openxmlformats.org/drawingml/2006/table">
            <a:tbl>
              <a:tblPr/>
              <a:tblGrid>
                <a:gridCol w="2284342">
                  <a:extLst>
                    <a:ext uri="{9D8B030D-6E8A-4147-A177-3AD203B41FA5}">
                      <a16:colId xmlns:a16="http://schemas.microsoft.com/office/drawing/2014/main" val="1597983018"/>
                    </a:ext>
                  </a:extLst>
                </a:gridCol>
                <a:gridCol w="1978564">
                  <a:extLst>
                    <a:ext uri="{9D8B030D-6E8A-4147-A177-3AD203B41FA5}">
                      <a16:colId xmlns:a16="http://schemas.microsoft.com/office/drawing/2014/main" val="319914895"/>
                    </a:ext>
                  </a:extLst>
                </a:gridCol>
                <a:gridCol w="4262907">
                  <a:extLst>
                    <a:ext uri="{9D8B030D-6E8A-4147-A177-3AD203B41FA5}">
                      <a16:colId xmlns:a16="http://schemas.microsoft.com/office/drawing/2014/main" val="419651625"/>
                    </a:ext>
                  </a:extLst>
                </a:gridCol>
              </a:tblGrid>
              <a:tr h="6481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 PRODUCTOS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25446"/>
                  </a:ext>
                </a:extLst>
              </a:tr>
              <a:tr h="18471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comunicación con enfoque en Ciencia Tecnología y Sociedad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Juguetes, juegos o videojuegos para la comunicación de la ciencia, tecnología e innovación producidos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esta en el proceso de llevar a cabo convenios, con el fin de llevar realizar un producto tecnológico (juguete, juego o videojuego para la comunicación de la ciencia, tecnología e innovación)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9946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F22730B-D726-49B8-B195-FB29B4A6148A}"/>
              </a:ext>
            </a:extLst>
          </p:cNvPr>
          <p:cNvSpPr txBox="1"/>
          <p:nvPr/>
        </p:nvSpPr>
        <p:spPr>
          <a:xfrm>
            <a:off x="975360" y="1926206"/>
            <a:ext cx="10314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50B9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ESTRATÉGICA: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Productividad y Competitividad </a:t>
            </a:r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rgbClr val="69C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Generación de una cultura que valora y gestiona el conocimiento y la innovación.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3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36CCEF4-A80E-4D92-B1A1-F249C0CA9D21}"/>
              </a:ext>
            </a:extLst>
          </p:cNvPr>
          <p:cNvSpPr txBox="1"/>
          <p:nvPr/>
        </p:nvSpPr>
        <p:spPr>
          <a:xfrm>
            <a:off x="3366244" y="458485"/>
            <a:ext cx="545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MODELO INTEGRADOR TIC</a:t>
            </a:r>
            <a:endParaRPr lang="es-CO" sz="1600" b="1" dirty="0">
              <a:solidFill>
                <a:srgbClr val="4FB93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30ACC6-1BFE-42B8-9830-A0C249131928}"/>
              </a:ext>
            </a:extLst>
          </p:cNvPr>
          <p:cNvSpPr txBox="1"/>
          <p:nvPr/>
        </p:nvSpPr>
        <p:spPr>
          <a:xfrm>
            <a:off x="727806" y="1498106"/>
            <a:ext cx="101557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“Modelo Integrador TIC” busca visibilizar y potencializar los Puntos Vive Digital del Departamento del Quindío, fortaleciendo su utilización mediante estrategias creativas y productivas del sector TIC, de tal manera que a través de estos espacios se dinamice la economía y la formación regional.</a:t>
            </a:r>
            <a:endParaRPr lang="es-CO" dirty="0"/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6EC00E58-CD21-40FE-AA6F-7F8D8E535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30724"/>
              </p:ext>
            </p:extLst>
          </p:nvPr>
        </p:nvGraphicFramePr>
        <p:xfrm>
          <a:off x="989078" y="2931019"/>
          <a:ext cx="5308691" cy="2428875"/>
        </p:xfrm>
        <a:graphic>
          <a:graphicData uri="http://schemas.openxmlformats.org/drawingml/2006/table">
            <a:tbl>
              <a:tblPr/>
              <a:tblGrid>
                <a:gridCol w="1073601">
                  <a:extLst>
                    <a:ext uri="{9D8B030D-6E8A-4147-A177-3AD203B41FA5}">
                      <a16:colId xmlns:a16="http://schemas.microsoft.com/office/drawing/2014/main" val="4204947615"/>
                    </a:ext>
                  </a:extLst>
                </a:gridCol>
                <a:gridCol w="2986560">
                  <a:extLst>
                    <a:ext uri="{9D8B030D-6E8A-4147-A177-3AD203B41FA5}">
                      <a16:colId xmlns:a16="http://schemas.microsoft.com/office/drawing/2014/main" val="3042557446"/>
                    </a:ext>
                  </a:extLst>
                </a:gridCol>
                <a:gridCol w="1248530">
                  <a:extLst>
                    <a:ext uri="{9D8B030D-6E8A-4147-A177-3AD203B41FA5}">
                      <a16:colId xmlns:a16="http://schemas.microsoft.com/office/drawing/2014/main" val="3833650004"/>
                    </a:ext>
                  </a:extLst>
                </a:gridCol>
              </a:tblGrid>
              <a:tr h="3333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PROGRAMAS EN EJCUCION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6959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PERSONAS CAPACITADAS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6256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Mujeres 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Este programa pretende mejorar las competencias digitales mediante la apropiación de herramientas tecnológicas y de programación para que sirva de insumo e innovación en sus propios negocios.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2832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Jovenes emprendedores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 el desarrollo socioeconómico de los jóvenes de la región, mejorando la calidad de vida además de la generación de empleo.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90875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16042827-244F-4923-AF59-F6AC24416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57618"/>
              </p:ext>
            </p:extLst>
          </p:nvPr>
        </p:nvGraphicFramePr>
        <p:xfrm>
          <a:off x="6558209" y="2931019"/>
          <a:ext cx="4955504" cy="2428874"/>
        </p:xfrm>
        <a:graphic>
          <a:graphicData uri="http://schemas.openxmlformats.org/drawingml/2006/table">
            <a:tbl>
              <a:tblPr/>
              <a:tblGrid>
                <a:gridCol w="1310350">
                  <a:extLst>
                    <a:ext uri="{9D8B030D-6E8A-4147-A177-3AD203B41FA5}">
                      <a16:colId xmlns:a16="http://schemas.microsoft.com/office/drawing/2014/main" val="321527830"/>
                    </a:ext>
                  </a:extLst>
                </a:gridCol>
                <a:gridCol w="3645154">
                  <a:extLst>
                    <a:ext uri="{9D8B030D-6E8A-4147-A177-3AD203B41FA5}">
                      <a16:colId xmlns:a16="http://schemas.microsoft.com/office/drawing/2014/main" val="1273304166"/>
                    </a:ext>
                  </a:extLst>
                </a:gridCol>
              </a:tblGrid>
              <a:tr h="5195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PROGRAMAS EN ETAPA DE DIAGNOSTICO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90777"/>
                  </a:ext>
                </a:extLst>
              </a:tr>
              <a:tr h="409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4595"/>
                  </a:ext>
                </a:extLst>
              </a:tr>
              <a:tr h="6819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alfabetización digital en adultos mayores.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97387"/>
                  </a:ext>
                </a:extLst>
              </a:tr>
              <a:tr h="8183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Creativos digitales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incentivar y potencializar las capacidades que tienen los niños a través de las TIC.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35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1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9C3A5A5-40F3-440A-ACAD-12D8873DAA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1825625"/>
            <a:ext cx="10058400" cy="43513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7FCC93-40D9-41DD-9034-E0E0DD3157D4}"/>
              </a:ext>
            </a:extLst>
          </p:cNvPr>
          <p:cNvSpPr txBox="1"/>
          <p:nvPr/>
        </p:nvSpPr>
        <p:spPr>
          <a:xfrm>
            <a:off x="3366245" y="419427"/>
            <a:ext cx="545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MODELO INTEGRADOR TIC</a:t>
            </a:r>
            <a:endParaRPr lang="es-CO" sz="1600" b="1" dirty="0">
              <a:solidFill>
                <a:srgbClr val="4FB9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2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59F94-3E6E-4961-86C9-E8D42F82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790" y="804353"/>
            <a:ext cx="2917447" cy="461665"/>
          </a:xfrm>
        </p:spPr>
        <p:txBody>
          <a:bodyPr/>
          <a:lstStyle/>
          <a:p>
            <a:r>
              <a:rPr lang="es-ES" sz="3200" b="1" dirty="0">
                <a:solidFill>
                  <a:srgbClr val="69C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TIC</a:t>
            </a:r>
            <a:endParaRPr lang="es-CO" sz="32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7CA980-4D23-47EB-A0CF-31B439AF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8" y="2058388"/>
            <a:ext cx="4872465" cy="372470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F4D071-A8CB-4C34-AEF4-7923AF819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89" y="2058388"/>
            <a:ext cx="4641666" cy="37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47C2E01-0EE7-4864-B96D-F38ECD67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140" y="660662"/>
            <a:ext cx="5083719" cy="742008"/>
          </a:xfrm>
        </p:spPr>
        <p:txBody>
          <a:bodyPr/>
          <a:lstStyle/>
          <a:p>
            <a:r>
              <a:rPr lang="es-ES" sz="3200" b="1" dirty="0">
                <a:solidFill>
                  <a:srgbClr val="69C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CREATIVOS DIGITALES</a:t>
            </a:r>
            <a:endParaRPr lang="es-CO" sz="32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A23C8B-EDD4-4162-9BED-AC9D8C103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528" y="1900590"/>
            <a:ext cx="7372941" cy="40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A8A00B7-A434-4DB6-BE88-1D1714574F91}"/>
              </a:ext>
            </a:extLst>
          </p:cNvPr>
          <p:cNvSpPr txBox="1"/>
          <p:nvPr/>
        </p:nvSpPr>
        <p:spPr>
          <a:xfrm>
            <a:off x="2453708" y="345650"/>
            <a:ext cx="7284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PROYECTOS PRESENTADOS A TRAVES DE RECURSOS DE REGALIAS 2020</a:t>
            </a:r>
            <a:endParaRPr lang="es-CO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C7C20C3-154D-4522-A679-DB086E613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06787"/>
              </p:ext>
            </p:extLst>
          </p:nvPr>
        </p:nvGraphicFramePr>
        <p:xfrm>
          <a:off x="1081825" y="1738648"/>
          <a:ext cx="9672035" cy="3910470"/>
        </p:xfrm>
        <a:graphic>
          <a:graphicData uri="http://schemas.openxmlformats.org/drawingml/2006/table">
            <a:tbl>
              <a:tblPr/>
              <a:tblGrid>
                <a:gridCol w="4078830">
                  <a:extLst>
                    <a:ext uri="{9D8B030D-6E8A-4147-A177-3AD203B41FA5}">
                      <a16:colId xmlns:a16="http://schemas.microsoft.com/office/drawing/2014/main" val="2937880875"/>
                    </a:ext>
                  </a:extLst>
                </a:gridCol>
                <a:gridCol w="3215334">
                  <a:extLst>
                    <a:ext uri="{9D8B030D-6E8A-4147-A177-3AD203B41FA5}">
                      <a16:colId xmlns:a16="http://schemas.microsoft.com/office/drawing/2014/main" val="1188620242"/>
                    </a:ext>
                  </a:extLst>
                </a:gridCol>
                <a:gridCol w="2377871">
                  <a:extLst>
                    <a:ext uri="{9D8B030D-6E8A-4147-A177-3AD203B41FA5}">
                      <a16:colId xmlns:a16="http://schemas.microsoft.com/office/drawing/2014/main" val="4073949860"/>
                    </a:ext>
                  </a:extLst>
                </a:gridCol>
              </a:tblGrid>
              <a:tr h="3616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PROYECTOS PRESENTADOS POR RECURSOS DE REGALIAS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30607"/>
                  </a:ext>
                </a:extLst>
              </a:tr>
              <a:tr h="418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Presentado 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61830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Atencion a poblacion migrante - telesalud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Banco Inter Americano y desarrollo USAID.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 millones de dolares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05266"/>
                  </a:ext>
                </a:extLst>
              </a:tr>
              <a:tr h="6894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Atencion a poblacion migrante - formacion 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 millones de dolares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04562"/>
                  </a:ext>
                </a:extLst>
              </a:tr>
              <a:tr h="7007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Reactivacion economica, control turistico y control de aforos en municipios del departamento del Quindio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Ciencia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Tecnologia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Innovacion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2.800.000.000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35942"/>
                  </a:ext>
                </a:extLst>
              </a:tr>
              <a:tr h="4972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Aulas Steam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7.000.000.000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89458"/>
                  </a:ext>
                </a:extLst>
              </a:tr>
              <a:tr h="57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alternativa a la educacion superior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1.800.000.000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7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BC28798-76BB-4BE9-B54A-386F7B597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18694"/>
              </p:ext>
            </p:extLst>
          </p:nvPr>
        </p:nvGraphicFramePr>
        <p:xfrm>
          <a:off x="1841679" y="1171978"/>
          <a:ext cx="8667481" cy="403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808">
                  <a:extLst>
                    <a:ext uri="{9D8B030D-6E8A-4147-A177-3AD203B41FA5}">
                      <a16:colId xmlns:a16="http://schemas.microsoft.com/office/drawing/2014/main" val="781060714"/>
                    </a:ext>
                  </a:extLst>
                </a:gridCol>
                <a:gridCol w="1518791">
                  <a:extLst>
                    <a:ext uri="{9D8B030D-6E8A-4147-A177-3AD203B41FA5}">
                      <a16:colId xmlns:a16="http://schemas.microsoft.com/office/drawing/2014/main" val="2114067671"/>
                    </a:ext>
                  </a:extLst>
                </a:gridCol>
                <a:gridCol w="1653794">
                  <a:extLst>
                    <a:ext uri="{9D8B030D-6E8A-4147-A177-3AD203B41FA5}">
                      <a16:colId xmlns:a16="http://schemas.microsoft.com/office/drawing/2014/main" val="240182680"/>
                    </a:ext>
                  </a:extLst>
                </a:gridCol>
                <a:gridCol w="3049088">
                  <a:extLst>
                    <a:ext uri="{9D8B030D-6E8A-4147-A177-3AD203B41FA5}">
                      <a16:colId xmlns:a16="http://schemas.microsoft.com/office/drawing/2014/main" val="2224641469"/>
                    </a:ext>
                  </a:extLst>
                </a:gridCol>
              </a:tblGrid>
              <a:tr h="4023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A GESTIONARSE A NIVEL NACIONAL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80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EJECUCION O ESTADO DE FORMULACION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POBLACION IMPACTADA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DEL PROYECTO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05700"/>
                  </a:ext>
                </a:extLst>
              </a:tr>
              <a:tr h="1209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proceso de formulación.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toda la población en general del departamento.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$ 21.000.000.000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proyecto será apalancado a través del Ministerio de las Tecnologías de la Información y las Comunicaciones Min Tic.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8493"/>
                  </a:ext>
                </a:extLst>
              </a:tr>
              <a:tr h="814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proceso de formulación.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toda la población en general del departamento.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$ 27.500.000.000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enfocado a mejorar la conectividad en el departamento del Quindio.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6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8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73257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67F341-C05D-447D-85B4-79C243701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73" y="412228"/>
            <a:ext cx="5431547" cy="19490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3022014" y="2679241"/>
            <a:ext cx="5003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855" y="4812087"/>
            <a:ext cx="6048375" cy="1076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912" y="6157534"/>
            <a:ext cx="2162175" cy="40063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F9A84B2-E156-4607-A2FD-A0E3C0AD3573}"/>
              </a:ext>
            </a:extLst>
          </p:cNvPr>
          <p:cNvSpPr txBox="1"/>
          <p:nvPr/>
        </p:nvSpPr>
        <p:spPr>
          <a:xfrm>
            <a:off x="5348038" y="577197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Sexto Piso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44273" y="2990706"/>
            <a:ext cx="98257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INFORME DE INVERSION VIGENCIA 2020</a:t>
            </a:r>
          </a:p>
          <a:p>
            <a:pPr algn="ctr"/>
            <a:r>
              <a:rPr lang="es-CO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11784" y="4236073"/>
            <a:ext cx="4813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“TÚ Y YO SOMOS QUINDÍO”  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2020-2023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49" y="663912"/>
            <a:ext cx="9148902" cy="19051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638" y="6172080"/>
            <a:ext cx="2162175" cy="4006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F9A84B2-E156-4607-A2FD-A0E3C0AD3573}"/>
              </a:ext>
            </a:extLst>
          </p:cNvPr>
          <p:cNvSpPr txBox="1"/>
          <p:nvPr/>
        </p:nvSpPr>
        <p:spPr>
          <a:xfrm>
            <a:off x="5270765" y="577197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Sexto Piso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05E8BC-638B-4EAA-9BE9-FACE1E05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016402"/>
          </a:xfrm>
          <a:prstGeom prst="rect">
            <a:avLst/>
          </a:prstGeom>
        </p:spPr>
      </p:pic>
      <p:sp>
        <p:nvSpPr>
          <p:cNvPr id="2" name="Rectángulo redondeado 7">
            <a:extLst>
              <a:ext uri="{FF2B5EF4-FFF2-40B4-BE49-F238E27FC236}">
                <a16:creationId xmlns:a16="http://schemas.microsoft.com/office/drawing/2014/main" id="{6F48FCA3-CB06-4625-9129-7DD48FEDBFE7}"/>
              </a:ext>
            </a:extLst>
          </p:cNvPr>
          <p:cNvSpPr/>
          <p:nvPr/>
        </p:nvSpPr>
        <p:spPr>
          <a:xfrm>
            <a:off x="3451539" y="184886"/>
            <a:ext cx="6490950" cy="6567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latin typeface="Arial Black" panose="020B0A04020102020204" pitchFamily="34" charset="0"/>
              </a:rPr>
              <a:t>ECOSISTEMA TIC</a:t>
            </a:r>
            <a:endParaRPr lang="es-CO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6D8EDAA-3AFF-443D-B37B-2260B4924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72343"/>
              </p:ext>
            </p:extLst>
          </p:nvPr>
        </p:nvGraphicFramePr>
        <p:xfrm>
          <a:off x="2288178" y="4069724"/>
          <a:ext cx="7171036" cy="2151111"/>
        </p:xfrm>
        <a:graphic>
          <a:graphicData uri="http://schemas.openxmlformats.org/drawingml/2006/table">
            <a:tbl>
              <a:tblPr/>
              <a:tblGrid>
                <a:gridCol w="3583689">
                  <a:extLst>
                    <a:ext uri="{9D8B030D-6E8A-4147-A177-3AD203B41FA5}">
                      <a16:colId xmlns:a16="http://schemas.microsoft.com/office/drawing/2014/main" val="2625305147"/>
                    </a:ext>
                  </a:extLst>
                </a:gridCol>
                <a:gridCol w="3587347">
                  <a:extLst>
                    <a:ext uri="{9D8B030D-6E8A-4147-A177-3AD203B41FA5}">
                      <a16:colId xmlns:a16="http://schemas.microsoft.com/office/drawing/2014/main" val="3054247220"/>
                    </a:ext>
                  </a:extLst>
                </a:gridCol>
              </a:tblGrid>
              <a:tr h="1868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16882"/>
                  </a:ext>
                </a:extLst>
              </a:tr>
              <a:tr h="6231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 sostenibilidad de las tecnologías de la información y comunicación de la Gobernación del Quindío.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educación informal para la implementación de la Estrategia de Gobierno digital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95156"/>
                  </a:ext>
                </a:extLst>
              </a:tr>
              <a:tr h="5256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educación informal en Gestión TI y en Seguridad y Privacidad de la Información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17585"/>
                  </a:ext>
                </a:extLst>
              </a:tr>
              <a:tr h="8155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 estrategia de Gobierno en línea en el Departamento del Quindío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apoyo para la transferencia de conocimiento y tecnología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33799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488AE1B-4838-4C08-BFF5-FD0CD8ED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3" y="3607583"/>
            <a:ext cx="10567852" cy="337460"/>
          </a:xfrm>
        </p:spPr>
        <p:txBody>
          <a:bodyPr/>
          <a:lstStyle/>
          <a:p>
            <a:pPr algn="ctr"/>
            <a:r>
              <a:rPr lang="es-MX" sz="16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PROYECTOS HOMOLOGADOS AL PLAN DE DESARROLLO “TU Y YO SOMOS QUINDIO”</a:t>
            </a:r>
            <a:endParaRPr lang="es-CO" sz="1600" b="1" dirty="0">
              <a:solidFill>
                <a:srgbClr val="4FB931"/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AE2DDC8-D697-4E69-9516-B93543923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13203"/>
              </p:ext>
            </p:extLst>
          </p:nvPr>
        </p:nvGraphicFramePr>
        <p:xfrm>
          <a:off x="2514597" y="1410789"/>
          <a:ext cx="6648995" cy="1872254"/>
        </p:xfrm>
        <a:graphic>
          <a:graphicData uri="http://schemas.openxmlformats.org/drawingml/2006/table">
            <a:tbl>
              <a:tblPr/>
              <a:tblGrid>
                <a:gridCol w="742213">
                  <a:extLst>
                    <a:ext uri="{9D8B030D-6E8A-4147-A177-3AD203B41FA5}">
                      <a16:colId xmlns:a16="http://schemas.microsoft.com/office/drawing/2014/main" val="781337295"/>
                    </a:ext>
                  </a:extLst>
                </a:gridCol>
                <a:gridCol w="5906782">
                  <a:extLst>
                    <a:ext uri="{9D8B030D-6E8A-4147-A177-3AD203B41FA5}">
                      <a16:colId xmlns:a16="http://schemas.microsoft.com/office/drawing/2014/main" val="1687696141"/>
                    </a:ext>
                  </a:extLst>
                </a:gridCol>
              </a:tblGrid>
              <a:tr h="3134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32870"/>
                  </a:ext>
                </a:extLst>
              </a:tr>
              <a:tr h="420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 sostenibilidad de las tecnologías de la información y comunicación de la Gobernación del Quindío.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62237"/>
                  </a:ext>
                </a:extLst>
              </a:tr>
              <a:tr h="6007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 estrategia de Gobierno en línea en el Departamento del Quindío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47871"/>
                  </a:ext>
                </a:extLst>
              </a:tr>
              <a:tr h="5373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Actualización de la infraestructura tecnológica de la gobernación del Quindío.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4137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7A8FF6E7-6779-47AF-87A3-E02030F2B0EC}"/>
              </a:ext>
            </a:extLst>
          </p:cNvPr>
          <p:cNvSpPr txBox="1">
            <a:spLocks/>
          </p:cNvSpPr>
          <p:nvPr/>
        </p:nvSpPr>
        <p:spPr>
          <a:xfrm>
            <a:off x="2288178" y="445234"/>
            <a:ext cx="7101831" cy="436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Proyectos con que se inicio la vigencia 2020</a:t>
            </a:r>
            <a:endParaRPr lang="es-CO" sz="2400" b="1" dirty="0">
              <a:solidFill>
                <a:srgbClr val="4FB93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33C3D99-05E7-4606-8369-7073F01D60A8}"/>
              </a:ext>
            </a:extLst>
          </p:cNvPr>
          <p:cNvSpPr txBox="1">
            <a:spLocks/>
          </p:cNvSpPr>
          <p:nvPr/>
        </p:nvSpPr>
        <p:spPr>
          <a:xfrm>
            <a:off x="2976157" y="1086249"/>
            <a:ext cx="5355772" cy="436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Estos proyectos fueron formulados en la vigencia anterior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62814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64EAE3-EDB8-4ADF-94C3-3A9BDB73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27" y="411163"/>
            <a:ext cx="6672943" cy="1215481"/>
          </a:xfrm>
        </p:spPr>
        <p:txBody>
          <a:bodyPr/>
          <a:lstStyle/>
          <a:p>
            <a:pPr algn="ctr"/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PROYECTOS NUEVOS FORMULADOS </a:t>
            </a:r>
            <a:b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PLAN DE DESAROLLO</a:t>
            </a:r>
            <a:b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“TU Y YO SOMOS QUINDIO”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735D79-E29B-4692-BF53-ED340548A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91476"/>
              </p:ext>
            </p:extLst>
          </p:nvPr>
        </p:nvGraphicFramePr>
        <p:xfrm>
          <a:off x="2185270" y="1946182"/>
          <a:ext cx="7821456" cy="3905793"/>
        </p:xfrm>
        <a:graphic>
          <a:graphicData uri="http://schemas.openxmlformats.org/drawingml/2006/table">
            <a:tbl>
              <a:tblPr/>
              <a:tblGrid>
                <a:gridCol w="4004330">
                  <a:extLst>
                    <a:ext uri="{9D8B030D-6E8A-4147-A177-3AD203B41FA5}">
                      <a16:colId xmlns:a16="http://schemas.microsoft.com/office/drawing/2014/main" val="136700033"/>
                    </a:ext>
                  </a:extLst>
                </a:gridCol>
                <a:gridCol w="3817126">
                  <a:extLst>
                    <a:ext uri="{9D8B030D-6E8A-4147-A177-3AD203B41FA5}">
                      <a16:colId xmlns:a16="http://schemas.microsoft.com/office/drawing/2014/main" val="2139222300"/>
                    </a:ext>
                  </a:extLst>
                </a:gridCol>
              </a:tblGrid>
              <a:tr h="716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42536"/>
                  </a:ext>
                </a:extLst>
              </a:tr>
              <a:tr h="6056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y apoyo a las tecnologías de la información y las comunicaciones en el departamento del quindio.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acceso y uso de Tecnologías de la Información y las Comunicaciones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66946"/>
                  </a:ext>
                </a:extLst>
              </a:tr>
              <a:tr h="6921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educación informal en tecnologías de la información y las comunicaciones.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06933"/>
                  </a:ext>
                </a:extLst>
              </a:tr>
              <a:tr h="8404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del sector empresarial del departamento del Quindío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comunicación con enfoque en Ciencia Tecnología y Sociedad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879027"/>
                  </a:ext>
                </a:extLst>
              </a:tr>
              <a:tr h="10506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Y DIVULGACIÓN DE LA ESTRATÉGIA "QUINDÍO INNOVADOR Y COMPETITIVO"  Quindío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comunicación con enfoque en Ciencia Tecnología y Sociedad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72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7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F8B2D-F6BF-4DB8-846A-B4E3F266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745" y="130938"/>
            <a:ext cx="7010391" cy="1070051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RESUMEN DE LOS PROYECTOS DEFINIDOS EN LA VIGENCIA 2020</a:t>
            </a:r>
            <a:endParaRPr lang="es-CO" sz="2800" b="1" dirty="0">
              <a:solidFill>
                <a:srgbClr val="4FB93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75B86C8-A0F1-4D47-B750-E41F2A128857}"/>
              </a:ext>
            </a:extLst>
          </p:cNvPr>
          <p:cNvGrpSpPr/>
          <p:nvPr/>
        </p:nvGrpSpPr>
        <p:grpSpPr>
          <a:xfrm>
            <a:off x="2009808" y="1485323"/>
            <a:ext cx="8172383" cy="4477595"/>
            <a:chOff x="2009808" y="1485323"/>
            <a:chExt cx="8172383" cy="447759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29C5E6E-33EF-4635-B45C-FE4AD0C5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9808" y="1485323"/>
              <a:ext cx="8172383" cy="447759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FABE225-78EF-41F9-97E3-AE94BAD2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634" y="4644242"/>
              <a:ext cx="4731645" cy="442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595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6469C8-7BC8-44CA-B9C0-709FA5FB7A2A}"/>
              </a:ext>
            </a:extLst>
          </p:cNvPr>
          <p:cNvSpPr txBox="1"/>
          <p:nvPr/>
        </p:nvSpPr>
        <p:spPr>
          <a:xfrm>
            <a:off x="838200" y="78157"/>
            <a:ext cx="964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76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1:</a:t>
            </a:r>
          </a:p>
          <a:p>
            <a:pPr algn="ctr"/>
            <a:r>
              <a:rPr lang="es-ES" sz="2400" b="1" dirty="0">
                <a:solidFill>
                  <a:srgbClr val="F766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Apoyo a la sostenibilidad de las tecnologías de la información y comunicación de la Gobernación del Quindío.</a:t>
            </a:r>
            <a:endParaRPr lang="es-CO" sz="1400" b="1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71FAE5F-E3FE-4049-93E1-352BB25D0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53044"/>
              </p:ext>
            </p:extLst>
          </p:nvPr>
        </p:nvGraphicFramePr>
        <p:xfrm>
          <a:off x="1607713" y="2829517"/>
          <a:ext cx="8976574" cy="3468253"/>
        </p:xfrm>
        <a:graphic>
          <a:graphicData uri="http://schemas.openxmlformats.org/drawingml/2006/table">
            <a:tbl>
              <a:tblPr/>
              <a:tblGrid>
                <a:gridCol w="2386750">
                  <a:extLst>
                    <a:ext uri="{9D8B030D-6E8A-4147-A177-3AD203B41FA5}">
                      <a16:colId xmlns:a16="http://schemas.microsoft.com/office/drawing/2014/main" val="634743825"/>
                    </a:ext>
                  </a:extLst>
                </a:gridCol>
                <a:gridCol w="2067263">
                  <a:extLst>
                    <a:ext uri="{9D8B030D-6E8A-4147-A177-3AD203B41FA5}">
                      <a16:colId xmlns:a16="http://schemas.microsoft.com/office/drawing/2014/main" val="3218781307"/>
                    </a:ext>
                  </a:extLst>
                </a:gridCol>
                <a:gridCol w="4522561">
                  <a:extLst>
                    <a:ext uri="{9D8B030D-6E8A-4147-A177-3AD203B41FA5}">
                      <a16:colId xmlns:a16="http://schemas.microsoft.com/office/drawing/2014/main" val="3663395287"/>
                    </a:ext>
                  </a:extLst>
                </a:gridCol>
              </a:tblGrid>
              <a:tr h="578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 PRODUCTOS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71680"/>
                  </a:ext>
                </a:extLst>
              </a:tr>
              <a:tr h="13728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educación informal para la implementación de la Estrategia de Gobierno digital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Personas capacitadas para la implementación de la Estrategia de Gobierno digital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presta apoyo técnico y/o profesional en el fortalecimiento de la estrategia de gobierno digital del la gobernación del Quindío a través de diferentes estrategias de capacitación a la comunidad y entes territoriales del departamento.</a:t>
                      </a:r>
                    </a:p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igual Forma se fortalece el modelo integrador TIC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28318"/>
                  </a:ext>
                </a:extLst>
              </a:tr>
              <a:tr h="15173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educación informal en Gestión TI y en Seguridad y Privacidad de la Información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Personas capacitadas en Gestión TI y en Seguridad y Privacidad de la Información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presta apoyo técnico y/o profesional a los diferentes entes territoriales del departamento del Quindío, en el fortalecimiento de la gestión TI y la seguridad y privacidad de la información.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0802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5454406-4507-413F-9878-E4D18ABE6B70}"/>
              </a:ext>
            </a:extLst>
          </p:cNvPr>
          <p:cNvSpPr txBox="1"/>
          <p:nvPr/>
        </p:nvSpPr>
        <p:spPr>
          <a:xfrm>
            <a:off x="838200" y="1417381"/>
            <a:ext cx="10314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50B9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ESTRATÉGICA: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Liderazgo, Gobernabilidad y Transparencia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rgbClr val="69C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Fomento del desarrollo de aplicaciones, software y contenidos para impulsar la apropiación de las Tecnologías de la Información y las Comunicaciones (TIC) "Quindío paraíso empresarial TIC-Quindío TIC"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8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4F5A6CB-CA4A-46DC-8D9A-1D9B274A9ABE}"/>
              </a:ext>
            </a:extLst>
          </p:cNvPr>
          <p:cNvSpPr txBox="1"/>
          <p:nvPr/>
        </p:nvSpPr>
        <p:spPr>
          <a:xfrm>
            <a:off x="975360" y="292417"/>
            <a:ext cx="964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2:</a:t>
            </a:r>
          </a:p>
          <a:p>
            <a:pPr algn="ctr"/>
            <a:r>
              <a:rPr lang="es-ES" sz="2400" b="1" dirty="0">
                <a:solidFill>
                  <a:srgbClr val="4FB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Apoyo a la estrategia de Gobierno en línea en el Departamento del Quindío.</a:t>
            </a:r>
            <a:endParaRPr lang="es-CO" sz="1400" b="1" dirty="0">
              <a:solidFill>
                <a:srgbClr val="4FB931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9432E1C-8961-4D1D-A1F1-D0EF130B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01126"/>
              </p:ext>
            </p:extLst>
          </p:nvPr>
        </p:nvGraphicFramePr>
        <p:xfrm>
          <a:off x="1700011" y="2988634"/>
          <a:ext cx="8500056" cy="3103808"/>
        </p:xfrm>
        <a:graphic>
          <a:graphicData uri="http://schemas.openxmlformats.org/drawingml/2006/table">
            <a:tbl>
              <a:tblPr/>
              <a:tblGrid>
                <a:gridCol w="2050618">
                  <a:extLst>
                    <a:ext uri="{9D8B030D-6E8A-4147-A177-3AD203B41FA5}">
                      <a16:colId xmlns:a16="http://schemas.microsoft.com/office/drawing/2014/main" val="2840256955"/>
                    </a:ext>
                  </a:extLst>
                </a:gridCol>
                <a:gridCol w="1983891">
                  <a:extLst>
                    <a:ext uri="{9D8B030D-6E8A-4147-A177-3AD203B41FA5}">
                      <a16:colId xmlns:a16="http://schemas.microsoft.com/office/drawing/2014/main" val="374658786"/>
                    </a:ext>
                  </a:extLst>
                </a:gridCol>
                <a:gridCol w="4465547">
                  <a:extLst>
                    <a:ext uri="{9D8B030D-6E8A-4147-A177-3AD203B41FA5}">
                      <a16:colId xmlns:a16="http://schemas.microsoft.com/office/drawing/2014/main" val="1741794721"/>
                    </a:ext>
                  </a:extLst>
                </a:gridCol>
              </a:tblGrid>
              <a:tr h="426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 PRODUCTOS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42118"/>
                  </a:ext>
                </a:extLst>
              </a:tr>
              <a:tr h="2677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 la estrategia de Gobierno en línea en el Departamento del Quindío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Nuevas tecnologías adoptadas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realizo la adquisición dos (2) nuevos módulos para la virtualización de trámites y/o servicios en el marco de política de gobierno digital correspondientes a: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módulo móvil para técnicos de salud pública en servicios de ivc (inspección vigilancia y control de establecimientos)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Componente de apoyo a tareas administrativas en el área de control de medicamentos especiales para ser integrados a la ventanilla única virtual del Quindío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0033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77BA8215-F644-4E5F-BBC4-7443FB38449C}"/>
              </a:ext>
            </a:extLst>
          </p:cNvPr>
          <p:cNvSpPr txBox="1"/>
          <p:nvPr/>
        </p:nvSpPr>
        <p:spPr>
          <a:xfrm>
            <a:off x="838200" y="1907156"/>
            <a:ext cx="10314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96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ESTRATÉGICA: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Productividad y Competitividad </a:t>
            </a:r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rgbClr val="F96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Desarrollo tecnológico e innovación para el crecimiento empresarial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7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EF2FAD2-A78C-4EED-8F16-BF1C0402F049}"/>
              </a:ext>
            </a:extLst>
          </p:cNvPr>
          <p:cNvSpPr txBox="1"/>
          <p:nvPr/>
        </p:nvSpPr>
        <p:spPr>
          <a:xfrm>
            <a:off x="975360" y="292417"/>
            <a:ext cx="964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96E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 3:</a:t>
            </a:r>
          </a:p>
          <a:p>
            <a:pPr algn="ctr"/>
            <a:r>
              <a:rPr lang="es-ES" sz="2400" b="1" dirty="0">
                <a:solidFill>
                  <a:srgbClr val="F96E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Fortalecimiento y apoyo a las tecnologías de la información y las comunicaciones en el departamento del Quindío.</a:t>
            </a:r>
            <a:endParaRPr lang="es-CO" sz="1400" b="1" dirty="0">
              <a:solidFill>
                <a:srgbClr val="F96E09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6B6A6EB-74AA-4623-913E-E02A42D06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3226"/>
              </p:ext>
            </p:extLst>
          </p:nvPr>
        </p:nvGraphicFramePr>
        <p:xfrm>
          <a:off x="1751527" y="2924568"/>
          <a:ext cx="8615967" cy="3335627"/>
        </p:xfrm>
        <a:graphic>
          <a:graphicData uri="http://schemas.openxmlformats.org/drawingml/2006/table">
            <a:tbl>
              <a:tblPr/>
              <a:tblGrid>
                <a:gridCol w="2309721">
                  <a:extLst>
                    <a:ext uri="{9D8B030D-6E8A-4147-A177-3AD203B41FA5}">
                      <a16:colId xmlns:a16="http://schemas.microsoft.com/office/drawing/2014/main" val="1075527893"/>
                    </a:ext>
                  </a:extLst>
                </a:gridCol>
                <a:gridCol w="2000545">
                  <a:extLst>
                    <a:ext uri="{9D8B030D-6E8A-4147-A177-3AD203B41FA5}">
                      <a16:colId xmlns:a16="http://schemas.microsoft.com/office/drawing/2014/main" val="2513924008"/>
                    </a:ext>
                  </a:extLst>
                </a:gridCol>
                <a:gridCol w="4305701">
                  <a:extLst>
                    <a:ext uri="{9D8B030D-6E8A-4147-A177-3AD203B41FA5}">
                      <a16:colId xmlns:a16="http://schemas.microsoft.com/office/drawing/2014/main" val="35087020"/>
                    </a:ext>
                  </a:extLst>
                </a:gridCol>
              </a:tblGrid>
              <a:tr h="5847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 PRODUCTOS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DESCRIPCION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15536"/>
                  </a:ext>
                </a:extLst>
              </a:tr>
              <a:tr h="14884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acceso y uso de Tecnologías de la Información y las Comunicaciones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Soluciones de conectividad en instituciones públicas instaladas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Actualmente se esta en el proceso de estructuración, direccionamiento y transición del protocolo  IPV6 en una institución publica en el departamento del Quindío.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4282"/>
                  </a:ext>
                </a:extLst>
              </a:tr>
              <a:tr h="12624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educación informal en tecnologías de la información y las comunicaciones.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Personas capacitadas en tecnologías de la información y las comunicaciones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Actualmente se esta en el proceso de fortalecimiento del modelo integrador TIC.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8900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8B515B9-D61C-4D2A-8332-C8E73B15255F}"/>
              </a:ext>
            </a:extLst>
          </p:cNvPr>
          <p:cNvSpPr txBox="1"/>
          <p:nvPr/>
        </p:nvSpPr>
        <p:spPr>
          <a:xfrm>
            <a:off x="975360" y="1617113"/>
            <a:ext cx="10314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50B9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ESTRATÉGICA: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Inclusión Social y Equidad</a:t>
            </a:r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b="1" dirty="0">
              <a:solidFill>
                <a:srgbClr val="69C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rgbClr val="69C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Facilitar el acceso y uso de las Tecnologías de la Información y las Comunicaciones en todo el departamento del Quindío. "Tú y yo somos ciudadanos TIC"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42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7175</TotalTime>
  <Words>1328</Words>
  <Application>Microsoft Office PowerPoint</Application>
  <PresentationFormat>Panorámica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PROYECTOS HOMOLOGADOS AL PLAN DE DESARROLLO “TU Y YO SOMOS QUINDIO”</vt:lpstr>
      <vt:lpstr>PROYECTOS NUEVOS FORMULADOS  EN EL PLAN DE DESAROLLO “TU Y YO SOMOS QUINDIO”</vt:lpstr>
      <vt:lpstr>RESUMEN DE LOS PROYECTOS DEFINIDOS EN LA VIGENCIA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MUJERES TIC</vt:lpstr>
      <vt:lpstr>CREATIVOS DIGITALES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oskar cataño</cp:lastModifiedBy>
  <cp:revision>362</cp:revision>
  <dcterms:created xsi:type="dcterms:W3CDTF">2019-12-16T17:04:14Z</dcterms:created>
  <dcterms:modified xsi:type="dcterms:W3CDTF">2020-11-17T14:17:52Z</dcterms:modified>
</cp:coreProperties>
</file>