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5" r:id="rId4"/>
    <p:sldId id="268" r:id="rId5"/>
    <p:sldId id="272" r:id="rId6"/>
    <p:sldId id="270" r:id="rId7"/>
    <p:sldId id="263" r:id="rId8"/>
    <p:sldId id="264" r:id="rId9"/>
    <p:sldId id="279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egoe UI Semibold" panose="020B0702040204020203" pitchFamily="34" charset="0"/>
      <p:bold r:id="rId16"/>
      <p:boldItalic r:id="rId17"/>
    </p:embeddedFont>
  </p:embeddedFontLst>
  <p:defaultTextStyle>
    <a:defPPr>
      <a:defRPr lang="es-CO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F6627D-FDD6-4268-BF7F-FE243D009B40}">
  <a:tblStyle styleId="{C5F6627D-FDD6-4268-BF7F-FE243D009B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8" autoAdjust="0"/>
    <p:restoredTop sz="0" autoAdjust="0"/>
  </p:normalViewPr>
  <p:slideViewPr>
    <p:cSldViewPr snapToGrid="0">
      <p:cViewPr varScale="1">
        <p:scale>
          <a:sx n="114" d="100"/>
          <a:sy n="114" d="100"/>
        </p:scale>
        <p:origin x="129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Google Shape;3;n">
            <a:extLst>
              <a:ext uri="{FF2B5EF4-FFF2-40B4-BE49-F238E27FC236}">
                <a16:creationId xmlns:a16="http://schemas.microsoft.com/office/drawing/2014/main" id="{5ABF3961-91D6-4103-893C-8E5A87BAA0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Google Shape;4;n">
            <a:extLst>
              <a:ext uri="{FF2B5EF4-FFF2-40B4-BE49-F238E27FC236}">
                <a16:creationId xmlns:a16="http://schemas.microsoft.com/office/drawing/2014/main" id="{EDC5EFFE-0E38-4DE7-9191-589D84EAF14C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CO" altLang="es-CO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851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Google Shape;81;p1:notes">
            <a:extLst>
              <a:ext uri="{FF2B5EF4-FFF2-40B4-BE49-F238E27FC236}">
                <a16:creationId xmlns:a16="http://schemas.microsoft.com/office/drawing/2014/main" id="{AC4F094E-1A32-4DCC-94BA-142886FF7E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CO" altLang="es-CO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Google Shape;82;p1:notes">
            <a:extLst>
              <a:ext uri="{FF2B5EF4-FFF2-40B4-BE49-F238E27FC236}">
                <a16:creationId xmlns:a16="http://schemas.microsoft.com/office/drawing/2014/main" id="{E7AC1DC1-6849-4A11-8583-8B46320446E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Google Shape;119;p3:notes">
            <a:extLst>
              <a:ext uri="{FF2B5EF4-FFF2-40B4-BE49-F238E27FC236}">
                <a16:creationId xmlns:a16="http://schemas.microsoft.com/office/drawing/2014/main" id="{34C82E1A-B114-4E5A-9231-6134EA02BF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CO" altLang="es-CO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Google Shape;120;p3:notes">
            <a:extLst>
              <a:ext uri="{FF2B5EF4-FFF2-40B4-BE49-F238E27FC236}">
                <a16:creationId xmlns:a16="http://schemas.microsoft.com/office/drawing/2014/main" id="{4029EFD2-F1D0-4AF4-8127-9239218C54D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Google Shape;171;p10:notes">
            <a:extLst>
              <a:ext uri="{FF2B5EF4-FFF2-40B4-BE49-F238E27FC236}">
                <a16:creationId xmlns:a16="http://schemas.microsoft.com/office/drawing/2014/main" id="{77532E95-DB24-4BE8-9825-C7E62C476E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CO" altLang="es-CO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1" name="Google Shape;172;p10:notes">
            <a:extLst>
              <a:ext uri="{FF2B5EF4-FFF2-40B4-BE49-F238E27FC236}">
                <a16:creationId xmlns:a16="http://schemas.microsoft.com/office/drawing/2014/main" id="{225D1D7F-7422-46A2-A3B5-006D955E8E0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198;p13:notes">
            <a:extLst>
              <a:ext uri="{FF2B5EF4-FFF2-40B4-BE49-F238E27FC236}">
                <a16:creationId xmlns:a16="http://schemas.microsoft.com/office/drawing/2014/main" id="{565EEF60-6B0C-40FF-8053-B8938D6E34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CO" altLang="es-CO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3" name="Google Shape;199;p13:notes">
            <a:extLst>
              <a:ext uri="{FF2B5EF4-FFF2-40B4-BE49-F238E27FC236}">
                <a16:creationId xmlns:a16="http://schemas.microsoft.com/office/drawing/2014/main" id="{60F662A9-F160-4B36-9F1E-3549F5BF336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Google Shape;230;p17:notes">
            <a:extLst>
              <a:ext uri="{FF2B5EF4-FFF2-40B4-BE49-F238E27FC236}">
                <a16:creationId xmlns:a16="http://schemas.microsoft.com/office/drawing/2014/main" id="{229AD1A0-B2A3-4138-AACB-F6AEC55E60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CO" altLang="es-CO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Google Shape;231;p17:notes">
            <a:extLst>
              <a:ext uri="{FF2B5EF4-FFF2-40B4-BE49-F238E27FC236}">
                <a16:creationId xmlns:a16="http://schemas.microsoft.com/office/drawing/2014/main" id="{494D156B-5601-4B57-9B2A-E96B51FD6A0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Google Shape;214;p15:notes">
            <a:extLst>
              <a:ext uri="{FF2B5EF4-FFF2-40B4-BE49-F238E27FC236}">
                <a16:creationId xmlns:a16="http://schemas.microsoft.com/office/drawing/2014/main" id="{89624426-1523-494C-B4F9-B96BE04D9F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CO" altLang="es-CO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Google Shape;215;p15:notes">
            <a:extLst>
              <a:ext uri="{FF2B5EF4-FFF2-40B4-BE49-F238E27FC236}">
                <a16:creationId xmlns:a16="http://schemas.microsoft.com/office/drawing/2014/main" id="{B76A05B6-31AA-4ADD-B179-CE99DE9EDAF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155;p8:notes">
            <a:extLst>
              <a:ext uri="{FF2B5EF4-FFF2-40B4-BE49-F238E27FC236}">
                <a16:creationId xmlns:a16="http://schemas.microsoft.com/office/drawing/2014/main" id="{D2289319-31BB-40D1-AE0D-78C8A562EF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CO" altLang="es-CO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Google Shape;156;p8:notes">
            <a:extLst>
              <a:ext uri="{FF2B5EF4-FFF2-40B4-BE49-F238E27FC236}">
                <a16:creationId xmlns:a16="http://schemas.microsoft.com/office/drawing/2014/main" id="{DFEFDF0D-A2AA-41ED-AB87-E0FF64359C0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Google Shape;163;p9:notes">
            <a:extLst>
              <a:ext uri="{FF2B5EF4-FFF2-40B4-BE49-F238E27FC236}">
                <a16:creationId xmlns:a16="http://schemas.microsoft.com/office/drawing/2014/main" id="{4987A94D-CEC1-4A53-A994-C151410590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CO" altLang="es-CO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Google Shape;164;p9:notes">
            <a:extLst>
              <a:ext uri="{FF2B5EF4-FFF2-40B4-BE49-F238E27FC236}">
                <a16:creationId xmlns:a16="http://schemas.microsoft.com/office/drawing/2014/main" id="{B3C6995E-B75D-472A-92D5-BECA342BF12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Google Shape;287;p24:notes">
            <a:extLst>
              <a:ext uri="{FF2B5EF4-FFF2-40B4-BE49-F238E27FC236}">
                <a16:creationId xmlns:a16="http://schemas.microsoft.com/office/drawing/2014/main" id="{488C8B29-5F35-4AF1-9E89-F63059F0C7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CO" altLang="es-CO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7" name="Google Shape;288;p24:notes">
            <a:extLst>
              <a:ext uri="{FF2B5EF4-FFF2-40B4-BE49-F238E27FC236}">
                <a16:creationId xmlns:a16="http://schemas.microsoft.com/office/drawing/2014/main" id="{8DF5E009-AB19-4778-83DB-22DCD90C82A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14;p26">
            <a:extLst>
              <a:ext uri="{FF2B5EF4-FFF2-40B4-BE49-F238E27FC236}">
                <a16:creationId xmlns:a16="http://schemas.microsoft.com/office/drawing/2014/main" id="{A21808C4-5A8F-40D9-9999-5FD9D81559C4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altLang="es-CO"/>
          </a:p>
        </p:txBody>
      </p:sp>
      <p:sp>
        <p:nvSpPr>
          <p:cNvPr id="5" name="Google Shape;15;p26">
            <a:extLst>
              <a:ext uri="{FF2B5EF4-FFF2-40B4-BE49-F238E27FC236}">
                <a16:creationId xmlns:a16="http://schemas.microsoft.com/office/drawing/2014/main" id="{328BB6A5-242C-4F9B-A4BF-0EF217CB4E0F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altLang="es-CO"/>
          </a:p>
        </p:txBody>
      </p:sp>
      <p:sp>
        <p:nvSpPr>
          <p:cNvPr id="6" name="Google Shape;16;p26">
            <a:extLst>
              <a:ext uri="{FF2B5EF4-FFF2-40B4-BE49-F238E27FC236}">
                <a16:creationId xmlns:a16="http://schemas.microsoft.com/office/drawing/2014/main" id="{C5B0E416-5D6C-48D5-893D-D255ABBBF7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E3804D-A674-4208-A6FA-243C150BA61E}" type="slidenum">
              <a:rPr lang="en-US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53960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" name="Google Shape;71;p35">
            <a:extLst>
              <a:ext uri="{FF2B5EF4-FFF2-40B4-BE49-F238E27FC236}">
                <a16:creationId xmlns:a16="http://schemas.microsoft.com/office/drawing/2014/main" id="{B674C945-2934-4D0B-880D-E3CE0CBD8001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altLang="es-CO"/>
          </a:p>
        </p:txBody>
      </p:sp>
      <p:sp>
        <p:nvSpPr>
          <p:cNvPr id="6" name="Google Shape;72;p35">
            <a:extLst>
              <a:ext uri="{FF2B5EF4-FFF2-40B4-BE49-F238E27FC236}">
                <a16:creationId xmlns:a16="http://schemas.microsoft.com/office/drawing/2014/main" id="{A5EAE7B8-92F9-4246-AE8C-6A04A24155FF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altLang="es-CO"/>
          </a:p>
        </p:txBody>
      </p:sp>
      <p:sp>
        <p:nvSpPr>
          <p:cNvPr id="7" name="Google Shape;73;p35">
            <a:extLst>
              <a:ext uri="{FF2B5EF4-FFF2-40B4-BE49-F238E27FC236}">
                <a16:creationId xmlns:a16="http://schemas.microsoft.com/office/drawing/2014/main" id="{26A11A78-91D6-4778-9A00-E2818FFE53A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56026F-7C79-4017-941C-993B75D4EB18}" type="slidenum">
              <a:rPr lang="en-US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09967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77;p36">
            <a:extLst>
              <a:ext uri="{FF2B5EF4-FFF2-40B4-BE49-F238E27FC236}">
                <a16:creationId xmlns:a16="http://schemas.microsoft.com/office/drawing/2014/main" id="{811A34C6-B690-463D-99BC-DD65A0977EC6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altLang="es-CO"/>
          </a:p>
        </p:txBody>
      </p:sp>
      <p:sp>
        <p:nvSpPr>
          <p:cNvPr id="5" name="Google Shape;78;p36">
            <a:extLst>
              <a:ext uri="{FF2B5EF4-FFF2-40B4-BE49-F238E27FC236}">
                <a16:creationId xmlns:a16="http://schemas.microsoft.com/office/drawing/2014/main" id="{F1FD628A-07C0-4713-ACED-8BCD79FA76D3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altLang="es-CO"/>
          </a:p>
        </p:txBody>
      </p:sp>
      <p:sp>
        <p:nvSpPr>
          <p:cNvPr id="6" name="Google Shape;79;p36">
            <a:extLst>
              <a:ext uri="{FF2B5EF4-FFF2-40B4-BE49-F238E27FC236}">
                <a16:creationId xmlns:a16="http://schemas.microsoft.com/office/drawing/2014/main" id="{EE6FE64E-9720-428C-9411-2978ED0D14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7A2D134-2129-4EE8-87CE-A51A517D5BB5}" type="slidenum">
              <a:rPr lang="en-US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73464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20;p27">
            <a:extLst>
              <a:ext uri="{FF2B5EF4-FFF2-40B4-BE49-F238E27FC236}">
                <a16:creationId xmlns:a16="http://schemas.microsoft.com/office/drawing/2014/main" id="{054C0AD3-13E0-4637-B694-50C1073901DD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altLang="es-CO"/>
          </a:p>
        </p:txBody>
      </p:sp>
      <p:sp>
        <p:nvSpPr>
          <p:cNvPr id="5" name="Google Shape;21;p27">
            <a:extLst>
              <a:ext uri="{FF2B5EF4-FFF2-40B4-BE49-F238E27FC236}">
                <a16:creationId xmlns:a16="http://schemas.microsoft.com/office/drawing/2014/main" id="{A05F6543-8E69-4374-A9BD-AF95522BECE8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altLang="es-CO"/>
          </a:p>
        </p:txBody>
      </p:sp>
      <p:sp>
        <p:nvSpPr>
          <p:cNvPr id="6" name="Google Shape;22;p27">
            <a:extLst>
              <a:ext uri="{FF2B5EF4-FFF2-40B4-BE49-F238E27FC236}">
                <a16:creationId xmlns:a16="http://schemas.microsoft.com/office/drawing/2014/main" id="{694BB5A6-A08E-4138-8E98-E503F8A353D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13E1BE-9AEE-49A1-A6A8-928ED9B62165}" type="slidenum">
              <a:rPr lang="en-US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06411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26;p28">
            <a:extLst>
              <a:ext uri="{FF2B5EF4-FFF2-40B4-BE49-F238E27FC236}">
                <a16:creationId xmlns:a16="http://schemas.microsoft.com/office/drawing/2014/main" id="{5ED2168B-A378-449A-A565-2AD74F00259E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altLang="es-CO"/>
          </a:p>
        </p:txBody>
      </p:sp>
      <p:sp>
        <p:nvSpPr>
          <p:cNvPr id="5" name="Google Shape;27;p28">
            <a:extLst>
              <a:ext uri="{FF2B5EF4-FFF2-40B4-BE49-F238E27FC236}">
                <a16:creationId xmlns:a16="http://schemas.microsoft.com/office/drawing/2014/main" id="{AD8A35AC-FA94-4A98-B045-5B5441E4ABC5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altLang="es-CO"/>
          </a:p>
        </p:txBody>
      </p:sp>
      <p:sp>
        <p:nvSpPr>
          <p:cNvPr id="6" name="Google Shape;28;p28">
            <a:extLst>
              <a:ext uri="{FF2B5EF4-FFF2-40B4-BE49-F238E27FC236}">
                <a16:creationId xmlns:a16="http://schemas.microsoft.com/office/drawing/2014/main" id="{A46E60DE-5F97-4C13-BEC6-7D296B52C0D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03376D-A515-49D2-9AD3-ED69A8028865}" type="slidenum">
              <a:rPr lang="en-US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8388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32;p29">
            <a:extLst>
              <a:ext uri="{FF2B5EF4-FFF2-40B4-BE49-F238E27FC236}">
                <a16:creationId xmlns:a16="http://schemas.microsoft.com/office/drawing/2014/main" id="{FBFB6E7A-A3AC-4E2C-AAC2-8420F4EDB831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altLang="es-CO"/>
          </a:p>
        </p:txBody>
      </p:sp>
      <p:sp>
        <p:nvSpPr>
          <p:cNvPr id="5" name="Google Shape;33;p29">
            <a:extLst>
              <a:ext uri="{FF2B5EF4-FFF2-40B4-BE49-F238E27FC236}">
                <a16:creationId xmlns:a16="http://schemas.microsoft.com/office/drawing/2014/main" id="{CE52B395-9C2B-4D96-9EE0-52A629136A31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altLang="es-CO"/>
          </a:p>
        </p:txBody>
      </p:sp>
      <p:sp>
        <p:nvSpPr>
          <p:cNvPr id="6" name="Google Shape;34;p29">
            <a:extLst>
              <a:ext uri="{FF2B5EF4-FFF2-40B4-BE49-F238E27FC236}">
                <a16:creationId xmlns:a16="http://schemas.microsoft.com/office/drawing/2014/main" id="{EE54DDE3-21A8-48DA-8759-E0604AE95F7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6D81DB-43E7-43C6-AC6B-A7958A41C66E}" type="slidenum">
              <a:rPr lang="en-US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10668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" name="Google Shape;39;p30">
            <a:extLst>
              <a:ext uri="{FF2B5EF4-FFF2-40B4-BE49-F238E27FC236}">
                <a16:creationId xmlns:a16="http://schemas.microsoft.com/office/drawing/2014/main" id="{BB1E804C-EC7B-4BCB-9ED5-616B42A00FA8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altLang="es-CO"/>
          </a:p>
        </p:txBody>
      </p:sp>
      <p:sp>
        <p:nvSpPr>
          <p:cNvPr id="6" name="Google Shape;40;p30">
            <a:extLst>
              <a:ext uri="{FF2B5EF4-FFF2-40B4-BE49-F238E27FC236}">
                <a16:creationId xmlns:a16="http://schemas.microsoft.com/office/drawing/2014/main" id="{CCD06798-BA1F-4A50-9A79-377CEE9CA1E4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altLang="es-CO"/>
          </a:p>
        </p:txBody>
      </p:sp>
      <p:sp>
        <p:nvSpPr>
          <p:cNvPr id="7" name="Google Shape;41;p30">
            <a:extLst>
              <a:ext uri="{FF2B5EF4-FFF2-40B4-BE49-F238E27FC236}">
                <a16:creationId xmlns:a16="http://schemas.microsoft.com/office/drawing/2014/main" id="{BD836A4D-94F9-470A-AA78-04D6B0F887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078F5F-8F9B-4CB5-8101-30713C0A1784}" type="slidenum">
              <a:rPr lang="en-US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60171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1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" name="Google Shape;46;p31">
            <a:extLst>
              <a:ext uri="{FF2B5EF4-FFF2-40B4-BE49-F238E27FC236}">
                <a16:creationId xmlns:a16="http://schemas.microsoft.com/office/drawing/2014/main" id="{91995593-8170-47AD-9242-B2700D5E0122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altLang="es-CO"/>
          </a:p>
        </p:txBody>
      </p:sp>
      <p:sp>
        <p:nvSpPr>
          <p:cNvPr id="6" name="Google Shape;47;p31">
            <a:extLst>
              <a:ext uri="{FF2B5EF4-FFF2-40B4-BE49-F238E27FC236}">
                <a16:creationId xmlns:a16="http://schemas.microsoft.com/office/drawing/2014/main" id="{56B0F720-848E-42AE-8803-68B37CC2C2C7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altLang="es-CO"/>
          </a:p>
        </p:txBody>
      </p:sp>
      <p:sp>
        <p:nvSpPr>
          <p:cNvPr id="7" name="Google Shape;48;p31">
            <a:extLst>
              <a:ext uri="{FF2B5EF4-FFF2-40B4-BE49-F238E27FC236}">
                <a16:creationId xmlns:a16="http://schemas.microsoft.com/office/drawing/2014/main" id="{5953FFDD-3101-473A-9E81-0AF90B24D1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4A3E377-AEB8-4759-86EC-1BB3A5F53983}" type="slidenum">
              <a:rPr lang="en-US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25923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;p32">
            <a:extLst>
              <a:ext uri="{FF2B5EF4-FFF2-40B4-BE49-F238E27FC236}">
                <a16:creationId xmlns:a16="http://schemas.microsoft.com/office/drawing/2014/main" id="{6F732F55-709D-46AB-86C9-DF3D1BE2F2B4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altLang="es-CO"/>
          </a:p>
        </p:txBody>
      </p:sp>
      <p:sp>
        <p:nvSpPr>
          <p:cNvPr id="3" name="Google Shape;51;p32">
            <a:extLst>
              <a:ext uri="{FF2B5EF4-FFF2-40B4-BE49-F238E27FC236}">
                <a16:creationId xmlns:a16="http://schemas.microsoft.com/office/drawing/2014/main" id="{9AFEC2CC-9E10-49FA-B0AA-B5B5103747CD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altLang="es-CO"/>
          </a:p>
        </p:txBody>
      </p:sp>
      <p:sp>
        <p:nvSpPr>
          <p:cNvPr id="4" name="Google Shape;52;p32">
            <a:extLst>
              <a:ext uri="{FF2B5EF4-FFF2-40B4-BE49-F238E27FC236}">
                <a16:creationId xmlns:a16="http://schemas.microsoft.com/office/drawing/2014/main" id="{F4E10E70-1E75-43CF-A047-6CAF1A755FA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C75DF9-8916-48FA-A4B2-CA8959259AA0}" type="slidenum">
              <a:rPr lang="en-US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72623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Sólo el títul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55;p33">
            <a:extLst>
              <a:ext uri="{FF2B5EF4-FFF2-40B4-BE49-F238E27FC236}">
                <a16:creationId xmlns:a16="http://schemas.microsoft.com/office/drawing/2014/main" id="{3473E104-F34A-4D1E-854D-2DA26B9DB80C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altLang="es-CO"/>
          </a:p>
        </p:txBody>
      </p:sp>
      <p:sp>
        <p:nvSpPr>
          <p:cNvPr id="4" name="Google Shape;56;p33">
            <a:extLst>
              <a:ext uri="{FF2B5EF4-FFF2-40B4-BE49-F238E27FC236}">
                <a16:creationId xmlns:a16="http://schemas.microsoft.com/office/drawing/2014/main" id="{FF9352D6-F66F-4B5C-84AD-6EE864B08B9B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altLang="es-CO"/>
          </a:p>
        </p:txBody>
      </p:sp>
      <p:sp>
        <p:nvSpPr>
          <p:cNvPr id="5" name="Google Shape;57;p33">
            <a:extLst>
              <a:ext uri="{FF2B5EF4-FFF2-40B4-BE49-F238E27FC236}">
                <a16:creationId xmlns:a16="http://schemas.microsoft.com/office/drawing/2014/main" id="{D6C92634-FB78-4059-9452-3685031D402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392A3F6-2AB6-4DD7-A18B-3ED34F680D5D}" type="slidenum">
              <a:rPr lang="en-US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52232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" name="Google Shape;64;p34">
            <a:extLst>
              <a:ext uri="{FF2B5EF4-FFF2-40B4-BE49-F238E27FC236}">
                <a16:creationId xmlns:a16="http://schemas.microsoft.com/office/drawing/2014/main" id="{AFE2C5C4-8676-4F07-B1DC-1E143667037D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altLang="es-CO"/>
          </a:p>
        </p:txBody>
      </p:sp>
      <p:sp>
        <p:nvSpPr>
          <p:cNvPr id="8" name="Google Shape;65;p34">
            <a:extLst>
              <a:ext uri="{FF2B5EF4-FFF2-40B4-BE49-F238E27FC236}">
                <a16:creationId xmlns:a16="http://schemas.microsoft.com/office/drawing/2014/main" id="{17A5E4A3-9759-4008-8D39-5202A87BE3A5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altLang="es-CO"/>
          </a:p>
        </p:txBody>
      </p:sp>
      <p:sp>
        <p:nvSpPr>
          <p:cNvPr id="9" name="Google Shape;66;p34">
            <a:extLst>
              <a:ext uri="{FF2B5EF4-FFF2-40B4-BE49-F238E27FC236}">
                <a16:creationId xmlns:a16="http://schemas.microsoft.com/office/drawing/2014/main" id="{EA40370B-73C4-44B5-872F-E54C08D4DB8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72D59E-C0F8-46F0-9153-F84C7D00ACF5}" type="slidenum">
              <a:rPr lang="en-US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19020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25">
            <a:extLst>
              <a:ext uri="{FF2B5EF4-FFF2-40B4-BE49-F238E27FC236}">
                <a16:creationId xmlns:a16="http://schemas.microsoft.com/office/drawing/2014/main" id="{0564AE2C-6476-4C94-ABDA-1F2B9520DBDD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CO" altLang="es-CO">
              <a:sym typeface="Arial" panose="020B0604020202020204" pitchFamily="34" charset="0"/>
            </a:endParaRPr>
          </a:p>
        </p:txBody>
      </p:sp>
      <p:sp>
        <p:nvSpPr>
          <p:cNvPr id="1027" name="Google Shape;7;p25">
            <a:extLst>
              <a:ext uri="{FF2B5EF4-FFF2-40B4-BE49-F238E27FC236}">
                <a16:creationId xmlns:a16="http://schemas.microsoft.com/office/drawing/2014/main" id="{41B116E6-A097-4635-963C-0B30A61357F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CO" altLang="es-CO">
              <a:sym typeface="Arial" panose="020B0604020202020204" pitchFamily="34" charset="0"/>
            </a:endParaRPr>
          </a:p>
        </p:txBody>
      </p:sp>
      <p:sp>
        <p:nvSpPr>
          <p:cNvPr id="1028" name="Google Shape;8;p25">
            <a:extLst>
              <a:ext uri="{FF2B5EF4-FFF2-40B4-BE49-F238E27FC236}">
                <a16:creationId xmlns:a16="http://schemas.microsoft.com/office/drawing/2014/main" id="{1B97C0E9-9E86-4A66-B3A5-7E790B8925D2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s-CO" altLang="es-CO"/>
          </a:p>
        </p:txBody>
      </p:sp>
      <p:sp>
        <p:nvSpPr>
          <p:cNvPr id="1029" name="Google Shape;9;p25">
            <a:extLst>
              <a:ext uri="{FF2B5EF4-FFF2-40B4-BE49-F238E27FC236}">
                <a16:creationId xmlns:a16="http://schemas.microsoft.com/office/drawing/2014/main" id="{E3B3AE23-23F2-4F2F-826B-794678ACEBC1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/>
            </a:lvl1pPr>
          </a:lstStyle>
          <a:p>
            <a:endParaRPr lang="es-CO" altLang="es-CO"/>
          </a:p>
        </p:txBody>
      </p:sp>
      <p:sp>
        <p:nvSpPr>
          <p:cNvPr id="1030" name="Google Shape;10;p25">
            <a:extLst>
              <a:ext uri="{FF2B5EF4-FFF2-40B4-BE49-F238E27FC236}">
                <a16:creationId xmlns:a16="http://schemas.microsoft.com/office/drawing/2014/main" id="{CBE7664E-3F65-4C8E-BE08-65C6E1C7806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898989"/>
              </a:buClr>
              <a:buSzPts val="1200"/>
              <a:buFont typeface="Calibri" panose="020F050202020403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E8A98292-E9AC-438A-B6D6-E07DA46EF7A5}" type="slidenum">
              <a:rPr lang="en-US" altLang="es-CO"/>
              <a:pPr/>
              <a:t>‹Nº›</a:t>
            </a:fld>
            <a:endParaRPr lang="es-CO" altLang="es-CO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oogle Shape;84;p1" descr="PLANTILLA PPT-01.jpg">
            <a:extLst>
              <a:ext uri="{FF2B5EF4-FFF2-40B4-BE49-F238E27FC236}">
                <a16:creationId xmlns:a16="http://schemas.microsoft.com/office/drawing/2014/main" id="{442F8691-2D0D-4DA8-A52A-4A1F8695F47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Google Shape;85;p1">
            <a:extLst>
              <a:ext uri="{FF2B5EF4-FFF2-40B4-BE49-F238E27FC236}">
                <a16:creationId xmlns:a16="http://schemas.microsoft.com/office/drawing/2014/main" id="{1A5295DA-3031-4495-AB9A-6AD1C9543E7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603500" y="4046537"/>
            <a:ext cx="9066213" cy="168751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600"/>
              <a:buFont typeface="Quattrocento Sans" charset="0"/>
              <a:buNone/>
            </a:pPr>
            <a:r>
              <a:rPr lang="en-US" altLang="es-CO" sz="3600" b="1" dirty="0">
                <a:solidFill>
                  <a:srgbClr val="FFFFFF"/>
                </a:solidFill>
                <a:latin typeface="Quattrocento Sans" charset="0"/>
                <a:cs typeface="Quattrocento Sans" charset="0"/>
                <a:sym typeface="Quattrocento Sans" charset="0"/>
              </a:rPr>
              <a:t>TIC Risaralda RAP</a:t>
            </a:r>
            <a:endParaRPr lang="es-CO" altLang="es-CO" sz="44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6" name="Google Shape;86;p1">
            <a:extLst>
              <a:ext uri="{FF2B5EF4-FFF2-40B4-BE49-F238E27FC236}">
                <a16:creationId xmlns:a16="http://schemas.microsoft.com/office/drawing/2014/main" id="{0BA45DD0-D64A-4C28-9030-8EB77F0E6C4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03500" y="5524500"/>
            <a:ext cx="6400800" cy="7747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000"/>
            </a:pPr>
            <a:r>
              <a:rPr lang="en-US" altLang="es-CO" sz="2000" dirty="0" err="1">
                <a:solidFill>
                  <a:srgbClr val="FFFFFF"/>
                </a:solidFill>
                <a:latin typeface="Quattrocento Sans" charset="0"/>
                <a:cs typeface="Quattrocento Sans" charset="0"/>
                <a:sym typeface="Quattrocento Sans" charset="0"/>
              </a:rPr>
              <a:t>Secretaría</a:t>
            </a:r>
            <a:r>
              <a:rPr lang="en-US" altLang="es-CO" sz="2000" dirty="0">
                <a:solidFill>
                  <a:srgbClr val="FFFFFF"/>
                </a:solidFill>
                <a:latin typeface="Quattrocento Sans" charset="0"/>
                <a:cs typeface="Quattrocento Sans" charset="0"/>
                <a:sym typeface="Quattrocento Sans" charset="0"/>
              </a:rPr>
              <a:t> de </a:t>
            </a:r>
            <a:r>
              <a:rPr lang="en-US" altLang="es-CO" sz="2000" dirty="0" err="1">
                <a:solidFill>
                  <a:srgbClr val="FFFFFF"/>
                </a:solidFill>
                <a:latin typeface="Quattrocento Sans" charset="0"/>
                <a:cs typeface="Quattrocento Sans" charset="0"/>
                <a:sym typeface="Quattrocento Sans" charset="0"/>
              </a:rPr>
              <a:t>Tecnologías</a:t>
            </a:r>
            <a:r>
              <a:rPr lang="en-US" altLang="es-CO" sz="2000" dirty="0">
                <a:solidFill>
                  <a:srgbClr val="FFFFFF"/>
                </a:solidFill>
                <a:latin typeface="Quattrocento Sans" charset="0"/>
                <a:cs typeface="Quattrocento Sans" charset="0"/>
                <a:sym typeface="Quattrocento Sans" charset="0"/>
              </a:rPr>
              <a:t> de la </a:t>
            </a:r>
            <a:r>
              <a:rPr lang="en-US" altLang="es-CO" sz="2000" dirty="0" err="1">
                <a:solidFill>
                  <a:srgbClr val="FFFFFF"/>
                </a:solidFill>
                <a:latin typeface="Quattrocento Sans" charset="0"/>
                <a:cs typeface="Quattrocento Sans" charset="0"/>
                <a:sym typeface="Quattrocento Sans" charset="0"/>
              </a:rPr>
              <a:t>Información</a:t>
            </a:r>
            <a:r>
              <a:rPr lang="en-US" altLang="es-CO" sz="2000" dirty="0">
                <a:solidFill>
                  <a:srgbClr val="FFFFFF"/>
                </a:solidFill>
                <a:latin typeface="Quattrocento Sans" charset="0"/>
                <a:cs typeface="Quattrocento Sans" charset="0"/>
                <a:sym typeface="Quattrocento Sans" charset="0"/>
              </a:rPr>
              <a:t> y la </a:t>
            </a:r>
            <a:r>
              <a:rPr lang="en-US" altLang="es-CO" sz="2000" dirty="0" err="1">
                <a:solidFill>
                  <a:srgbClr val="FFFFFF"/>
                </a:solidFill>
                <a:latin typeface="Quattrocento Sans" charset="0"/>
                <a:cs typeface="Quattrocento Sans" charset="0"/>
                <a:sym typeface="Quattrocento Sans" charset="0"/>
              </a:rPr>
              <a:t>Comunicación</a:t>
            </a:r>
            <a:endParaRPr lang="es-CO" altLang="es-CO"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r" eaLnBrk="1" hangingPunct="1"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ts val="2000"/>
            </a:pPr>
            <a:r>
              <a:rPr lang="en-US" altLang="es-CO" sz="2000" dirty="0">
                <a:solidFill>
                  <a:srgbClr val="FFFFFF"/>
                </a:solidFill>
                <a:latin typeface="Quattrocento Sans" charset="0"/>
                <a:cs typeface="Quattrocento Sans" charset="0"/>
                <a:sym typeface="Quattrocento Sans" charset="0"/>
              </a:rPr>
              <a:t>17/11/2020 </a:t>
            </a:r>
            <a:endParaRPr lang="es-CO" altLang="es-CO" sz="3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122;p3">
            <a:extLst>
              <a:ext uri="{FF2B5EF4-FFF2-40B4-BE49-F238E27FC236}">
                <a16:creationId xmlns:a16="http://schemas.microsoft.com/office/drawing/2014/main" id="{21688809-6431-4102-A4D6-767CD072D47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5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Google Shape;123;p3">
            <a:extLst>
              <a:ext uri="{FF2B5EF4-FFF2-40B4-BE49-F238E27FC236}">
                <a16:creationId xmlns:a16="http://schemas.microsoft.com/office/drawing/2014/main" id="{CFD7983A-79E3-4BFB-BF27-B61B70D0F9F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72" y="1065320"/>
            <a:ext cx="8149701" cy="46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C93D8F5-1C80-4EDD-89AF-26C26C24B63A}"/>
              </a:ext>
            </a:extLst>
          </p:cNvPr>
          <p:cNvSpPr txBox="1"/>
          <p:nvPr/>
        </p:nvSpPr>
        <p:spPr>
          <a:xfrm flipH="1">
            <a:off x="1367161" y="337351"/>
            <a:ext cx="6631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Programa 26. TIC PARA EL DESARROLLO SOSTENIBLE DE LOS RISARALDENSES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oogle Shape;174;p10">
            <a:extLst>
              <a:ext uri="{FF2B5EF4-FFF2-40B4-BE49-F238E27FC236}">
                <a16:creationId xmlns:a16="http://schemas.microsoft.com/office/drawing/2014/main" id="{93775D3F-23F9-405D-A470-053E912F3B3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Google Shape;175;p10">
            <a:extLst>
              <a:ext uri="{FF2B5EF4-FFF2-40B4-BE49-F238E27FC236}">
                <a16:creationId xmlns:a16="http://schemas.microsoft.com/office/drawing/2014/main" id="{25013497-DDBE-4C39-A901-CA21D45551F2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5403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Google Shape;201;p13">
            <a:extLst>
              <a:ext uri="{FF2B5EF4-FFF2-40B4-BE49-F238E27FC236}">
                <a16:creationId xmlns:a16="http://schemas.microsoft.com/office/drawing/2014/main" id="{0DAA1ECA-8B59-49D0-B68A-6B8C681FD9C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Google Shape;202;p13">
            <a:extLst>
              <a:ext uri="{FF2B5EF4-FFF2-40B4-BE49-F238E27FC236}">
                <a16:creationId xmlns:a16="http://schemas.microsoft.com/office/drawing/2014/main" id="{C7099B27-4262-467C-B560-4EED94BA3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109538"/>
            <a:ext cx="8321675" cy="70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559D"/>
              </a:buClr>
              <a:buSzPts val="2000"/>
              <a:buFont typeface="Quattrocento Sans" charset="0"/>
              <a:buNone/>
            </a:pPr>
            <a:r>
              <a:rPr lang="en-US" altLang="es-CO" sz="2000" dirty="0">
                <a:solidFill>
                  <a:srgbClr val="00559D"/>
                </a:solidFill>
                <a:latin typeface="Segoe UI Semibold" panose="020B0702040204020203" pitchFamily="34" charset="0"/>
                <a:sym typeface="Quattrocento Sans" charset="0"/>
              </a:rPr>
              <a:t>PROGRAMA No 26: </a:t>
            </a:r>
          </a:p>
          <a:p>
            <a:pPr marL="2332038" indent="-2332038" defTabSz="457200" eaLnBrk="1" hangingPunct="1">
              <a:buClr>
                <a:srgbClr val="00559D"/>
              </a:buClr>
              <a:buSzPts val="2000"/>
              <a:buFont typeface="Quattrocento Sans" charset="0"/>
              <a:buNone/>
            </a:pPr>
            <a:r>
              <a:rPr lang="en-US" altLang="es-CO" sz="2000" dirty="0">
                <a:solidFill>
                  <a:srgbClr val="00559D"/>
                </a:solidFill>
                <a:latin typeface="Segoe UI Semibold" panose="020B0702040204020203" pitchFamily="34" charset="0"/>
              </a:rPr>
              <a:t>TIC PARA EL DESARROLLO SOSTENIBLE DE LOS RISARALDENSES.</a:t>
            </a:r>
            <a:endParaRPr lang="es-CO" altLang="es-CO" sz="2000" dirty="0"/>
          </a:p>
        </p:txBody>
      </p:sp>
      <p:sp>
        <p:nvSpPr>
          <p:cNvPr id="25630" name="Google Shape;204;p13">
            <a:extLst>
              <a:ext uri="{FF2B5EF4-FFF2-40B4-BE49-F238E27FC236}">
                <a16:creationId xmlns:a16="http://schemas.microsoft.com/office/drawing/2014/main" id="{9A1BB61B-FCFD-4A23-8079-DB868B292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1146175"/>
            <a:ext cx="8321675" cy="519113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6000"/>
              </a:lnSpc>
              <a:buClr>
                <a:srgbClr val="10253F"/>
              </a:buClr>
              <a:buSzPts val="2000"/>
              <a:buFont typeface="Quattrocento Sans" charset="0"/>
              <a:buNone/>
            </a:pPr>
            <a:r>
              <a:rPr lang="es-CO" altLang="es-CO" sz="2000" dirty="0">
                <a:solidFill>
                  <a:srgbClr val="10253F"/>
                </a:solidFill>
                <a:latin typeface="Quattrocento Sans" charset="0"/>
                <a:cs typeface="Quattrocento Sans" charset="0"/>
                <a:sym typeface="Quattrocento Sans" charset="0"/>
              </a:rPr>
              <a:t>Sub-Programa  No. 26.1 : </a:t>
            </a:r>
            <a:r>
              <a:rPr lang="es-CO" altLang="es-CO" sz="2000" dirty="0">
                <a:latin typeface="Quattrocento Sans" charset="0"/>
                <a:cs typeface="Quattrocento Sans" charset="0"/>
                <a:sym typeface="Quattrocento Sans" charset="0"/>
              </a:rPr>
              <a:t>TIC para la Cuarta Revolución Industrial</a:t>
            </a:r>
            <a:endParaRPr lang="es-CO" altLang="es-CO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99683"/>
              </p:ext>
            </p:extLst>
          </p:nvPr>
        </p:nvGraphicFramePr>
        <p:xfrm>
          <a:off x="1140706" y="2157865"/>
          <a:ext cx="7411111" cy="3292566"/>
        </p:xfrm>
        <a:graphic>
          <a:graphicData uri="http://schemas.openxmlformats.org/drawingml/2006/table">
            <a:tbl>
              <a:tblPr/>
              <a:tblGrid>
                <a:gridCol w="2697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META PRODUCTO</a:t>
                      </a:r>
                      <a:endParaRPr lang="es-MX" dirty="0">
                        <a:effectLst/>
                      </a:endParaRPr>
                    </a:p>
                  </a:txBody>
                  <a:tcPr marL="28575" marR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INDICADOR</a:t>
                      </a:r>
                      <a:endParaRPr lang="es-MX" sz="1600" dirty="0">
                        <a:effectLst/>
                      </a:endParaRPr>
                    </a:p>
                  </a:txBody>
                  <a:tcPr marL="28575" marR="2857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77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UNIDAD DE MEDIDA</a:t>
                      </a:r>
                      <a:endParaRPr lang="es-MX" dirty="0">
                        <a:effectLst/>
                      </a:endParaRPr>
                    </a:p>
                  </a:txBody>
                  <a:tcPr marL="28575" marR="2857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LÍNEA BASE</a:t>
                      </a:r>
                      <a:endParaRPr lang="es-MX" dirty="0">
                        <a:effectLst/>
                      </a:endParaRPr>
                    </a:p>
                  </a:txBody>
                  <a:tcPr marL="28575" marR="2857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META </a:t>
                      </a:r>
                    </a:p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2020-2023</a:t>
                      </a:r>
                      <a:endParaRPr lang="es-MX" dirty="0">
                        <a:effectLst/>
                      </a:endParaRPr>
                    </a:p>
                  </a:txBody>
                  <a:tcPr marL="28575" marR="2857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INDICADOR</a:t>
                      </a:r>
                      <a:endParaRPr lang="es-MX" dirty="0">
                        <a:effectLst/>
                      </a:endParaRPr>
                    </a:p>
                  </a:txBody>
                  <a:tcPr marL="28575" marR="2857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94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Implementar un programa de apropiación de las TIC para la comunidad o unidades productivas.</a:t>
                      </a:r>
                      <a:endParaRPr lang="es-US" dirty="0">
                        <a:effectLst/>
                      </a:endParaRPr>
                    </a:p>
                  </a:txBody>
                  <a:tcPr marL="28575" marR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</a:t>
                      </a:r>
                      <a:endParaRPr lang="es-MX" dirty="0">
                        <a:effectLst/>
                      </a:endParaRPr>
                    </a:p>
                  </a:txBody>
                  <a:tcPr marL="28575" marR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s-MX" dirty="0">
                        <a:effectLst/>
                      </a:endParaRPr>
                    </a:p>
                  </a:txBody>
                  <a:tcPr marL="28575" marR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s-MX" dirty="0">
                        <a:effectLst/>
                      </a:endParaRPr>
                    </a:p>
                  </a:txBody>
                  <a:tcPr marL="28575" marR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Programa TIC Implementado</a:t>
                      </a:r>
                      <a:endParaRPr lang="es-MX" dirty="0">
                        <a:effectLst/>
                      </a:endParaRPr>
                    </a:p>
                  </a:txBody>
                  <a:tcPr marL="28575" marR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1049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Implementar 2 proyectos bajo el concepto de territorios inteligentes para mejorar las dinámicas sociales y económicas del departamento.</a:t>
                      </a:r>
                      <a:endParaRPr lang="es-US">
                        <a:effectLst/>
                      </a:endParaRPr>
                    </a:p>
                  </a:txBody>
                  <a:tcPr marL="28575" marR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</a:t>
                      </a:r>
                      <a:endParaRPr lang="es-MX">
                        <a:effectLst/>
                      </a:endParaRPr>
                    </a:p>
                  </a:txBody>
                  <a:tcPr marL="28575" marR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s-MX">
                        <a:effectLst/>
                      </a:endParaRPr>
                    </a:p>
                  </a:txBody>
                  <a:tcPr marL="28575" marR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MX" dirty="0">
                        <a:effectLst/>
                      </a:endParaRPr>
                    </a:p>
                  </a:txBody>
                  <a:tcPr marL="28575" marR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Proyectos TIC Implementado</a:t>
                      </a:r>
                      <a:endParaRPr lang="es-MX" dirty="0">
                        <a:effectLst/>
                      </a:endParaRPr>
                    </a:p>
                  </a:txBody>
                  <a:tcPr marL="28575" marR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Google Shape;233;p17">
            <a:extLst>
              <a:ext uri="{FF2B5EF4-FFF2-40B4-BE49-F238E27FC236}">
                <a16:creationId xmlns:a16="http://schemas.microsoft.com/office/drawing/2014/main" id="{0B659307-7017-4377-8C09-F7B0B93D254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03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8" name="Google Shape;236;p17">
            <a:extLst>
              <a:ext uri="{FF2B5EF4-FFF2-40B4-BE49-F238E27FC236}">
                <a16:creationId xmlns:a16="http://schemas.microsoft.com/office/drawing/2014/main" id="{AE568CBE-63FE-4616-8005-5CA9C1D91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969963"/>
            <a:ext cx="8321675" cy="26035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6000"/>
              </a:lnSpc>
              <a:buClr>
                <a:srgbClr val="10253F"/>
              </a:buClr>
              <a:buSzPts val="2000"/>
              <a:buFont typeface="Quattrocento Sans" charset="0"/>
              <a:buNone/>
            </a:pPr>
            <a:r>
              <a:rPr lang="es-CO" altLang="es-CO" sz="2000" dirty="0">
                <a:solidFill>
                  <a:srgbClr val="10253F"/>
                </a:solidFill>
                <a:latin typeface="Quattrocento Sans" charset="0"/>
                <a:cs typeface="Quattrocento Sans" charset="0"/>
                <a:sym typeface="Quattrocento Sans" charset="0"/>
              </a:rPr>
              <a:t>Sub-Programa No. 26.2 : Gobierno Digital</a:t>
            </a:r>
            <a:endParaRPr lang="es-CO" altLang="es-CO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471207"/>
              </p:ext>
            </p:extLst>
          </p:nvPr>
        </p:nvGraphicFramePr>
        <p:xfrm>
          <a:off x="457201" y="1529831"/>
          <a:ext cx="8229599" cy="4147207"/>
        </p:xfrm>
        <a:graphic>
          <a:graphicData uri="http://schemas.openxmlformats.org/drawingml/2006/table">
            <a:tbl>
              <a:tblPr/>
              <a:tblGrid>
                <a:gridCol w="3455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7508"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META PRODUCTO</a:t>
                      </a:r>
                      <a:endParaRPr lang="es-MX" sz="1400">
                        <a:effectLst/>
                      </a:endParaRPr>
                    </a:p>
                  </a:txBody>
                  <a:tcPr marL="27865" marR="27865" marT="44585" marB="4458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INDICADOR</a:t>
                      </a:r>
                      <a:endParaRPr lang="es-MX" sz="1400" dirty="0">
                        <a:effectLst/>
                      </a:endParaRPr>
                    </a:p>
                  </a:txBody>
                  <a:tcPr marL="27865" marR="27865" marT="44585" marB="4458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18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UNIDAD DE MEDIDA</a:t>
                      </a:r>
                      <a:endParaRPr lang="es-MX" sz="1400" dirty="0">
                        <a:effectLst/>
                      </a:endParaRPr>
                    </a:p>
                  </a:txBody>
                  <a:tcPr marL="27865" marR="27865" marT="44585" marB="4458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LÍNEA BASE</a:t>
                      </a:r>
                      <a:endParaRPr lang="es-MX" sz="1400" dirty="0">
                        <a:effectLst/>
                      </a:endParaRPr>
                    </a:p>
                  </a:txBody>
                  <a:tcPr marL="27865" marR="27865" marT="44585" marB="4458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META</a:t>
                      </a:r>
                    </a:p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2020-2023</a:t>
                      </a:r>
                      <a:endParaRPr lang="es-MX" sz="1400" dirty="0">
                        <a:effectLst/>
                      </a:endParaRPr>
                    </a:p>
                  </a:txBody>
                  <a:tcPr marL="27865" marR="27865" marT="44585" marB="4458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INDICADOR</a:t>
                      </a:r>
                      <a:endParaRPr lang="es-MX" sz="1400" dirty="0">
                        <a:effectLst/>
                      </a:endParaRPr>
                    </a:p>
                  </a:txBody>
                  <a:tcPr marL="27865" marR="27865" marT="44585" marB="4458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65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Implementar Cuatro (4) trámites y mantener los actuales bajo el componente de servicios ciudadanos digitales.</a:t>
                      </a:r>
                      <a:endParaRPr lang="es-US" sz="1400" dirty="0">
                        <a:effectLst/>
                      </a:endParaRPr>
                    </a:p>
                  </a:txBody>
                  <a:tcPr marL="27865" marR="27865" marT="44585" marB="4458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</a:t>
                      </a:r>
                      <a:endParaRPr lang="es-MX" sz="1400" dirty="0">
                        <a:effectLst/>
                      </a:endParaRPr>
                    </a:p>
                  </a:txBody>
                  <a:tcPr marL="27865" marR="27865" marT="44585" marB="4458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s-MX" sz="1400" dirty="0">
                        <a:effectLst/>
                      </a:endParaRPr>
                    </a:p>
                  </a:txBody>
                  <a:tcPr marL="27865" marR="27865" marT="44585" marB="4458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s-MX" sz="1400" dirty="0">
                        <a:effectLst/>
                      </a:endParaRPr>
                    </a:p>
                  </a:txBody>
                  <a:tcPr marL="27865" marR="27865" marT="44585" marB="4458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Trámites y/u OPAS racionalizados</a:t>
                      </a:r>
                      <a:endParaRPr lang="es-MX" sz="1400" dirty="0">
                        <a:effectLst/>
                      </a:endParaRPr>
                    </a:p>
                  </a:txBody>
                  <a:tcPr marL="27865" marR="27865" marT="44585" marB="4458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6158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Desarrollar un (1) programa de formación y transferencia de conocimientos en capacidades institucionales (Seguridad y privacidad de la información, Arquitectura TI y Gobierno y Datos Abiertos) que le apuntan a la Política de Gobierno Digital en los 14 municipios del departamento.</a:t>
                      </a:r>
                      <a:endParaRPr lang="es-US" sz="1400" dirty="0">
                        <a:effectLst/>
                      </a:endParaRPr>
                    </a:p>
                  </a:txBody>
                  <a:tcPr marL="27865" marR="27865" marT="44585" marB="4458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</a:t>
                      </a:r>
                      <a:endParaRPr lang="es-MX" sz="1400" dirty="0">
                        <a:effectLst/>
                      </a:endParaRPr>
                    </a:p>
                  </a:txBody>
                  <a:tcPr marL="27865" marR="27865" marT="44585" marB="4458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s-MX" sz="1400" dirty="0">
                        <a:effectLst/>
                      </a:endParaRPr>
                    </a:p>
                  </a:txBody>
                  <a:tcPr marL="27865" marR="27865" marT="44585" marB="4458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s-MX" sz="1400" dirty="0">
                        <a:effectLst/>
                      </a:endParaRPr>
                    </a:p>
                  </a:txBody>
                  <a:tcPr marL="27865" marR="27865" marT="44585" marB="4458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Programa TIC Implementado</a:t>
                      </a:r>
                      <a:endParaRPr lang="es-MX" sz="1400" dirty="0">
                        <a:effectLst/>
                      </a:endParaRPr>
                    </a:p>
                  </a:txBody>
                  <a:tcPr marL="27865" marR="27865" marT="44585" marB="4458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3157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Construir un (1) sistema de métrica en el portal web para el mejoramiento de la gestión y toma de decisiones basadas en datos.</a:t>
                      </a:r>
                      <a:endParaRPr lang="es-US" sz="1400" dirty="0">
                        <a:effectLst/>
                      </a:endParaRPr>
                    </a:p>
                  </a:txBody>
                  <a:tcPr marL="27865" marR="27865" marT="44585" marB="4458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</a:t>
                      </a:r>
                      <a:endParaRPr lang="es-MX" sz="1400">
                        <a:effectLst/>
                      </a:endParaRPr>
                    </a:p>
                  </a:txBody>
                  <a:tcPr marL="27865" marR="27865" marT="44585" marB="4458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s-MX" sz="1400">
                        <a:effectLst/>
                      </a:endParaRPr>
                    </a:p>
                  </a:txBody>
                  <a:tcPr marL="27865" marR="27865" marT="44585" marB="4458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s-MX" sz="1400" dirty="0">
                        <a:effectLst/>
                      </a:endParaRPr>
                    </a:p>
                  </a:txBody>
                  <a:tcPr marL="27865" marR="27865" marT="44585" marB="4458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Sistema de métrica web en operación</a:t>
                      </a:r>
                      <a:endParaRPr lang="es-US" sz="1400" dirty="0">
                        <a:effectLst/>
                      </a:endParaRPr>
                    </a:p>
                  </a:txBody>
                  <a:tcPr marL="27865" marR="27865" marT="44585" marB="4458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1782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Google Shape;202;p13">
            <a:extLst>
              <a:ext uri="{FF2B5EF4-FFF2-40B4-BE49-F238E27FC236}">
                <a16:creationId xmlns:a16="http://schemas.microsoft.com/office/drawing/2014/main" id="{2FEFBF13-CEC5-4B9A-B35C-1D4E72775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109538"/>
            <a:ext cx="8321675" cy="70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559D"/>
              </a:buClr>
              <a:buSzPts val="2000"/>
              <a:buFont typeface="Quattrocento Sans" charset="0"/>
              <a:buNone/>
            </a:pPr>
            <a:r>
              <a:rPr lang="en-US" altLang="es-CO" sz="2000" dirty="0">
                <a:solidFill>
                  <a:srgbClr val="00559D"/>
                </a:solidFill>
                <a:latin typeface="Segoe UI Semibold" panose="020B0702040204020203" pitchFamily="34" charset="0"/>
                <a:sym typeface="Quattrocento Sans" charset="0"/>
              </a:rPr>
              <a:t>PROGRAMA No 26: </a:t>
            </a:r>
          </a:p>
          <a:p>
            <a:pPr marL="2332038" indent="-2332038" defTabSz="457200" eaLnBrk="1" hangingPunct="1">
              <a:buClr>
                <a:srgbClr val="00559D"/>
              </a:buClr>
              <a:buSzPts val="2000"/>
              <a:buFont typeface="Quattrocento Sans" charset="0"/>
              <a:buNone/>
            </a:pPr>
            <a:r>
              <a:rPr lang="en-US" altLang="es-CO" sz="2000" dirty="0">
                <a:solidFill>
                  <a:srgbClr val="00559D"/>
                </a:solidFill>
                <a:latin typeface="Segoe UI Semibold" panose="020B0702040204020203" pitchFamily="34" charset="0"/>
              </a:rPr>
              <a:t>TIC PARA EL DESARROLLO SOSTENIBLE DE LOS RISARALDENSES.</a:t>
            </a:r>
            <a:endParaRPr lang="es-CO" altLang="es-CO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Google Shape;217;p15">
            <a:extLst>
              <a:ext uri="{FF2B5EF4-FFF2-40B4-BE49-F238E27FC236}">
                <a16:creationId xmlns:a16="http://schemas.microsoft.com/office/drawing/2014/main" id="{20936EFB-A1F7-455E-98CA-4D942302952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2" name="Google Shape;220;p15">
            <a:extLst>
              <a:ext uri="{FF2B5EF4-FFF2-40B4-BE49-F238E27FC236}">
                <a16:creationId xmlns:a16="http://schemas.microsoft.com/office/drawing/2014/main" id="{50C53CF5-6CC6-46A1-AAC3-1DF920C4C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1146175"/>
            <a:ext cx="8321675" cy="519113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6000"/>
              </a:lnSpc>
              <a:buClr>
                <a:srgbClr val="10253F"/>
              </a:buClr>
              <a:buSzPts val="2000"/>
              <a:buFont typeface="Quattrocento Sans" charset="0"/>
              <a:buNone/>
            </a:pPr>
            <a:r>
              <a:rPr lang="es-CO" altLang="es-CO" sz="2000" dirty="0">
                <a:solidFill>
                  <a:srgbClr val="10253F"/>
                </a:solidFill>
                <a:latin typeface="Quattrocento Sans" charset="0"/>
                <a:cs typeface="Quattrocento Sans" charset="0"/>
                <a:sym typeface="Quattrocento Sans" charset="0"/>
              </a:rPr>
              <a:t>Sub-Programa No. 26.3 : </a:t>
            </a:r>
            <a:r>
              <a:rPr lang="es-CO" altLang="es-CO" sz="2000" dirty="0">
                <a:latin typeface="Quattrocento Sans" charset="0"/>
                <a:cs typeface="Quattrocento Sans" charset="0"/>
                <a:sym typeface="Quattrocento Sans" charset="0"/>
              </a:rPr>
              <a:t>Fortalecimiento del Ecosistema Digital </a:t>
            </a:r>
            <a:endParaRPr lang="es-CO" altLang="es-CO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544454"/>
              </p:ext>
            </p:extLst>
          </p:nvPr>
        </p:nvGraphicFramePr>
        <p:xfrm>
          <a:off x="845955" y="2487091"/>
          <a:ext cx="7226891" cy="2543175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8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META PRODUCTO</a:t>
                      </a:r>
                      <a:endParaRPr lang="es-MX">
                        <a:effectLst/>
                      </a:endParaRPr>
                    </a:p>
                  </a:txBody>
                  <a:tcPr marL="28575" marR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INDICADOR</a:t>
                      </a:r>
                      <a:endParaRPr lang="es-MX">
                        <a:effectLst/>
                      </a:endParaRPr>
                    </a:p>
                  </a:txBody>
                  <a:tcPr marL="28575" marR="2857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0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UNIDAD DE MEDIDA</a:t>
                      </a:r>
                      <a:endParaRPr lang="es-MX" sz="1400" dirty="0">
                        <a:effectLst/>
                      </a:endParaRPr>
                    </a:p>
                  </a:txBody>
                  <a:tcPr marL="27865" marR="27865" marT="44585" marB="4458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LÍNEA BASE</a:t>
                      </a:r>
                      <a:endParaRPr lang="es-MX" sz="1400" dirty="0">
                        <a:effectLst/>
                      </a:endParaRPr>
                    </a:p>
                  </a:txBody>
                  <a:tcPr marL="27865" marR="27865" marT="44585" marB="4458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META</a:t>
                      </a:r>
                    </a:p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2020-2023</a:t>
                      </a:r>
                      <a:endParaRPr lang="es-MX" sz="1400" dirty="0">
                        <a:effectLst/>
                      </a:endParaRPr>
                    </a:p>
                  </a:txBody>
                  <a:tcPr marL="27865" marR="27865" marT="44585" marB="4458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INDICADOR</a:t>
                      </a:r>
                      <a:endParaRPr lang="es-MX" sz="1400" dirty="0">
                        <a:effectLst/>
                      </a:endParaRPr>
                    </a:p>
                  </a:txBody>
                  <a:tcPr marL="27865" marR="27865" marT="44585" marB="4458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Aumentar en diez (10) los puntos de conexión de acceso público gratuito en los municipios del departamento.</a:t>
                      </a:r>
                      <a:endParaRPr lang="es-US" dirty="0">
                        <a:effectLst/>
                      </a:endParaRPr>
                    </a:p>
                  </a:txBody>
                  <a:tcPr marL="28575" marR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</a:t>
                      </a:r>
                      <a:endParaRPr lang="es-MX">
                        <a:effectLst/>
                      </a:endParaRPr>
                    </a:p>
                  </a:txBody>
                  <a:tcPr marL="28575" marR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s-MX" dirty="0">
                        <a:effectLst/>
                      </a:endParaRPr>
                    </a:p>
                  </a:txBody>
                  <a:tcPr marL="28575" marR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  <a:endParaRPr lang="es-MX" dirty="0">
                        <a:effectLst/>
                      </a:endParaRPr>
                    </a:p>
                  </a:txBody>
                  <a:tcPr marL="28575" marR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Puntos de conexión gratuito en funcionamiento</a:t>
                      </a:r>
                      <a:endParaRPr lang="es-US" dirty="0">
                        <a:effectLst/>
                      </a:endParaRPr>
                    </a:p>
                  </a:txBody>
                  <a:tcPr marL="28575" marR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81088" y="2592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Google Shape;202;p13">
            <a:extLst>
              <a:ext uri="{FF2B5EF4-FFF2-40B4-BE49-F238E27FC236}">
                <a16:creationId xmlns:a16="http://schemas.microsoft.com/office/drawing/2014/main" id="{02379B68-AF41-4180-BF05-14963965A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109538"/>
            <a:ext cx="8321675" cy="70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559D"/>
              </a:buClr>
              <a:buSzPts val="2000"/>
              <a:buFont typeface="Quattrocento Sans" charset="0"/>
              <a:buNone/>
            </a:pPr>
            <a:r>
              <a:rPr lang="en-US" altLang="es-CO" sz="2000" dirty="0">
                <a:solidFill>
                  <a:srgbClr val="00559D"/>
                </a:solidFill>
                <a:latin typeface="Segoe UI Semibold" panose="020B0702040204020203" pitchFamily="34" charset="0"/>
                <a:sym typeface="Quattrocento Sans" charset="0"/>
              </a:rPr>
              <a:t>PROGRAMA No 26: </a:t>
            </a:r>
          </a:p>
          <a:p>
            <a:pPr marL="2332038" indent="-2332038" defTabSz="457200" eaLnBrk="1" hangingPunct="1">
              <a:buClr>
                <a:srgbClr val="00559D"/>
              </a:buClr>
              <a:buSzPts val="2000"/>
              <a:buFont typeface="Quattrocento Sans" charset="0"/>
              <a:buNone/>
            </a:pPr>
            <a:r>
              <a:rPr lang="en-US" altLang="es-CO" sz="2000" dirty="0">
                <a:solidFill>
                  <a:srgbClr val="00559D"/>
                </a:solidFill>
                <a:latin typeface="Segoe UI Semibold" panose="020B0702040204020203" pitchFamily="34" charset="0"/>
              </a:rPr>
              <a:t>TIC PARA EL DESARROLLO SOSTENIBLE DE LOS RISARALDENSES.</a:t>
            </a:r>
            <a:endParaRPr lang="es-CO" altLang="es-CO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oogle Shape;158;p8">
            <a:extLst>
              <a:ext uri="{FF2B5EF4-FFF2-40B4-BE49-F238E27FC236}">
                <a16:creationId xmlns:a16="http://schemas.microsoft.com/office/drawing/2014/main" id="{720A4CA3-1070-4B70-8A4C-842005FD687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Google Shape;159;p8">
            <a:extLst>
              <a:ext uri="{FF2B5EF4-FFF2-40B4-BE49-F238E27FC236}">
                <a16:creationId xmlns:a16="http://schemas.microsoft.com/office/drawing/2014/main" id="{50727EFC-630E-48C5-B7B8-B02FB303D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182563"/>
            <a:ext cx="7256462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2060"/>
              </a:buClr>
              <a:buSzPts val="2800"/>
            </a:pPr>
            <a:r>
              <a:rPr lang="en-US" altLang="es-CO" sz="2800">
                <a:solidFill>
                  <a:srgbClr val="002060"/>
                </a:solidFill>
              </a:rPr>
              <a:t>Retos del componente para la recuperación</a:t>
            </a:r>
            <a:endParaRPr lang="es-CO" altLang="es-CO"/>
          </a:p>
        </p:txBody>
      </p:sp>
      <p:cxnSp>
        <p:nvCxnSpPr>
          <p:cNvPr id="20484" name="Google Shape;160;p8">
            <a:extLst>
              <a:ext uri="{FF2B5EF4-FFF2-40B4-BE49-F238E27FC236}">
                <a16:creationId xmlns:a16="http://schemas.microsoft.com/office/drawing/2014/main" id="{208BDDD3-308F-4E49-A3A4-2A31653AF3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8" y="944563"/>
            <a:ext cx="5538787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1" name="Google Shape;161;p8">
            <a:extLst>
              <a:ext uri="{FF2B5EF4-FFF2-40B4-BE49-F238E27FC236}">
                <a16:creationId xmlns:a16="http://schemas.microsoft.com/office/drawing/2014/main" id="{B0D893E6-C301-4832-98F2-90EC036055C4}"/>
              </a:ext>
            </a:extLst>
          </p:cNvPr>
          <p:cNvSpPr txBox="1"/>
          <p:nvPr/>
        </p:nvSpPr>
        <p:spPr>
          <a:xfrm>
            <a:off x="754602" y="1590675"/>
            <a:ext cx="7377345" cy="35393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>
            <a:spAutoFit/>
          </a:bodyPr>
          <a:lstStyle>
            <a:lvl1pPr indent="-1143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285750" indent="-285750" algn="just" eaLnBrk="1" hangingPunct="1">
              <a:buSzPts val="1800"/>
              <a:buFont typeface="Arial" panose="020B0604020202020204" pitchFamily="34" charset="0"/>
              <a:buChar char="•"/>
            </a:pPr>
            <a:r>
              <a:rPr lang="es-CO" altLang="es-CO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Superar la emergencia del COVID-19, a través de la generación de más conectividad para el Departamento de Risaralda, lo cual redundará en el desarrollo socio económico del Departamento y aportará en la erradicación de la pobreza y la erradicación de desigualdades y construir así una Risaralda con sentimiento de todos.</a:t>
            </a:r>
          </a:p>
          <a:p>
            <a:pPr marL="285750" indent="-285750" algn="just" eaLnBrk="1" hangingPunct="1">
              <a:buSzPts val="1800"/>
              <a:buFont typeface="Arial" panose="020B0604020202020204" pitchFamily="34" charset="0"/>
              <a:buChar char="•"/>
            </a:pPr>
            <a:endParaRPr lang="es-CO" altLang="es-CO" dirty="0"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85750" indent="-285750" algn="just" eaLnBrk="1" hangingPunct="1">
              <a:buSzPts val="1800"/>
              <a:buFont typeface="Arial" panose="020B0604020202020204" pitchFamily="34" charset="0"/>
              <a:buChar char="•"/>
            </a:pPr>
            <a:r>
              <a:rPr lang="es-CO" altLang="es-CO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Incrementar el uso y apropiación de las </a:t>
            </a:r>
            <a:r>
              <a:rPr lang="es-CO" altLang="es-CO" dirty="0" err="1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TIC´s</a:t>
            </a:r>
            <a:r>
              <a:rPr lang="es-CO" altLang="es-CO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 en el departamento de Risaralda,  para la creación de una Risaralda incluyente, moderna e innovadora</a:t>
            </a:r>
            <a:r>
              <a:rPr lang="en-US" altLang="es-CO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  <a:endParaRPr lang="es-CO" altLang="es-CO" dirty="0">
              <a:latin typeface="+mj-lt"/>
            </a:endParaRPr>
          </a:p>
          <a:p>
            <a:pPr marL="285750" indent="-285750" algn="just" eaLnBrk="1" hangingPunct="1">
              <a:buSzPts val="1800"/>
              <a:buFont typeface="Arial" panose="020B0604020202020204" pitchFamily="34" charset="0"/>
              <a:buChar char="•"/>
            </a:pPr>
            <a:endParaRPr lang="es-CO" altLang="es-CO" dirty="0"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85750" indent="-285750" algn="just" eaLnBrk="1" hangingPunct="1">
              <a:buSzPts val="1800"/>
              <a:buFont typeface="Arial" panose="020B0604020202020204" pitchFamily="34" charset="0"/>
              <a:buChar char="•"/>
            </a:pPr>
            <a:r>
              <a:rPr lang="es-CO" altLang="es-CO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Consolidar para Risaralda un entorno, competitivo, proactivo e innovador y que a su vez genere valor público, para construir en Risaralda un espacio digital, liderado por el gobierno Departamental</a:t>
            </a:r>
            <a:r>
              <a:rPr lang="en-US" altLang="es-CO" dirty="0">
                <a:latin typeface="+mj-lt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285750" indent="-285750" algn="just" eaLnBrk="1" hangingPunct="1">
              <a:buSzPts val="1800"/>
              <a:buFont typeface="Arial" panose="020B0604020202020204" pitchFamily="34" charset="0"/>
              <a:buChar char="•"/>
            </a:pPr>
            <a:endParaRPr lang="en-US" altLang="es-CO" dirty="0">
              <a:latin typeface="+mj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85750" indent="-285750" algn="just" eaLnBrk="1" hangingPunct="1">
              <a:buSzPts val="1800"/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Garantizar la infraestructura de conectividad a la población, tanto desde el mantenimiento de los puntos de conexión públicos gratuitos del Departamento de Risaralda, como de apropiación de los mismos.</a:t>
            </a:r>
            <a:endParaRPr lang="es-CO" sz="24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285750" indent="-285750" algn="just" eaLnBrk="1" hangingPunct="1">
              <a:buSzPts val="1800"/>
              <a:buFont typeface="Arial" panose="020B0604020202020204" pitchFamily="34" charset="0"/>
              <a:buChar char="•"/>
            </a:pPr>
            <a:endParaRPr lang="es-CO" altLang="es-CO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oogle Shape;166;p9">
            <a:extLst>
              <a:ext uri="{FF2B5EF4-FFF2-40B4-BE49-F238E27FC236}">
                <a16:creationId xmlns:a16="http://schemas.microsoft.com/office/drawing/2014/main" id="{296CF434-D20B-41DF-8F20-F12810C4843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" name="Google Shape;167;p9">
            <a:extLst>
              <a:ext uri="{FF2B5EF4-FFF2-40B4-BE49-F238E27FC236}">
                <a16:creationId xmlns:a16="http://schemas.microsoft.com/office/drawing/2014/main" id="{5CE815BE-B137-45B6-9AD4-E13FE26979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6575" y="1600200"/>
            <a:ext cx="8021500" cy="4525963"/>
          </a:xfrm>
        </p:spPr>
        <p:txBody>
          <a:bodyPr/>
          <a:lstStyle/>
          <a:p>
            <a:pPr marL="342900" algn="just" eaLnBrk="1" fontAlgn="auto" hangingPunct="1">
              <a:spcBef>
                <a:spcPts val="0"/>
              </a:spcBef>
              <a:buFont typeface="Arial"/>
              <a:buNone/>
              <a:defRPr/>
            </a:pPr>
            <a:endParaRPr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342900" algn="just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s-CO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Garantizar que los servicios prestados por la institucionalidad, cumplan con los criterios necesarios de calidad y pertinencia para todo el equipo de gobierno, en la diferentes dependencias de la Gobernación de Risaralda</a:t>
            </a:r>
            <a:r>
              <a:rPr lang="en-US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342900" algn="just" eaLnBrk="1" fontAlgn="auto" hangingPunct="1">
              <a:spcBef>
                <a:spcPts val="0"/>
              </a:spcBef>
              <a:buFont typeface="Arial"/>
              <a:buNone/>
              <a:defRPr/>
            </a:pPr>
            <a:endParaRPr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342900" algn="just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s-CO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Aportar en el desarrollo de políticas de buen gobierno, para una adecuada gestión publica en instituciones municipales y departamentales</a:t>
            </a:r>
            <a:r>
              <a:rPr lang="en-US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342900" indent="-228600" eaLnBrk="1" fontAlgn="auto" hangingPunct="1">
              <a:buFont typeface="Arial"/>
              <a:buNone/>
              <a:defRPr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08" name="Google Shape;168;p9">
            <a:extLst>
              <a:ext uri="{FF2B5EF4-FFF2-40B4-BE49-F238E27FC236}">
                <a16:creationId xmlns:a16="http://schemas.microsoft.com/office/drawing/2014/main" id="{01A82394-DDDB-438A-96D3-48D113907F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ts val="2800"/>
            </a:pPr>
            <a:r>
              <a:rPr lang="en-US" altLang="es-CO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Retos del componente para la recuperación</a:t>
            </a:r>
            <a:endParaRPr lang="es-CO" altLang="es-CO" sz="44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21509" name="Google Shape;169;p9">
            <a:extLst>
              <a:ext uri="{FF2B5EF4-FFF2-40B4-BE49-F238E27FC236}">
                <a16:creationId xmlns:a16="http://schemas.microsoft.com/office/drawing/2014/main" id="{D69B965E-5713-40E3-BE50-7828149CC42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6575" y="1130300"/>
            <a:ext cx="5538788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Google Shape;290;p24" descr="PLANTILLA PPT-03.jpg">
            <a:extLst>
              <a:ext uri="{FF2B5EF4-FFF2-40B4-BE49-F238E27FC236}">
                <a16:creationId xmlns:a16="http://schemas.microsoft.com/office/drawing/2014/main" id="{599807D3-347B-4811-9A4A-BD13C365FF3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Google Shape;291;p24">
            <a:extLst>
              <a:ext uri="{FF2B5EF4-FFF2-40B4-BE49-F238E27FC236}">
                <a16:creationId xmlns:a16="http://schemas.microsoft.com/office/drawing/2014/main" id="{814EDE43-56C3-4F76-A54A-744B9A98D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113" y="1520825"/>
            <a:ext cx="24495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800"/>
              <a:buFont typeface="Calibri" panose="020F0502020204030204" pitchFamily="34" charset="0"/>
              <a:buNone/>
            </a:pPr>
            <a:r>
              <a:rPr lang="en-US" altLang="es-CO" sz="48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GRACIAS</a:t>
            </a:r>
            <a:endParaRPr lang="es-CO" altLang="es-CO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4732</TotalTime>
  <Words>529</Words>
  <Application>Microsoft Office PowerPoint</Application>
  <PresentationFormat>Presentación en pantalla (4:3)</PresentationFormat>
  <Paragraphs>78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Calibri</vt:lpstr>
      <vt:lpstr>Arial</vt:lpstr>
      <vt:lpstr>Segoe UI Semibold</vt:lpstr>
      <vt:lpstr>Quattrocento Sans</vt:lpstr>
      <vt:lpstr>Tema de Office</vt:lpstr>
      <vt:lpstr>TIC Risaralda RAP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Retos del componente para la recuperación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COMPONENTE SECTORIAL 4</dc:title>
  <dc:creator>carolina muñoz</dc:creator>
  <cp:lastModifiedBy>Laura  Rodriguez</cp:lastModifiedBy>
  <cp:revision>43</cp:revision>
  <dcterms:created xsi:type="dcterms:W3CDTF">2020-01-09T20:15:39Z</dcterms:created>
  <dcterms:modified xsi:type="dcterms:W3CDTF">2020-11-17T14:48:19Z</dcterms:modified>
</cp:coreProperties>
</file>