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9" r:id="rId3"/>
    <p:sldId id="260" r:id="rId4"/>
    <p:sldId id="277" r:id="rId5"/>
    <p:sldId id="261" r:id="rId6"/>
    <p:sldId id="270" r:id="rId7"/>
    <p:sldId id="262" r:id="rId8"/>
    <p:sldId id="271" r:id="rId9"/>
    <p:sldId id="263" r:id="rId10"/>
    <p:sldId id="272" r:id="rId11"/>
    <p:sldId id="264" r:id="rId12"/>
    <p:sldId id="274" r:id="rId13"/>
    <p:sldId id="265" r:id="rId14"/>
    <p:sldId id="273" r:id="rId15"/>
    <p:sldId id="266" r:id="rId16"/>
    <p:sldId id="275" r:id="rId17"/>
    <p:sldId id="268" r:id="rId18"/>
    <p:sldId id="276" r:id="rId19"/>
    <p:sldId id="278" r:id="rId20"/>
    <p:sldId id="258" r:id="rId21"/>
  </p:sldIdLst>
  <p:sldSz cx="7199313" cy="719931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C31"/>
    <a:srgbClr val="2E4F8B"/>
    <a:srgbClr val="EAD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2" autoAdjust="0"/>
    <p:restoredTop sz="88800" autoAdjust="0"/>
  </p:normalViewPr>
  <p:slideViewPr>
    <p:cSldViewPr snapToGrid="0">
      <p:cViewPr>
        <p:scale>
          <a:sx n="130" d="100"/>
          <a:sy n="130" d="100"/>
        </p:scale>
        <p:origin x="1208" y="-2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2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6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75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870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64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380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80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748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514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5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1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C040-14B8-45EE-992A-30281E3B7585}" type="datetimeFigureOut">
              <a:rPr lang="es-CO" smtClean="0"/>
              <a:t>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B981-943A-4411-8306-4BA42367A5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77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04" y="-53234"/>
            <a:ext cx="9737387" cy="5160815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0" y="-41224"/>
            <a:ext cx="7199313" cy="50120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0" y="-53234"/>
            <a:ext cx="7199313" cy="50240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224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21434" y="1730418"/>
            <a:ext cx="655644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mpact" panose="020B0806030902050204" pitchFamily="34" charset="0"/>
            </a:endParaRPr>
          </a:p>
          <a:p>
            <a:pPr algn="ctr"/>
            <a:r>
              <a:rPr lang="es-CO" sz="28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Impact" panose="020B0806030902050204" pitchFamily="34" charset="0"/>
              </a:rPr>
              <a:t>Proyectos estratégicos para el sector turístico en el departamento de Risaralda </a:t>
            </a:r>
          </a:p>
          <a:p>
            <a:pPr algn="ctr"/>
            <a:endParaRPr lang="es-CO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s-CO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2020 – 2023 </a:t>
            </a:r>
          </a:p>
          <a:p>
            <a:pPr algn="ctr"/>
            <a:r>
              <a:rPr lang="es-CO" b="1" dirty="0">
                <a:solidFill>
                  <a:srgbClr val="2E4F8B"/>
                </a:solidFill>
              </a:rPr>
              <a:t>Sentimiento de Todos</a:t>
            </a:r>
          </a:p>
          <a:p>
            <a:pPr algn="ctr"/>
            <a:endParaRPr lang="es-CO" b="1" dirty="0">
              <a:solidFill>
                <a:srgbClr val="2E4F8B"/>
              </a:solidFill>
            </a:endParaRPr>
          </a:p>
          <a:p>
            <a:pPr algn="ctr"/>
            <a:endParaRPr lang="es-CO" b="1" dirty="0">
              <a:solidFill>
                <a:srgbClr val="2E4F8B"/>
              </a:solidFill>
            </a:endParaRPr>
          </a:p>
          <a:p>
            <a:endParaRPr lang="es-CO" b="1" dirty="0"/>
          </a:p>
          <a:p>
            <a:pPr algn="ctr"/>
            <a:endParaRPr lang="es-CO" b="1" dirty="0"/>
          </a:p>
          <a:p>
            <a:pPr marL="2171700" lvl="4" indent="-342900">
              <a:buAutoNum type="arabicPeriod"/>
            </a:pPr>
            <a:r>
              <a:rPr lang="es-CO" sz="1600" b="1" dirty="0">
                <a:solidFill>
                  <a:srgbClr val="2E4F8B"/>
                </a:solidFill>
              </a:rPr>
              <a:t>Infraestructura</a:t>
            </a:r>
          </a:p>
          <a:p>
            <a:pPr marL="2171700" lvl="4" indent="-342900">
              <a:buAutoNum type="arabicPeriod"/>
            </a:pPr>
            <a:r>
              <a:rPr lang="es-CO" sz="1600" b="1" dirty="0">
                <a:solidFill>
                  <a:srgbClr val="2E4F8B"/>
                </a:solidFill>
              </a:rPr>
              <a:t> Posadas Nativas</a:t>
            </a:r>
          </a:p>
          <a:p>
            <a:pPr marL="2171700" lvl="4" indent="-342900">
              <a:buAutoNum type="arabicPeriod"/>
            </a:pPr>
            <a:r>
              <a:rPr lang="es-CO" sz="1600" b="1" dirty="0">
                <a:solidFill>
                  <a:srgbClr val="2E4F8B"/>
                </a:solidFill>
              </a:rPr>
              <a:t>Saberes Ancestrales</a:t>
            </a:r>
          </a:p>
          <a:p>
            <a:pPr marL="2171700" lvl="4" indent="-342900">
              <a:buAutoNum type="arabicPeriod"/>
            </a:pPr>
            <a:r>
              <a:rPr lang="es-CO" sz="1600" b="1" dirty="0">
                <a:solidFill>
                  <a:srgbClr val="2E4F8B"/>
                </a:solidFill>
              </a:rPr>
              <a:t>Ruta de la Panela</a:t>
            </a:r>
          </a:p>
          <a:p>
            <a:pPr marL="2171700" lvl="4" indent="-342900">
              <a:buAutoNum type="arabicPeriod"/>
            </a:pPr>
            <a:r>
              <a:rPr lang="es-CO" sz="1600" b="1" dirty="0">
                <a:solidFill>
                  <a:srgbClr val="2E4F8B"/>
                </a:solidFill>
              </a:rPr>
              <a:t>Ideas para revisión y toma de decisiones</a:t>
            </a:r>
          </a:p>
        </p:txBody>
      </p:sp>
    </p:spTree>
    <p:extLst>
      <p:ext uri="{BB962C8B-B14F-4D97-AF65-F5344CB8AC3E}">
        <p14:creationId xmlns:p14="http://schemas.microsoft.com/office/powerpoint/2010/main" val="1867650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96868" y="87552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Apía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6477030-4F3F-F044-9121-786F77F43791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BFF337D-C5D5-5F49-999F-FF95B509B1A2}"/>
              </a:ext>
            </a:extLst>
          </p:cNvPr>
          <p:cNvSpPr txBox="1"/>
          <p:nvPr/>
        </p:nvSpPr>
        <p:spPr>
          <a:xfrm>
            <a:off x="341989" y="1704307"/>
            <a:ext cx="6607073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</a:t>
            </a:r>
          </a:p>
          <a:p>
            <a:r>
              <a:rPr lang="es-CO" sz="1050" dirty="0"/>
              <a:t>Convenio con Cámara de Comercio  firma  y perfeccionamiento  segunda semana de  septiembre del  2020</a:t>
            </a:r>
          </a:p>
          <a:p>
            <a:r>
              <a:rPr lang="es-CO" sz="1050" dirty="0"/>
              <a:t>Contratación estudios  y diseños cuarta semana de septiembre del  2020</a:t>
            </a:r>
          </a:p>
          <a:p>
            <a:endParaRPr lang="es-CO" sz="1050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18 meses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  vr. aprox. de $ $3.300 Millones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18 meses (años 2021 - 2022 )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Por determinar.</a:t>
            </a:r>
          </a:p>
        </p:txBody>
      </p:sp>
    </p:spTree>
    <p:extLst>
      <p:ext uri="{BB962C8B-B14F-4D97-AF65-F5344CB8AC3E}">
        <p14:creationId xmlns:p14="http://schemas.microsoft.com/office/powerpoint/2010/main" val="329163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9972" cy="527518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413475" y="133718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Belén de Umbría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60715" y="5570346"/>
            <a:ext cx="273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Mirador Turístico </a:t>
            </a:r>
            <a:r>
              <a:rPr lang="es-C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Taparcal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5" y="4192504"/>
            <a:ext cx="3698243" cy="209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CECDB66-994A-C249-B74E-365D0AF9604E}"/>
              </a:ext>
            </a:extLst>
          </p:cNvPr>
          <p:cNvSpPr/>
          <p:nvPr/>
        </p:nvSpPr>
        <p:spPr>
          <a:xfrm>
            <a:off x="448451" y="2131490"/>
            <a:ext cx="35972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$75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70% financiado por el municipio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20% Cámara de Comercio de Pereira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10% Gobernación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(Gestión y Asistencia Técnica)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3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04913" y="87552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Belén de Umbría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1CC617-5FD2-274C-8860-4EE39F75BCFD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B6D44BB-0118-C845-BC62-AB4FC2FE3459}"/>
              </a:ext>
            </a:extLst>
          </p:cNvPr>
          <p:cNvSpPr txBox="1"/>
          <p:nvPr/>
        </p:nvSpPr>
        <p:spPr>
          <a:xfrm>
            <a:off x="341989" y="1704307"/>
            <a:ext cx="6607073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</a:t>
            </a:r>
          </a:p>
          <a:p>
            <a:r>
              <a:rPr lang="es-CO" sz="1050" dirty="0"/>
              <a:t>Convenio con Cámara de Comercio  firma  y perfeccionamiento  segunda semana de  septiembre del  2020</a:t>
            </a:r>
          </a:p>
          <a:p>
            <a:r>
              <a:rPr lang="es-CO" sz="1050" dirty="0"/>
              <a:t>Contratación estudios  y diseños cuarta semana de septiembre del  2020</a:t>
            </a:r>
          </a:p>
          <a:p>
            <a:endParaRPr lang="es-CO" sz="1050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18 meses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  vr. aprox. de $ $3.300 Millones.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18 meses (años 2021 - 2022 )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Por determinar.</a:t>
            </a:r>
          </a:p>
        </p:txBody>
      </p:sp>
    </p:spTree>
    <p:extLst>
      <p:ext uri="{BB962C8B-B14F-4D97-AF65-F5344CB8AC3E}">
        <p14:creationId xmlns:p14="http://schemas.microsoft.com/office/powerpoint/2010/main" val="1008563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20618" cy="521698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763671" y="87552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Balbóa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260715" y="5157198"/>
            <a:ext cx="283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Experiencial Gastronómico y Artesanal /  Mirador de la Cruz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" y="3996188"/>
            <a:ext cx="3822970" cy="226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79F968E-ACC8-B04D-ABFF-9E7AE311056A}"/>
              </a:ext>
            </a:extLst>
          </p:cNvPr>
          <p:cNvSpPr/>
          <p:nvPr/>
        </p:nvSpPr>
        <p:spPr>
          <a:xfrm>
            <a:off x="448451" y="2131490"/>
            <a:ext cx="35972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$85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financiación por definir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62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22936" y="10167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Balbóa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3CA9AB-BA47-C544-95D6-04F5FE7C1DBA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056142-264D-8140-94B9-73890B6FC33E}"/>
              </a:ext>
            </a:extLst>
          </p:cNvPr>
          <p:cNvSpPr txBox="1"/>
          <p:nvPr/>
        </p:nvSpPr>
        <p:spPr>
          <a:xfrm>
            <a:off x="341989" y="1704307"/>
            <a:ext cx="6607073" cy="38087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</a:t>
            </a:r>
          </a:p>
          <a:p>
            <a:r>
              <a:rPr lang="es-CO" sz="1050" dirty="0"/>
              <a:t>Por  definir  financiación</a:t>
            </a:r>
          </a:p>
          <a:p>
            <a:endParaRPr lang="es-CO" sz="1050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24 meses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Fontur  -  Regalías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24 meses (años 2021 - 2022 )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Por determinar.</a:t>
            </a:r>
          </a:p>
        </p:txBody>
      </p:sp>
    </p:spTree>
    <p:extLst>
      <p:ext uri="{BB962C8B-B14F-4D97-AF65-F5344CB8AC3E}">
        <p14:creationId xmlns:p14="http://schemas.microsoft.com/office/powerpoint/2010/main" val="934801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3" y="-439"/>
            <a:ext cx="8855112" cy="4981001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110" y="133718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Marsella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2" y="4154113"/>
            <a:ext cx="3680350" cy="206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E0AF03D-AC3A-4F48-AD7A-C450F2B6A20D}"/>
              </a:ext>
            </a:extLst>
          </p:cNvPr>
          <p:cNvSpPr/>
          <p:nvPr/>
        </p:nvSpPr>
        <p:spPr>
          <a:xfrm>
            <a:off x="448451" y="2131490"/>
            <a:ext cx="35972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$70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financiación por definir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58AE11F-86E6-FC4D-A94D-5DAFCCDA040A}"/>
              </a:ext>
            </a:extLst>
          </p:cNvPr>
          <p:cNvSpPr txBox="1"/>
          <p:nvPr/>
        </p:nvSpPr>
        <p:spPr>
          <a:xfrm>
            <a:off x="4260715" y="5157198"/>
            <a:ext cx="2835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Mirador </a:t>
            </a:r>
          </a:p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Jardín Botánico</a:t>
            </a:r>
          </a:p>
        </p:txBody>
      </p:sp>
    </p:spTree>
    <p:extLst>
      <p:ext uri="{BB962C8B-B14F-4D97-AF65-F5344CB8AC3E}">
        <p14:creationId xmlns:p14="http://schemas.microsoft.com/office/powerpoint/2010/main" val="47329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22936" y="10167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Marsella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56D336-1BD2-CC46-B1BF-B617D8CF15A9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B9CC43-0D5B-944E-9CA7-DA212E720CEC}"/>
              </a:ext>
            </a:extLst>
          </p:cNvPr>
          <p:cNvSpPr txBox="1"/>
          <p:nvPr/>
        </p:nvSpPr>
        <p:spPr>
          <a:xfrm>
            <a:off x="341989" y="1740883"/>
            <a:ext cx="6607073" cy="4455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</a:t>
            </a:r>
          </a:p>
          <a:p>
            <a:r>
              <a:rPr lang="es-CO" sz="1050" dirty="0"/>
              <a:t>Estudios y diseños  en proceso</a:t>
            </a:r>
          </a:p>
          <a:p>
            <a:r>
              <a:rPr lang="es-CO" sz="1050" dirty="0"/>
              <a:t>Publicación SECOP II  (cuarta semana  de  septiembre del 2020)</a:t>
            </a:r>
          </a:p>
          <a:p>
            <a:endParaRPr lang="es-CO" sz="1050" b="1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Dos año - Vigencias  2021 / 2022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  por definir.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18 meses (años 2020 - 2021)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 80 Fontur / 20 Gobernación - Municipio</a:t>
            </a:r>
          </a:p>
        </p:txBody>
      </p:sp>
    </p:spTree>
    <p:extLst>
      <p:ext uri="{BB962C8B-B14F-4D97-AF65-F5344CB8AC3E}">
        <p14:creationId xmlns:p14="http://schemas.microsoft.com/office/powerpoint/2010/main" val="4039885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009" y="0"/>
            <a:ext cx="9246397" cy="5019472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37211" y="179885"/>
            <a:ext cx="376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Virginia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48451" y="2131490"/>
            <a:ext cx="35972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$100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100% financiado por el municipio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" y="4042739"/>
            <a:ext cx="4045726" cy="217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DD4CA07-85D5-5D4F-8F13-EDA3F50BEAFD}"/>
              </a:ext>
            </a:extLst>
          </p:cNvPr>
          <p:cNvSpPr txBox="1"/>
          <p:nvPr/>
        </p:nvSpPr>
        <p:spPr>
          <a:xfrm>
            <a:off x="4260715" y="5157198"/>
            <a:ext cx="283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Parador Náutico</a:t>
            </a:r>
          </a:p>
          <a:p>
            <a:pPr algn="r"/>
            <a:r>
              <a:rPr lang="es-C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Mirador</a:t>
            </a:r>
          </a:p>
          <a:p>
            <a:pPr algn="r"/>
            <a:r>
              <a:rPr lang="es-CO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Cometas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89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91030" y="133718"/>
            <a:ext cx="157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Virginia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0A55C9-1FC5-5E4D-8D5C-9C6F300198F7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5ABEDA-B124-734F-A906-18508109B697}"/>
              </a:ext>
            </a:extLst>
          </p:cNvPr>
          <p:cNvSpPr txBox="1"/>
          <p:nvPr/>
        </p:nvSpPr>
        <p:spPr>
          <a:xfrm>
            <a:off x="341989" y="1768315"/>
            <a:ext cx="6607073" cy="4293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</a:t>
            </a:r>
          </a:p>
          <a:p>
            <a:r>
              <a:rPr lang="es-CO" sz="1050" dirty="0"/>
              <a:t>Estudios previos aprobados </a:t>
            </a:r>
          </a:p>
          <a:p>
            <a:r>
              <a:rPr lang="es-CO" sz="1050" dirty="0"/>
              <a:t>Publicación SECOP  (cuarta semana de septiembre del 2020).</a:t>
            </a:r>
          </a:p>
          <a:p>
            <a:endParaRPr lang="es-CO" sz="1050" b="1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Un año - Vigencia  2021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municipio).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24 meses (años 2021 - 2022 )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por definir.</a:t>
            </a:r>
          </a:p>
        </p:txBody>
      </p:sp>
    </p:spTree>
    <p:extLst>
      <p:ext uri="{BB962C8B-B14F-4D97-AF65-F5344CB8AC3E}">
        <p14:creationId xmlns:p14="http://schemas.microsoft.com/office/powerpoint/2010/main" val="1504958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61902" y="2282184"/>
            <a:ext cx="318581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CO" b="1" dirty="0"/>
              <a:t>Promoción de Destino </a:t>
            </a:r>
            <a:r>
              <a:rPr lang="es-CO" sz="1400" b="1" dirty="0"/>
              <a:t> </a:t>
            </a:r>
            <a:r>
              <a:rPr lang="es-CO" sz="1400" dirty="0"/>
              <a:t>en alianza con  Fontur  y con la  Universidad del Área  Andina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b="1" u="sng" dirty="0"/>
              <a:t>Posadas Nativas</a:t>
            </a:r>
            <a:r>
              <a:rPr lang="es-CO" b="1" dirty="0"/>
              <a:t>   </a:t>
            </a:r>
            <a:r>
              <a:rPr lang="es-CO" sz="1400" dirty="0"/>
              <a:t>en aliza con Confamiliar Risaralda en los municipios:  Santuario, Belén de Umbría, Apía, La Celia, Marsella, Pueblo Rico y Mistrató </a:t>
            </a:r>
            <a:r>
              <a:rPr lang="es-CO" sz="1100" b="1" i="1" dirty="0"/>
              <a:t>(Experiencia: Hospedaje, gastronomía y cadena productiva de la finca:  café, panela, chocolate, lechería o aguacate).</a:t>
            </a:r>
          </a:p>
          <a:p>
            <a:endParaRPr lang="es-CO" sz="14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656418-56FD-DE40-8E02-9D71A25FFF00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DBAF40-D031-AE4F-9501-A6AB527271F5}"/>
              </a:ext>
            </a:extLst>
          </p:cNvPr>
          <p:cNvSpPr txBox="1"/>
          <p:nvPr/>
        </p:nvSpPr>
        <p:spPr>
          <a:xfrm>
            <a:off x="347472" y="1911096"/>
            <a:ext cx="3049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Otras  acciones  en desarrollo:</a:t>
            </a:r>
          </a:p>
          <a:p>
            <a:endParaRPr lang="es-CO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C39EC52-3FCE-1245-A8DF-AAA8FCE07CD3}"/>
              </a:ext>
            </a:extLst>
          </p:cNvPr>
          <p:cNvSpPr txBox="1"/>
          <p:nvPr/>
        </p:nvSpPr>
        <p:spPr>
          <a:xfrm>
            <a:off x="4507994" y="1280160"/>
            <a:ext cx="25786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/>
              <a:t>Por  definir:</a:t>
            </a:r>
          </a:p>
          <a:p>
            <a:endParaRPr lang="es-CO" sz="1400" dirty="0"/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Pueblos  Mágicos - PCCC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Guática -  Turismo  religioso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Reunión con Gloria -Turismo  religioso.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Reunión con  el Arq.  Alirio -  Proyecto Santa Rosa de Cabal.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Aviturismo y  Proyecto de Ordenanza - Juan  Carlos  Noreña.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Saberes  Ancestrales - Parquesoft -Regalías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CO" sz="1400" dirty="0"/>
              <a:t>II Etapa   Enlucimiento como eje de la promoción y conservación del PCCC con la consolidación de los circuitos rutas existentes y la adicional denominada </a:t>
            </a:r>
            <a:r>
              <a:rPr lang="es-CO" sz="1400" b="1" dirty="0"/>
              <a:t>Ruta de la Panela.</a:t>
            </a:r>
          </a:p>
        </p:txBody>
      </p:sp>
    </p:spTree>
    <p:extLst>
      <p:ext uri="{BB962C8B-B14F-4D97-AF65-F5344CB8AC3E}">
        <p14:creationId xmlns:p14="http://schemas.microsoft.com/office/powerpoint/2010/main" val="147135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41989" y="2006059"/>
            <a:ext cx="6607073" cy="3993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pPr algn="ctr"/>
            <a:r>
              <a:rPr lang="es-CO" sz="1400" b="1" dirty="0"/>
              <a:t>Financiación Proyectos  con Recursos FONTUR </a:t>
            </a:r>
          </a:p>
          <a:p>
            <a:pPr algn="ctr"/>
            <a:r>
              <a:rPr lang="es-CO" sz="1200" dirty="0"/>
              <a:t> (El techo  presupuestal de Fontur = $1.800 Millones)</a:t>
            </a:r>
          </a:p>
          <a:p>
            <a:pPr algn="ctr"/>
            <a:endParaRPr lang="es-CO" sz="1400" b="1" dirty="0"/>
          </a:p>
          <a:p>
            <a:r>
              <a:rPr lang="es-CO" sz="1400" b="1" dirty="0"/>
              <a:t>Condiciones:</a:t>
            </a:r>
            <a:endParaRPr lang="es-CO" sz="1050" dirty="0"/>
          </a:p>
          <a:p>
            <a:pPr marL="171450" indent="-171450">
              <a:buFont typeface="Wingdings" pitchFamily="2" charset="2"/>
              <a:buChar char="ü"/>
            </a:pPr>
            <a:endParaRPr lang="es-CO" sz="1050" dirty="0"/>
          </a:p>
          <a:p>
            <a:pPr marL="171450" indent="-171450">
              <a:buFont typeface="Wingdings" pitchFamily="2" charset="2"/>
              <a:buChar char="Ø"/>
            </a:pPr>
            <a:r>
              <a:rPr lang="es-CO" sz="1050" dirty="0"/>
              <a:t>Contrapartida  del valor  total  del  proyecto  teniendo en cuenta el techo  presupuestal de Fontur  que equivale  a $1.800 Millones   si la ejecución se hace de la infraestructura se hace  por el municipio  es del  80% / 20%    </a:t>
            </a:r>
          </a:p>
          <a:p>
            <a:r>
              <a:rPr lang="es-CO" sz="1050" dirty="0"/>
              <a:t>      (80%  Fontur,  20%  el Municipio).</a:t>
            </a:r>
          </a:p>
          <a:p>
            <a:endParaRPr lang="es-CO" sz="1050" dirty="0"/>
          </a:p>
          <a:p>
            <a:pPr marL="171450" indent="-171450">
              <a:buFont typeface="Wingdings" pitchFamily="2" charset="2"/>
              <a:buChar char="Ø"/>
            </a:pPr>
            <a:r>
              <a:rPr lang="es-CO" sz="1050" dirty="0"/>
              <a:t>Si  la ejecución se hace a través de la Gobernación   es del  50% /  50%</a:t>
            </a:r>
          </a:p>
          <a:p>
            <a:endParaRPr lang="es-CO" sz="1050" dirty="0"/>
          </a:p>
          <a:p>
            <a:pPr marL="171450" indent="-171450">
              <a:buFont typeface="Wingdings" pitchFamily="2" charset="2"/>
              <a:buChar char="Ø"/>
            </a:pPr>
            <a:r>
              <a:rPr lang="es-CO" sz="1050" dirty="0"/>
              <a:t>Si se toma la decisión de ejecutarlo por el municipio la Gobernación de Risaralda traslada el recurso al municipio.</a:t>
            </a:r>
          </a:p>
          <a:p>
            <a:endParaRPr lang="es-CO" sz="1050" b="1" dirty="0"/>
          </a:p>
          <a:p>
            <a:r>
              <a:rPr lang="es-CO" sz="1050" b="1" dirty="0"/>
              <a:t>Ejemplo 1:  Valor total del proyecto: </a:t>
            </a:r>
            <a:r>
              <a:rPr lang="es-CO" sz="1050" dirty="0"/>
              <a:t>$3.300 Millones </a:t>
            </a:r>
          </a:p>
          <a:p>
            <a:r>
              <a:rPr lang="es-CO" sz="1050" dirty="0"/>
              <a:t>Contrapartida FONTUR $1.800 Millones  </a:t>
            </a:r>
          </a:p>
          <a:p>
            <a:r>
              <a:rPr lang="es-CO" sz="1050" dirty="0"/>
              <a:t>Contrapartida Gobernación $ 400 Millones</a:t>
            </a:r>
          </a:p>
          <a:p>
            <a:r>
              <a:rPr lang="es-CO" sz="1050" dirty="0"/>
              <a:t>Saldo del proyecto $1.100 Millones  - Contrapartida que gestionará  el  Municipio por otras fuentes de financiación.</a:t>
            </a:r>
          </a:p>
          <a:p>
            <a:endParaRPr lang="es-CO" sz="1050" dirty="0"/>
          </a:p>
          <a:p>
            <a:r>
              <a:rPr lang="es-CO" sz="1050" b="1" dirty="0"/>
              <a:t>Ejemplo 2:  Valor total del proyecto: </a:t>
            </a:r>
            <a:r>
              <a:rPr lang="es-CO" sz="1050" dirty="0"/>
              <a:t>$2.200 Millones </a:t>
            </a:r>
          </a:p>
          <a:p>
            <a:r>
              <a:rPr lang="es-CO" sz="1050" dirty="0"/>
              <a:t>Contrapartida FONTUR $1.800 Millones  </a:t>
            </a:r>
          </a:p>
          <a:p>
            <a:r>
              <a:rPr lang="es-CO" sz="1050" dirty="0"/>
              <a:t>Contrapartida Gobernación $ 400 Millones</a:t>
            </a:r>
          </a:p>
          <a:p>
            <a:endParaRPr lang="es-CO" sz="105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36E4EF-B3B3-9F44-9CE7-88EDF1EF1659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</p:spTree>
    <p:extLst>
      <p:ext uri="{BB962C8B-B14F-4D97-AF65-F5344CB8AC3E}">
        <p14:creationId xmlns:p14="http://schemas.microsoft.com/office/powerpoint/2010/main" val="1635129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LANTILLA PPT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058"/>
            <a:ext cx="7199313" cy="56420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14792" y="2869660"/>
            <a:ext cx="374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28033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57" y="-82887"/>
            <a:ext cx="9113736" cy="512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ángulo redondeado 2"/>
          <p:cNvSpPr/>
          <p:nvPr/>
        </p:nvSpPr>
        <p:spPr>
          <a:xfrm>
            <a:off x="0" y="-12294"/>
            <a:ext cx="4531492" cy="5865780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887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63245" y="171187"/>
            <a:ext cx="3174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</a:rPr>
              <a:t>Santa </a:t>
            </a:r>
            <a:r>
              <a:rPr lang="es-CO" dirty="0">
                <a:solidFill>
                  <a:schemeClr val="bg1"/>
                </a:solidFill>
              </a:rPr>
              <a:t>Rosa</a:t>
            </a:r>
            <a:r>
              <a:rPr lang="es-CO" sz="2000" dirty="0">
                <a:solidFill>
                  <a:schemeClr val="bg1"/>
                </a:solidFill>
              </a:rPr>
              <a:t> de Cabal</a:t>
            </a:r>
          </a:p>
          <a:p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686300" y="5078396"/>
            <a:ext cx="2513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/>
              <a:t>NOMBRE DEL PROYECTO:</a:t>
            </a:r>
          </a:p>
          <a:p>
            <a:pPr algn="just"/>
            <a:r>
              <a:rPr lang="es-CO" sz="1600" b="1" dirty="0"/>
              <a:t>Construcción Recinto </a:t>
            </a:r>
          </a:p>
          <a:p>
            <a:pPr algn="just"/>
            <a:r>
              <a:rPr lang="es-CO" sz="1600" b="1" dirty="0"/>
              <a:t>Gastronómico </a:t>
            </a:r>
          </a:p>
          <a:p>
            <a:pPr algn="just"/>
            <a:r>
              <a:rPr lang="es-CO" sz="1600" b="1" dirty="0"/>
              <a:t>Artesanal y Experiencial </a:t>
            </a:r>
          </a:p>
          <a:p>
            <a:pPr algn="just"/>
            <a:r>
              <a:rPr lang="es-CO" sz="1600" b="1" dirty="0"/>
              <a:t>(Escuela Simón Bolívar)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0" y="4255759"/>
            <a:ext cx="3409007" cy="199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08F3EC3-A48A-2448-BB45-FA13D64AE656}"/>
              </a:ext>
            </a:extLst>
          </p:cNvPr>
          <p:cNvSpPr/>
          <p:nvPr/>
        </p:nvSpPr>
        <p:spPr>
          <a:xfrm>
            <a:off x="448451" y="2131490"/>
            <a:ext cx="35972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$100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100% financiado por el municipio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199433" y="169848"/>
            <a:ext cx="2304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</a:rPr>
              <a:t>Santa Rosa de Cabal</a:t>
            </a:r>
          </a:p>
          <a:p>
            <a:endParaRPr lang="es-CO" sz="20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1989" y="1768315"/>
            <a:ext cx="6607073" cy="42934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5% ( Acta de inicio constituida y aprobación de cronograma )</a:t>
            </a:r>
          </a:p>
          <a:p>
            <a:endParaRPr lang="es-CO" sz="1050" b="1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Un año - Vigencia  2021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 de Santa Rosa de Cabal, 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  vr. aprox. de $ $3.300Millones)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18 meses (años 2021 - 2022 )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$3.300 Millones (Contrapartida FONTUR $1.800 Millones,  Contrapartida Gobernación $ 400  y  el saldo de $1.100 Millones  Contrapartida que gestionará  el  Municipio por otras fuentes de financiación).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1CF63F-BA72-8E44-8A11-6CCF7FF0FC4A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</p:spTree>
    <p:extLst>
      <p:ext uri="{BB962C8B-B14F-4D97-AF65-F5344CB8AC3E}">
        <p14:creationId xmlns:p14="http://schemas.microsoft.com/office/powerpoint/2010/main" val="187470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673" y="-41663"/>
            <a:ext cx="8827003" cy="5100046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1663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040060" y="0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Dosquebradas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920246" y="5100046"/>
            <a:ext cx="3112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un atractivo turístico en Las Marcadas (Miradores de paisaje en el sector Frailes hasta el Alto del toro).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1" y="4341652"/>
            <a:ext cx="3686185" cy="1912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9F074A7-6633-3B45-AB0B-34CC060F7006}"/>
              </a:ext>
            </a:extLst>
          </p:cNvPr>
          <p:cNvSpPr/>
          <p:nvPr/>
        </p:nvSpPr>
        <p:spPr>
          <a:xfrm>
            <a:off x="448451" y="2131490"/>
            <a:ext cx="35972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$100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100% financiado por el municipio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222936" y="247911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Dosquebradas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7CDF48-3142-5E4F-BC2C-935DE22FB563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63ED72-C5A3-7442-B524-1533A5A15130}"/>
              </a:ext>
            </a:extLst>
          </p:cNvPr>
          <p:cNvSpPr txBox="1"/>
          <p:nvPr/>
        </p:nvSpPr>
        <p:spPr>
          <a:xfrm>
            <a:off x="341989" y="1740883"/>
            <a:ext cx="6607073" cy="4455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</a:t>
            </a:r>
          </a:p>
          <a:p>
            <a:r>
              <a:rPr lang="es-CO" sz="1050" dirty="0"/>
              <a:t>Estudios y diseños  aprobados</a:t>
            </a:r>
          </a:p>
          <a:p>
            <a:r>
              <a:rPr lang="es-CO" sz="1050" dirty="0"/>
              <a:t>Publicación SECOP II  (segunda semana  de  septiembre del 2020)</a:t>
            </a:r>
          </a:p>
          <a:p>
            <a:endParaRPr lang="es-CO" sz="1050" b="1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Dos año - Vigencias  2021 / 2022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  por definir.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12 meses (año (2021)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 80 Fontur / 20 Gobernación - Municipio</a:t>
            </a:r>
          </a:p>
        </p:txBody>
      </p:sp>
    </p:spTree>
    <p:extLst>
      <p:ext uri="{BB962C8B-B14F-4D97-AF65-F5344CB8AC3E}">
        <p14:creationId xmlns:p14="http://schemas.microsoft.com/office/powerpoint/2010/main" val="414607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49"/>
            <a:ext cx="7199313" cy="5399485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94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92676" y="133718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Celia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218053" y="5020927"/>
            <a:ext cx="28089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b="1" dirty="0"/>
              <a:t>Construcción y adecuación de un parque lineal deportivo sobre la margen izquierda del río Monos, del municipio La Celia, Risaralda (casco urbano)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62" y="4250873"/>
            <a:ext cx="3812264" cy="202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B900C23-01F8-F440-A38B-F6D7F3CEC738}"/>
              </a:ext>
            </a:extLst>
          </p:cNvPr>
          <p:cNvSpPr/>
          <p:nvPr/>
        </p:nvSpPr>
        <p:spPr>
          <a:xfrm>
            <a:off x="448451" y="2131490"/>
            <a:ext cx="359727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$100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100% financiado por el municipio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89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92676" y="133718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Celia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28DDC6-903A-4C41-A725-2A5C335C6EA2}"/>
              </a:ext>
            </a:extLst>
          </p:cNvPr>
          <p:cNvSpPr txBox="1"/>
          <p:nvPr/>
        </p:nvSpPr>
        <p:spPr>
          <a:xfrm>
            <a:off x="0" y="6336701"/>
            <a:ext cx="71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1C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 de Gestión - Dirección de Desarrollo Turístico - septiembre 4 del 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A157C6-5724-5B4D-8C21-F1DBAB5856D3}"/>
              </a:ext>
            </a:extLst>
          </p:cNvPr>
          <p:cNvSpPr txBox="1"/>
          <p:nvPr/>
        </p:nvSpPr>
        <p:spPr>
          <a:xfrm>
            <a:off x="341989" y="1704307"/>
            <a:ext cx="6607073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sz="1050" b="1" dirty="0"/>
          </a:p>
          <a:p>
            <a:r>
              <a:rPr lang="es-CO" sz="1050" b="1" dirty="0"/>
              <a:t>Estado avance de los estudios y diseños</a:t>
            </a:r>
            <a:r>
              <a:rPr lang="es-CO" sz="1050" dirty="0"/>
              <a:t>: </a:t>
            </a:r>
          </a:p>
          <a:p>
            <a:r>
              <a:rPr lang="es-CO" sz="1050" dirty="0"/>
              <a:t>Estudios previos en proceso </a:t>
            </a:r>
          </a:p>
          <a:p>
            <a:r>
              <a:rPr lang="es-CO" sz="1050" dirty="0"/>
              <a:t>Publicación SECOP  cuarta semana de septiembre del 2020</a:t>
            </a:r>
          </a:p>
          <a:p>
            <a:endParaRPr lang="es-CO" sz="1050" dirty="0"/>
          </a:p>
          <a:p>
            <a:r>
              <a:rPr lang="es-CO" sz="1050" b="1" dirty="0"/>
              <a:t>Plazo de entrega del producto: </a:t>
            </a:r>
            <a:r>
              <a:rPr lang="es-CO" sz="1050" dirty="0"/>
              <a:t>3 meses  </a:t>
            </a:r>
          </a:p>
          <a:p>
            <a:endParaRPr lang="es-CO" sz="1050" b="1" dirty="0"/>
          </a:p>
          <a:p>
            <a:r>
              <a:rPr lang="es-CO" sz="1050" b="1" dirty="0"/>
              <a:t>Componentes de los estudios y diseños: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Estructurales, sanitarios, hidráulicos, suelos, arquitectónicos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Viabilidad jurídica y financiera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Formulación y aprobación del proyecto</a:t>
            </a:r>
          </a:p>
          <a:p>
            <a:endParaRPr lang="es-CO" sz="1050" b="1" dirty="0"/>
          </a:p>
          <a:p>
            <a:r>
              <a:rPr lang="es-CO" sz="1050" b="1" dirty="0"/>
              <a:t>Fase I Estudios y Diseños </a:t>
            </a:r>
          </a:p>
          <a:p>
            <a:r>
              <a:rPr lang="es-CO" sz="1050" b="1" dirty="0"/>
              <a:t>Fase II Formulación  y aprobación del proyecto </a:t>
            </a:r>
          </a:p>
          <a:p>
            <a:r>
              <a:rPr lang="es-CO" sz="1050" dirty="0"/>
              <a:t>Seguimiento Mesa Técnica (Reuniones permanentes)</a:t>
            </a:r>
          </a:p>
          <a:p>
            <a:r>
              <a:rPr lang="es-CO" sz="1050" dirty="0"/>
              <a:t>Tres meses</a:t>
            </a:r>
          </a:p>
          <a:p>
            <a:endParaRPr lang="es-CO" sz="1050" b="1" dirty="0"/>
          </a:p>
          <a:p>
            <a:r>
              <a:rPr lang="es-CO" sz="1050" b="1" dirty="0"/>
              <a:t>Ejecución infraestructura: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18 meses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Financiación:  Recursos FONTUR con una contra partida de 80 / 20 (El 20% corresponde a la apalancamiento financiero pactado entre la Gobernación de Risaralda y el municipio.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s-CO" sz="1050" dirty="0"/>
              <a:t>Valor total del proyecto de infraestructura arrojado por los estudios y diseños y la formulación del proyecto  vr. aprox. de $ $3.300 Millones.</a:t>
            </a:r>
          </a:p>
          <a:p>
            <a:endParaRPr lang="es-CO" sz="1050" b="1" dirty="0"/>
          </a:p>
          <a:p>
            <a:r>
              <a:rPr lang="es-CO" sz="1050" b="1" dirty="0"/>
              <a:t>Lina de tiempo del proyecto: </a:t>
            </a:r>
            <a:r>
              <a:rPr lang="es-CO" sz="1050" dirty="0"/>
              <a:t>Fase 1 –  3 meses (año 2020), Fase 2 –  18 meses (años 2021 - 2022 )</a:t>
            </a:r>
          </a:p>
          <a:p>
            <a:endParaRPr lang="es-CO" sz="1050" b="1" dirty="0"/>
          </a:p>
          <a:p>
            <a:r>
              <a:rPr lang="es-CO" sz="1050" b="1" dirty="0"/>
              <a:t>Valor total del proyecto: </a:t>
            </a:r>
            <a:r>
              <a:rPr lang="es-CO" sz="1050" dirty="0"/>
              <a:t>$3.300 Millones (Contrapartida FONTUR $1.800 Millones,  Contrapartida Gobernación $ 400  y  el saldo de $1.100 Millones  Contrapartida que gestionará  el  Municipio por otras fuentes de financiación).</a:t>
            </a:r>
          </a:p>
        </p:txBody>
      </p:sp>
    </p:spTree>
    <p:extLst>
      <p:ext uri="{BB962C8B-B14F-4D97-AF65-F5344CB8AC3E}">
        <p14:creationId xmlns:p14="http://schemas.microsoft.com/office/powerpoint/2010/main" val="179521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62015" cy="498488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0" y="0"/>
            <a:ext cx="4260715" cy="586578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199313" cy="719931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87552"/>
            <a:ext cx="3680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</a:rPr>
              <a:t>Secretaría de Desarrollo Económico y Competitividad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0"/>
          <a:stretch/>
        </p:blipFill>
        <p:spPr>
          <a:xfrm>
            <a:off x="0" y="6604173"/>
            <a:ext cx="7199313" cy="59557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04005" y="133718"/>
            <a:ext cx="376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Apía</a:t>
            </a:r>
            <a:endParaRPr lang="es-C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431007" y="5523222"/>
            <a:ext cx="376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lineal El clavel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1" y="4043134"/>
            <a:ext cx="3608962" cy="2058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F6F796F-1AE9-B645-8D7F-AEE6863CC413}"/>
              </a:ext>
            </a:extLst>
          </p:cNvPr>
          <p:cNvSpPr/>
          <p:nvPr/>
        </p:nvSpPr>
        <p:spPr>
          <a:xfrm>
            <a:off x="448451" y="1665146"/>
            <a:ext cx="359727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</a:rPr>
              <a:t>Valor estudios y diseños: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$75 Millones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 80% financiado por el municipio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10% Cámara de Comercio de Pereira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10% Gobernación </a:t>
            </a:r>
          </a:p>
          <a:p>
            <a:pPr algn="ctr"/>
            <a:r>
              <a:rPr lang="es-CO" b="1" dirty="0">
                <a:solidFill>
                  <a:schemeClr val="bg1"/>
                </a:solidFill>
              </a:rPr>
              <a:t>(Gestión y Asistencia Técnica) </a:t>
            </a:r>
          </a:p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42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2257</Words>
  <Application>Microsoft Macintosh PowerPoint</Application>
  <PresentationFormat>Personalizado</PresentationFormat>
  <Paragraphs>334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prensa Despacho del Gobernador</dc:creator>
  <cp:lastModifiedBy>Microsoft Office User</cp:lastModifiedBy>
  <cp:revision>43</cp:revision>
  <dcterms:created xsi:type="dcterms:W3CDTF">2020-06-09T21:21:23Z</dcterms:created>
  <dcterms:modified xsi:type="dcterms:W3CDTF">2020-09-07T12:48:22Z</dcterms:modified>
</cp:coreProperties>
</file>