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80" r:id="rId4"/>
    <p:sldId id="337" r:id="rId5"/>
    <p:sldId id="315" r:id="rId6"/>
    <p:sldId id="334" r:id="rId7"/>
    <p:sldId id="336" r:id="rId8"/>
    <p:sldId id="325" r:id="rId9"/>
    <p:sldId id="333" r:id="rId10"/>
    <p:sldId id="323" r:id="rId11"/>
    <p:sldId id="326" r:id="rId12"/>
    <p:sldId id="327" r:id="rId13"/>
    <p:sldId id="328" r:id="rId14"/>
    <p:sldId id="329" r:id="rId15"/>
    <p:sldId id="317" r:id="rId16"/>
    <p:sldId id="335" r:id="rId17"/>
    <p:sldId id="331" r:id="rId18"/>
    <p:sldId id="332" r:id="rId19"/>
    <p:sldId id="321" r:id="rId20"/>
    <p:sldId id="263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Pablo González Cañas" initials="JPGC" lastIdx="1" clrIdx="0">
    <p:extLst>
      <p:ext uri="{19B8F6BF-5375-455C-9EA6-DF929625EA0E}">
        <p15:presenceInfo xmlns:p15="http://schemas.microsoft.com/office/powerpoint/2012/main" userId="bd2a105a1fca9d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E6DC"/>
    <a:srgbClr val="99CC00"/>
    <a:srgbClr val="FF0021"/>
    <a:srgbClr val="5F6063"/>
    <a:srgbClr val="FFD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5" autoAdjust="0"/>
    <p:restoredTop sz="95427" autoAdjust="0"/>
  </p:normalViewPr>
  <p:slideViewPr>
    <p:cSldViewPr snapToGrid="0">
      <p:cViewPr varScale="1">
        <p:scale>
          <a:sx n="108" d="100"/>
          <a:sy n="108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6AFE0-22E7-4B93-8C83-A3E967AE3AF2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5213E-F60E-464E-9EE9-ED4C2429B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740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5213E-F60E-464E-9EE9-ED4C2429BD9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2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942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673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5416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1DDE8-B154-499F-963E-8B9F3E3AE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7D749D-2502-45C7-9CB0-76B209507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05E76C-776C-4264-AB1D-04B9CFC5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0022-9653-4489-9717-A884047D433C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51789-7E4D-4CDF-BD24-526A1644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8A28D-5782-4CBD-BAD1-6E73DB63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2F5-24AB-4512-BB22-A0BEBB648C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982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C824F-1B67-470C-BF7E-0CCE178D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BFF069-84B1-4454-A99D-53AA7DF0F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1A6F9A-C151-40E8-B30D-602CAEDB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0022-9653-4489-9717-A884047D433C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484E84-A6D0-4810-9CD0-EF2EC27A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1567F9-6290-4ABE-B683-061291E2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2F5-24AB-4512-BB22-A0BEBB648C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6923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D2332-A5C7-45CD-9F9F-25C0596A7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4F3401-4E5B-4F76-AE34-50CEB3DBD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BC94F8-1B7C-4CEB-92D3-238F6F99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0022-9653-4489-9717-A884047D433C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C8B52C-4FDE-48BA-86BF-BE235C34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68D53-3AAA-4F8E-8902-F44E65C2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2F5-24AB-4512-BB22-A0BEBB648C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036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3C2C4-0D72-41FD-B4A6-63532F6D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41C2CF-7E2D-4D86-B7DB-D2EC03BBE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B21F52-E668-4A8F-AA53-8EC430D43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E5B7A5-CDDF-439A-B28C-06A2D2C0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0022-9653-4489-9717-A884047D433C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E1BC6F-F453-401D-80A7-624AEBB8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06FE60-ED89-4219-A0EA-17507366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2F5-24AB-4512-BB22-A0BEBB648C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9324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79AA1-68D6-4FF6-88EB-43064106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3AC191-6FC6-4C88-8793-771715E2F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67107B-FD65-4AA1-932A-0AF8B28DC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7A7AAD-1534-4DC9-B60C-E633C5FA4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62704B-73BC-4073-8875-E0B32ACE5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2310B6-75A4-40B9-9D9B-8D36934F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0022-9653-4489-9717-A884047D433C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DB5E693-F6AA-4BE3-B965-65C78C12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F16315-F149-4E52-9632-9F33239F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2F5-24AB-4512-BB22-A0BEBB648C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5477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0F1A8-85D7-427D-9735-7821551C5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D94059-17F7-4E4E-AF5A-077E608E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0022-9653-4489-9717-A884047D433C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5509E0-479B-4370-AC2F-EBC93378B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B632C6-0B95-4FED-B12F-247FE6F0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2F5-24AB-4512-BB22-A0BEBB648C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708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7FFBC9-1514-44CE-AAC5-40B20558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0022-9653-4489-9717-A884047D433C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F386CD-FE84-426D-AB0D-CCAF4AE9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AC287C-6A7A-4A20-879D-C6CED884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2F5-24AB-4512-BB22-A0BEBB648C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5091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89DF6-6393-4655-8A3F-4BE3D1A6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90C7A-82EC-4CEF-AD99-663476CF5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82BC70-2862-4F35-9D17-9CDFCFB7D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4F80BE-55DF-48B9-A97E-AD204AE79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0022-9653-4489-9717-A884047D433C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CE8EA3-5D4A-4300-9D83-724153D9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03A837-7083-47EF-AE26-C773D996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2F5-24AB-4512-BB22-A0BEBB648C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734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5712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5A1C8-C300-45C4-AA7C-FE91851D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4312B1-0735-4481-A8B3-27EAF7EC1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09E844-D109-4AA0-92EA-8A953E5C6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79B657-4310-49EB-ABC2-A81F6476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0022-9653-4489-9717-A884047D433C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3F2113-A92C-4878-97AD-EDC7C00D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4DACE6-4798-4D9D-ABCE-E19F65F6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2F5-24AB-4512-BB22-A0BEBB648C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697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7FE95-049A-4031-848D-3054D1AE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4AEDE7-9F2E-4BDE-B9FA-EAFD2CB10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866636-A7A3-444D-B5C3-50EA2E8A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0022-9653-4489-9717-A884047D433C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677E50-3875-45A0-9C76-533BB5D3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263BF0-FFA2-47AE-91AE-3CCA0889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2F5-24AB-4512-BB22-A0BEBB648C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255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044948-D630-4D74-A3B5-EE559CEE3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29B030-E685-4824-9D5E-76612F796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2C5932-DF9B-4EC0-B2A5-3A962B77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0022-9653-4489-9717-A884047D433C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BDE086-29EC-438A-B85F-E8DB52AF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9AD158-AF0D-4D18-B158-5912F0BF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2F5-24AB-4512-BB22-A0BEBB648C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344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650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416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32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579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872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488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53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72345-ABDB-4B77-852D-E957F202E84A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163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AB18379-C211-4AA4-AA2F-B2F0F82D3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917719-DBAA-423F-9D2F-DC5D42A8A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639F54-856B-4219-9BE6-FCE8124B9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E0022-9653-4489-9717-A884047D433C}" type="datetimeFigureOut">
              <a:rPr lang="es-CO" smtClean="0"/>
              <a:t>17/11/20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A72412-872B-4621-82E5-6FCC55302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82B185-CD31-4A76-86A2-D1E716C5D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82F5-24AB-4512-BB22-A0BEBB648C4A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FDA1DCB-4E4C-4152-9133-2F24419B6372}"/>
              </a:ext>
            </a:extLst>
          </p:cNvPr>
          <p:cNvSpPr/>
          <p:nvPr userDrawn="1"/>
        </p:nvSpPr>
        <p:spPr>
          <a:xfrm>
            <a:off x="9848675" y="6176963"/>
            <a:ext cx="1853967" cy="54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963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642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8B989DBB-C644-4630-B02F-B445EE4D3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924" y="104166"/>
            <a:ext cx="870909" cy="50421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08DD95E-CE6D-43D7-83E2-5F2DF3149D1B}"/>
              </a:ext>
            </a:extLst>
          </p:cNvPr>
          <p:cNvSpPr txBox="1"/>
          <p:nvPr/>
        </p:nvSpPr>
        <p:spPr>
          <a:xfrm>
            <a:off x="8942830" y="225466"/>
            <a:ext cx="285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bg2">
                    <a:lumMod val="50000"/>
                  </a:schemeClr>
                </a:solidFill>
              </a:rPr>
              <a:t>Más Gente con Acceso a TIC</a:t>
            </a:r>
            <a:endParaRPr lang="es-ES" sz="1400" dirty="0">
              <a:solidFill>
                <a:schemeClr val="bg2">
                  <a:lumMod val="50000"/>
                </a:schemeClr>
              </a:solidFill>
              <a:latin typeface="Futura-Normal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B89361-F06D-4942-B3FB-27A0EB1D0651}"/>
              </a:ext>
            </a:extLst>
          </p:cNvPr>
          <p:cNvSpPr/>
          <p:nvPr/>
        </p:nvSpPr>
        <p:spPr>
          <a:xfrm>
            <a:off x="10150679" y="5914239"/>
            <a:ext cx="1853967" cy="71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9F28CB-B43B-42FE-8F91-59CBB74BE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385" y="1118803"/>
            <a:ext cx="5242426" cy="416809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2F40155-3097-4C75-822A-8A60695C0706}"/>
              </a:ext>
            </a:extLst>
          </p:cNvPr>
          <p:cNvSpPr txBox="1"/>
          <p:nvPr/>
        </p:nvSpPr>
        <p:spPr>
          <a:xfrm>
            <a:off x="2770781" y="5513046"/>
            <a:ext cx="665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FF0021"/>
                </a:solidFill>
                <a:latin typeface="Arial Black" panose="020B0A04020102020204" pitchFamily="34" charset="0"/>
              </a:rPr>
              <a:t>POSTES SOS    </a:t>
            </a:r>
            <a:r>
              <a:rPr lang="es-CO" sz="1600" dirty="0">
                <a:solidFill>
                  <a:srgbClr val="5F6063"/>
                </a:solidFill>
                <a:latin typeface="Arial Black" panose="020B0A04020102020204" pitchFamily="34" charset="0"/>
              </a:rPr>
              <a:t>Sitios (ok), Diseños, (ok), Estudios Previos 	            (ok), Estudio de mercado (ok)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8B11439-13B8-40A2-987C-C57E6DFE0C67}"/>
              </a:ext>
            </a:extLst>
          </p:cNvPr>
          <p:cNvSpPr/>
          <p:nvPr/>
        </p:nvSpPr>
        <p:spPr>
          <a:xfrm>
            <a:off x="390039" y="225466"/>
            <a:ext cx="4018326" cy="14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7B8D41F-7CD0-4AE4-B617-7CC224DE1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09" y="588104"/>
            <a:ext cx="4566604" cy="82056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3D76F57-5CE8-4ED9-92BB-6B9BCF99F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324" y="5914239"/>
            <a:ext cx="39243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8B989DBB-C644-4630-B02F-B445EE4D3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924" y="104166"/>
            <a:ext cx="870909" cy="50421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08DD95E-CE6D-43D7-83E2-5F2DF3149D1B}"/>
              </a:ext>
            </a:extLst>
          </p:cNvPr>
          <p:cNvSpPr txBox="1"/>
          <p:nvPr/>
        </p:nvSpPr>
        <p:spPr>
          <a:xfrm>
            <a:off x="8942830" y="225466"/>
            <a:ext cx="285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bg2">
                    <a:lumMod val="50000"/>
                  </a:schemeClr>
                </a:solidFill>
              </a:rPr>
              <a:t>Más Gente con Acceso a TIC</a:t>
            </a:r>
            <a:endParaRPr lang="es-ES" sz="1400" dirty="0">
              <a:solidFill>
                <a:schemeClr val="bg2">
                  <a:lumMod val="50000"/>
                </a:schemeClr>
              </a:solidFill>
              <a:latin typeface="Futura-Normal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B89361-F06D-4942-B3FB-27A0EB1D0651}"/>
              </a:ext>
            </a:extLst>
          </p:cNvPr>
          <p:cNvSpPr/>
          <p:nvPr/>
        </p:nvSpPr>
        <p:spPr>
          <a:xfrm>
            <a:off x="10150679" y="5914239"/>
            <a:ext cx="1853967" cy="71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503423-D80F-4B46-B589-31D147BE8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066" y="1185982"/>
            <a:ext cx="7005933" cy="448603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E3BDC20-E1DD-4CCF-913F-F87EBFD8B801}"/>
              </a:ext>
            </a:extLst>
          </p:cNvPr>
          <p:cNvSpPr/>
          <p:nvPr/>
        </p:nvSpPr>
        <p:spPr>
          <a:xfrm>
            <a:off x="394283" y="260059"/>
            <a:ext cx="4018326" cy="14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7B73291-B6CF-4276-845B-C0BF79AFC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88" y="487076"/>
            <a:ext cx="6681787" cy="83593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D90DF54-E94F-4E50-B674-41CCD6E39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324" y="5914239"/>
            <a:ext cx="39243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65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DB89361-F06D-4942-B3FB-27A0EB1D0651}"/>
              </a:ext>
            </a:extLst>
          </p:cNvPr>
          <p:cNvSpPr/>
          <p:nvPr/>
        </p:nvSpPr>
        <p:spPr>
          <a:xfrm>
            <a:off x="10150679" y="5914239"/>
            <a:ext cx="1853967" cy="71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E3BDC20-E1DD-4CCF-913F-F87EBFD8B801}"/>
              </a:ext>
            </a:extLst>
          </p:cNvPr>
          <p:cNvSpPr/>
          <p:nvPr/>
        </p:nvSpPr>
        <p:spPr>
          <a:xfrm>
            <a:off x="394283" y="260059"/>
            <a:ext cx="4018326" cy="14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CE73E5-47FA-4F57-815F-A72EB8F1E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" y="581538"/>
            <a:ext cx="6681787" cy="8131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A5EEF7A-03A7-4F7A-B575-2ACC6FC7A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991" y="1086065"/>
            <a:ext cx="4851839" cy="46858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DCBAE1C-F1E9-4C78-82E9-E1F273643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324" y="5914239"/>
            <a:ext cx="3924300" cy="762000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9E7E5922-3C66-4A34-963D-6DC01FD2C892}"/>
              </a:ext>
            </a:extLst>
          </p:cNvPr>
          <p:cNvGrpSpPr/>
          <p:nvPr/>
        </p:nvGrpSpPr>
        <p:grpSpPr>
          <a:xfrm>
            <a:off x="9452300" y="73254"/>
            <a:ext cx="2739700" cy="876471"/>
            <a:chOff x="9202348" y="238964"/>
            <a:chExt cx="2739700" cy="876471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E3FC577-2C8A-4743-AD6B-EDAE95A2B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05280" y="238964"/>
              <a:ext cx="1636768" cy="8764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9E85E423-4648-4E69-88CC-67A6C29852AC}"/>
                </a:ext>
              </a:extLst>
            </p:cNvPr>
            <p:cNvSpPr txBox="1"/>
            <p:nvPr/>
          </p:nvSpPr>
          <p:spPr>
            <a:xfrm>
              <a:off x="9202348" y="410148"/>
              <a:ext cx="131228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>
                  <a:solidFill>
                    <a:schemeClr val="bg2">
                      <a:lumMod val="50000"/>
                    </a:schemeClr>
                  </a:solidFill>
                </a:rPr>
                <a:t>TIC para la producción y la ciudadanía</a:t>
              </a:r>
              <a:endParaRPr lang="es-ES" sz="1400" dirty="0">
                <a:solidFill>
                  <a:schemeClr val="bg2">
                    <a:lumMod val="50000"/>
                  </a:schemeClr>
                </a:solidFill>
                <a:latin typeface="Futura-Normal" pitchFamily="2" charset="0"/>
              </a:endParaRPr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6E6815B-9B15-47A2-B4E0-6246E318423F}"/>
              </a:ext>
            </a:extLst>
          </p:cNvPr>
          <p:cNvSpPr txBox="1"/>
          <p:nvPr/>
        </p:nvSpPr>
        <p:spPr>
          <a:xfrm>
            <a:off x="2496128" y="5343782"/>
            <a:ext cx="7876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FF0021"/>
                </a:solidFill>
                <a:latin typeface="Arial Black" panose="020B0A04020102020204" pitchFamily="34" charset="0"/>
              </a:rPr>
              <a:t>                   100%        	        </a:t>
            </a:r>
            <a:r>
              <a:rPr lang="es-CO" sz="1600" dirty="0">
                <a:solidFill>
                  <a:srgbClr val="5F6063"/>
                </a:solidFill>
                <a:latin typeface="Arial Black" panose="020B0A04020102020204" pitchFamily="34" charset="0"/>
              </a:rPr>
              <a:t>Implementada</a:t>
            </a:r>
          </a:p>
          <a:p>
            <a:pPr algn="ctr"/>
            <a:r>
              <a:rPr lang="es-CO" sz="1600" dirty="0">
                <a:solidFill>
                  <a:srgbClr val="FF0021"/>
                </a:solidFill>
                <a:latin typeface="Arial Black" panose="020B0A04020102020204" pitchFamily="34" charset="0"/>
              </a:rPr>
              <a:t>                Recaudo               </a:t>
            </a:r>
            <a:r>
              <a:rPr lang="es-CO" sz="1600" dirty="0">
                <a:solidFill>
                  <a:srgbClr val="5F6063"/>
                </a:solidFill>
                <a:latin typeface="Arial Black" panose="020B0A04020102020204" pitchFamily="34" charset="0"/>
              </a:rPr>
              <a:t>982´090.000</a:t>
            </a:r>
          </a:p>
          <a:p>
            <a:pPr algn="ctr"/>
            <a:r>
              <a:rPr lang="es-CO" sz="1600" dirty="0">
                <a:solidFill>
                  <a:srgbClr val="FF0021"/>
                </a:solidFill>
                <a:latin typeface="Arial Black" panose="020B0A04020102020204" pitchFamily="34" charset="0"/>
              </a:rPr>
              <a:t>   Establecimientos  </a:t>
            </a:r>
            <a:r>
              <a:rPr lang="es-CO" sz="1600" dirty="0">
                <a:solidFill>
                  <a:srgbClr val="5F6063"/>
                </a:solidFill>
                <a:latin typeface="Arial Black" panose="020B0A04020102020204" pitchFamily="34" charset="0"/>
              </a:rPr>
              <a:t>404</a:t>
            </a:r>
          </a:p>
          <a:p>
            <a:pPr algn="ctr"/>
            <a:endParaRPr lang="es-CO" sz="1600" dirty="0">
              <a:solidFill>
                <a:srgbClr val="5F6063"/>
              </a:solidFill>
              <a:latin typeface="Arial Black" panose="020B0A04020102020204" pitchFamily="34" charset="0"/>
            </a:endParaRPr>
          </a:p>
          <a:p>
            <a:pPr algn="ctr"/>
            <a:endParaRPr lang="es-CO" sz="1600" dirty="0">
              <a:solidFill>
                <a:srgbClr val="5F606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88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8B989DBB-C644-4630-B02F-B445EE4D3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924" y="104166"/>
            <a:ext cx="870909" cy="50421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08DD95E-CE6D-43D7-83E2-5F2DF3149D1B}"/>
              </a:ext>
            </a:extLst>
          </p:cNvPr>
          <p:cNvSpPr txBox="1"/>
          <p:nvPr/>
        </p:nvSpPr>
        <p:spPr>
          <a:xfrm>
            <a:off x="8942830" y="225466"/>
            <a:ext cx="285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bg2">
                    <a:lumMod val="50000"/>
                  </a:schemeClr>
                </a:solidFill>
              </a:rPr>
              <a:t>Más Gente con Acceso a TIC</a:t>
            </a:r>
            <a:endParaRPr lang="es-ES" sz="1400" dirty="0">
              <a:solidFill>
                <a:schemeClr val="bg2">
                  <a:lumMod val="50000"/>
                </a:schemeClr>
              </a:solidFill>
              <a:latin typeface="Futura-Normal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B89361-F06D-4942-B3FB-27A0EB1D0651}"/>
              </a:ext>
            </a:extLst>
          </p:cNvPr>
          <p:cNvSpPr/>
          <p:nvPr/>
        </p:nvSpPr>
        <p:spPr>
          <a:xfrm>
            <a:off x="10150679" y="5914239"/>
            <a:ext cx="1853967" cy="71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E3BDC20-E1DD-4CCF-913F-F87EBFD8B801}"/>
              </a:ext>
            </a:extLst>
          </p:cNvPr>
          <p:cNvSpPr/>
          <p:nvPr/>
        </p:nvSpPr>
        <p:spPr>
          <a:xfrm>
            <a:off x="394283" y="260059"/>
            <a:ext cx="4018326" cy="14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B8147D-1E12-47E9-9574-27FDFAACC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909" y="1133115"/>
            <a:ext cx="5763716" cy="48441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B7C42CC-C483-4980-8A46-FA4053585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40" y="626175"/>
            <a:ext cx="7048986" cy="88393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3FD2DD4-33CF-4687-A566-6AD439180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324" y="5914239"/>
            <a:ext cx="3924300" cy="76200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980BC3DF-7737-498A-A64F-521FBE5D7302}"/>
              </a:ext>
            </a:extLst>
          </p:cNvPr>
          <p:cNvSpPr txBox="1"/>
          <p:nvPr/>
        </p:nvSpPr>
        <p:spPr>
          <a:xfrm>
            <a:off x="2496128" y="5724885"/>
            <a:ext cx="7876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FF0021"/>
                </a:solidFill>
                <a:latin typeface="Arial Black" panose="020B0A04020102020204" pitchFamily="34" charset="0"/>
              </a:rPr>
              <a:t>8 </a:t>
            </a:r>
            <a:r>
              <a:rPr lang="es-CO" sz="1600" dirty="0">
                <a:solidFill>
                  <a:srgbClr val="5F6063"/>
                </a:solidFill>
                <a:latin typeface="Arial Black" panose="020B0A04020102020204" pitchFamily="34" charset="0"/>
              </a:rPr>
              <a:t>Trámites Operativos</a:t>
            </a:r>
          </a:p>
        </p:txBody>
      </p:sp>
    </p:spTree>
    <p:extLst>
      <p:ext uri="{BB962C8B-B14F-4D97-AF65-F5344CB8AC3E}">
        <p14:creationId xmlns:p14="http://schemas.microsoft.com/office/powerpoint/2010/main" val="217049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8B989DBB-C644-4630-B02F-B445EE4D3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924" y="104166"/>
            <a:ext cx="870909" cy="50421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08DD95E-CE6D-43D7-83E2-5F2DF3149D1B}"/>
              </a:ext>
            </a:extLst>
          </p:cNvPr>
          <p:cNvSpPr txBox="1"/>
          <p:nvPr/>
        </p:nvSpPr>
        <p:spPr>
          <a:xfrm>
            <a:off x="8942830" y="225466"/>
            <a:ext cx="285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bg2">
                    <a:lumMod val="50000"/>
                  </a:schemeClr>
                </a:solidFill>
              </a:rPr>
              <a:t>Más Gente con Acceso a TIC</a:t>
            </a:r>
            <a:endParaRPr lang="es-ES" sz="1400" dirty="0">
              <a:solidFill>
                <a:schemeClr val="bg2">
                  <a:lumMod val="50000"/>
                </a:schemeClr>
              </a:solidFill>
              <a:latin typeface="Futura-Normal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5D16F4-37AA-40C9-859C-39A9F2295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061" y="1107861"/>
            <a:ext cx="5051222" cy="44837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CE5620-033A-4BEA-BB61-38FA6AC42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782151"/>
            <a:ext cx="769876" cy="38035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511ECC8-45DE-4A98-B8EA-80883B00D9B5}"/>
              </a:ext>
            </a:extLst>
          </p:cNvPr>
          <p:cNvSpPr/>
          <p:nvPr/>
        </p:nvSpPr>
        <p:spPr>
          <a:xfrm>
            <a:off x="10150679" y="5914239"/>
            <a:ext cx="1853967" cy="71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CE6302-E276-4B1F-B49C-AFCDF736E720}"/>
              </a:ext>
            </a:extLst>
          </p:cNvPr>
          <p:cNvSpPr/>
          <p:nvPr/>
        </p:nvSpPr>
        <p:spPr>
          <a:xfrm>
            <a:off x="394283" y="260059"/>
            <a:ext cx="4018326" cy="14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FE0264-DFD6-4992-BCC6-339EF92E2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039" y="487076"/>
            <a:ext cx="6475837" cy="7905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37C2C46-5022-457C-B9B5-F198D75F2F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9324" y="5914239"/>
            <a:ext cx="3924300" cy="7620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D2224BF-80B8-4BD6-B8E0-9D209E460AC5}"/>
              </a:ext>
            </a:extLst>
          </p:cNvPr>
          <p:cNvSpPr txBox="1"/>
          <p:nvPr/>
        </p:nvSpPr>
        <p:spPr>
          <a:xfrm>
            <a:off x="2496128" y="5343782"/>
            <a:ext cx="7876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FF0021"/>
                </a:solidFill>
                <a:latin typeface="Arial Black" panose="020B0A04020102020204" pitchFamily="34" charset="0"/>
              </a:rPr>
              <a:t>100%  	</a:t>
            </a:r>
            <a:r>
              <a:rPr lang="es-CO" sz="1600" dirty="0">
                <a:solidFill>
                  <a:srgbClr val="5F6063"/>
                </a:solidFill>
                <a:latin typeface="Arial Black" panose="020B0A04020102020204" pitchFamily="34" charset="0"/>
              </a:rPr>
              <a:t>Implementada</a:t>
            </a:r>
          </a:p>
        </p:txBody>
      </p:sp>
    </p:spTree>
    <p:extLst>
      <p:ext uri="{BB962C8B-B14F-4D97-AF65-F5344CB8AC3E}">
        <p14:creationId xmlns:p14="http://schemas.microsoft.com/office/powerpoint/2010/main" val="171238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8B989DBB-C644-4630-B02F-B445EE4D3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924" y="104166"/>
            <a:ext cx="870909" cy="50421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08DD95E-CE6D-43D7-83E2-5F2DF3149D1B}"/>
              </a:ext>
            </a:extLst>
          </p:cNvPr>
          <p:cNvSpPr txBox="1"/>
          <p:nvPr/>
        </p:nvSpPr>
        <p:spPr>
          <a:xfrm>
            <a:off x="8942830" y="225466"/>
            <a:ext cx="285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bg2">
                    <a:lumMod val="50000"/>
                  </a:schemeClr>
                </a:solidFill>
              </a:rPr>
              <a:t>Más Gente con Acceso a TIC</a:t>
            </a:r>
            <a:endParaRPr lang="es-ES" sz="1400" dirty="0">
              <a:solidFill>
                <a:schemeClr val="bg2">
                  <a:lumMod val="50000"/>
                </a:schemeClr>
              </a:solidFill>
              <a:latin typeface="Futura-Normal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511ECC8-45DE-4A98-B8EA-80883B00D9B5}"/>
              </a:ext>
            </a:extLst>
          </p:cNvPr>
          <p:cNvSpPr/>
          <p:nvPr/>
        </p:nvSpPr>
        <p:spPr>
          <a:xfrm>
            <a:off x="10150679" y="5914239"/>
            <a:ext cx="1853967" cy="71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CE6302-E276-4B1F-B49C-AFCDF736E720}"/>
              </a:ext>
            </a:extLst>
          </p:cNvPr>
          <p:cNvSpPr/>
          <p:nvPr/>
        </p:nvSpPr>
        <p:spPr>
          <a:xfrm>
            <a:off x="394283" y="260059"/>
            <a:ext cx="4018326" cy="14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37C2C46-5022-457C-B9B5-F198D75F2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324" y="5914239"/>
            <a:ext cx="3924300" cy="762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4FBA9EC-47E3-4018-A4C3-5DA88F2A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187" y="1377910"/>
            <a:ext cx="4018326" cy="40403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EE546F2-F585-41BC-A564-8BE184007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83" y="487076"/>
            <a:ext cx="4831644" cy="89083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BBB9BC-6DE3-40B5-807C-B6C5AF7327C7}"/>
              </a:ext>
            </a:extLst>
          </p:cNvPr>
          <p:cNvSpPr txBox="1"/>
          <p:nvPr/>
        </p:nvSpPr>
        <p:spPr>
          <a:xfrm>
            <a:off x="513956" y="3068515"/>
            <a:ext cx="3982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5F6063"/>
                </a:solidFill>
                <a:latin typeface="Arial Black" panose="020B0A04020102020204" pitchFamily="34" charset="0"/>
              </a:rPr>
              <a:t>Convergencia de todos los centros de gestión (LTE, CCTV, Luminarias </a:t>
            </a:r>
            <a:r>
              <a:rPr lang="es-CO" sz="1600" dirty="0" err="1">
                <a:solidFill>
                  <a:srgbClr val="5F6063"/>
                </a:solidFill>
                <a:latin typeface="Arial Black" panose="020B0A04020102020204" pitchFamily="34" charset="0"/>
              </a:rPr>
              <a:t>Telegestionadas</a:t>
            </a:r>
            <a:r>
              <a:rPr lang="es-CO" sz="1600" dirty="0">
                <a:solidFill>
                  <a:srgbClr val="5F6063"/>
                </a:solidFill>
                <a:latin typeface="Arial Black" panose="020B0A04020102020204" pitchFamily="34" charset="0"/>
              </a:rPr>
              <a:t>, Postes SOS, </a:t>
            </a:r>
            <a:r>
              <a:rPr lang="es-CO" sz="1600" dirty="0" err="1">
                <a:solidFill>
                  <a:srgbClr val="5F6063"/>
                </a:solidFill>
                <a:latin typeface="Arial Black" panose="020B0A04020102020204" pitchFamily="34" charset="0"/>
              </a:rPr>
              <a:t>etc</a:t>
            </a:r>
            <a:r>
              <a:rPr lang="es-CO" sz="1600" dirty="0">
                <a:solidFill>
                  <a:srgbClr val="5F6063"/>
                </a:solidFill>
                <a:latin typeface="Arial Black" panose="020B0A04020102020204" pitchFamily="34" charset="0"/>
              </a:rPr>
              <a:t>)</a:t>
            </a:r>
          </a:p>
          <a:p>
            <a:pPr algn="ctr"/>
            <a:r>
              <a:rPr lang="es-CO" sz="1600" dirty="0">
                <a:solidFill>
                  <a:srgbClr val="FF0021"/>
                </a:solidFill>
                <a:latin typeface="Arial Black" panose="020B0A04020102020204" pitchFamily="34" charset="0"/>
              </a:rPr>
              <a:t>Toma de decisiones</a:t>
            </a:r>
          </a:p>
        </p:txBody>
      </p:sp>
    </p:spTree>
    <p:extLst>
      <p:ext uri="{BB962C8B-B14F-4D97-AF65-F5344CB8AC3E}">
        <p14:creationId xmlns:p14="http://schemas.microsoft.com/office/powerpoint/2010/main" val="1872357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8B989DBB-C644-4630-B02F-B445EE4D3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924" y="104166"/>
            <a:ext cx="870909" cy="50421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08DD95E-CE6D-43D7-83E2-5F2DF3149D1B}"/>
              </a:ext>
            </a:extLst>
          </p:cNvPr>
          <p:cNvSpPr txBox="1"/>
          <p:nvPr/>
        </p:nvSpPr>
        <p:spPr>
          <a:xfrm>
            <a:off x="8942830" y="225466"/>
            <a:ext cx="285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bg2">
                    <a:lumMod val="50000"/>
                  </a:schemeClr>
                </a:solidFill>
              </a:rPr>
              <a:t>Más Gente con Acceso a TIC</a:t>
            </a:r>
            <a:endParaRPr lang="es-ES" sz="1400" dirty="0">
              <a:solidFill>
                <a:schemeClr val="bg2">
                  <a:lumMod val="50000"/>
                </a:schemeClr>
              </a:solidFill>
              <a:latin typeface="Futura-Normal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ECE5620-033A-4BEA-BB61-38FA6AC42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782151"/>
            <a:ext cx="769876" cy="38035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511ECC8-45DE-4A98-B8EA-80883B00D9B5}"/>
              </a:ext>
            </a:extLst>
          </p:cNvPr>
          <p:cNvSpPr/>
          <p:nvPr/>
        </p:nvSpPr>
        <p:spPr>
          <a:xfrm>
            <a:off x="10150679" y="5914239"/>
            <a:ext cx="1853967" cy="71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CE6302-E276-4B1F-B49C-AFCDF736E720}"/>
              </a:ext>
            </a:extLst>
          </p:cNvPr>
          <p:cNvSpPr/>
          <p:nvPr/>
        </p:nvSpPr>
        <p:spPr>
          <a:xfrm>
            <a:off x="394283" y="260059"/>
            <a:ext cx="4018326" cy="14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49918AE-EFD1-4C88-B024-09B397718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225" y="1695494"/>
            <a:ext cx="6629400" cy="36290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896435-0AAD-49A1-A132-FB26BE9C14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039" y="487076"/>
            <a:ext cx="2886781" cy="8404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8F4A8B0-A788-48CE-A26E-87362DD2A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9324" y="5914239"/>
            <a:ext cx="3924300" cy="76200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A6A4229-021C-442F-B068-203600DB048F}"/>
              </a:ext>
            </a:extLst>
          </p:cNvPr>
          <p:cNvSpPr txBox="1"/>
          <p:nvPr/>
        </p:nvSpPr>
        <p:spPr>
          <a:xfrm>
            <a:off x="2043390" y="5324519"/>
            <a:ext cx="7876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FF0021"/>
                </a:solidFill>
                <a:latin typeface="Arial Black" panose="020B0A04020102020204" pitchFamily="34" charset="0"/>
              </a:rPr>
              <a:t>               100%           	  </a:t>
            </a:r>
            <a:r>
              <a:rPr lang="es-CO" sz="1600" dirty="0">
                <a:solidFill>
                  <a:srgbClr val="5F6063"/>
                </a:solidFill>
                <a:latin typeface="Arial Black" panose="020B0A04020102020204" pitchFamily="34" charset="0"/>
              </a:rPr>
              <a:t>Implementada</a:t>
            </a:r>
          </a:p>
          <a:p>
            <a:pPr algn="ctr"/>
            <a:r>
              <a:rPr lang="es-CO" sz="1600" dirty="0">
                <a:solidFill>
                  <a:srgbClr val="FF0021"/>
                </a:solidFill>
                <a:latin typeface="Arial Black" panose="020B0A04020102020204" pitchFamily="34" charset="0"/>
              </a:rPr>
              <a:t>Denuncias	</a:t>
            </a:r>
            <a:r>
              <a:rPr lang="es-CO" sz="1600" dirty="0">
                <a:solidFill>
                  <a:srgbClr val="5F6063"/>
                </a:solidFill>
                <a:latin typeface="Arial Black" panose="020B0A04020102020204" pitchFamily="34" charset="0"/>
              </a:rPr>
              <a:t>1021</a:t>
            </a:r>
          </a:p>
          <a:p>
            <a:pPr algn="ctr"/>
            <a:endParaRPr lang="es-CO" sz="1600" dirty="0">
              <a:solidFill>
                <a:srgbClr val="5F606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04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ECE5620-033A-4BEA-BB61-38FA6AC42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782151"/>
            <a:ext cx="769876" cy="38035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511ECC8-45DE-4A98-B8EA-80883B00D9B5}"/>
              </a:ext>
            </a:extLst>
          </p:cNvPr>
          <p:cNvSpPr/>
          <p:nvPr/>
        </p:nvSpPr>
        <p:spPr>
          <a:xfrm>
            <a:off x="10150679" y="5914239"/>
            <a:ext cx="1853967" cy="71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CE6302-E276-4B1F-B49C-AFCDF736E720}"/>
              </a:ext>
            </a:extLst>
          </p:cNvPr>
          <p:cNvSpPr/>
          <p:nvPr/>
        </p:nvSpPr>
        <p:spPr>
          <a:xfrm>
            <a:off x="394283" y="260059"/>
            <a:ext cx="4018326" cy="14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18AC48-CFBC-406C-A78A-E1DBB47DF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462" y="1695494"/>
            <a:ext cx="8220075" cy="34766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E2F00B8-BD3E-4138-B443-AB1C5EAD8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40" y="504628"/>
            <a:ext cx="4305785" cy="87497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E63811D-80A7-4B63-83C9-A2F6F09D7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324" y="5914239"/>
            <a:ext cx="3924300" cy="762000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F7099E79-47CE-489D-A403-B66245CB131B}"/>
              </a:ext>
            </a:extLst>
          </p:cNvPr>
          <p:cNvGrpSpPr/>
          <p:nvPr/>
        </p:nvGrpSpPr>
        <p:grpSpPr>
          <a:xfrm>
            <a:off x="9352819" y="88493"/>
            <a:ext cx="2739700" cy="876471"/>
            <a:chOff x="9202348" y="238964"/>
            <a:chExt cx="2739700" cy="876471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DFD17AE-6969-4D29-85C8-6443CA35D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05280" y="238964"/>
              <a:ext cx="1636768" cy="8764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F0CBE574-6264-41D5-9CA5-ABA3EC649CEA}"/>
                </a:ext>
              </a:extLst>
            </p:cNvPr>
            <p:cNvSpPr txBox="1"/>
            <p:nvPr/>
          </p:nvSpPr>
          <p:spPr>
            <a:xfrm>
              <a:off x="9202348" y="410148"/>
              <a:ext cx="131228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>
                  <a:solidFill>
                    <a:schemeClr val="bg2">
                      <a:lumMod val="50000"/>
                    </a:schemeClr>
                  </a:solidFill>
                </a:rPr>
                <a:t>TIC para la producción y la ciudadanía</a:t>
              </a:r>
              <a:endParaRPr lang="es-ES" sz="1400" dirty="0">
                <a:solidFill>
                  <a:schemeClr val="bg2">
                    <a:lumMod val="50000"/>
                  </a:schemeClr>
                </a:solidFill>
                <a:latin typeface="Futura-Normal" pitchFamily="2" charset="0"/>
              </a:endParaRPr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9040EFE-0095-4050-AFD4-9754DC9C5CCA}"/>
              </a:ext>
            </a:extLst>
          </p:cNvPr>
          <p:cNvSpPr txBox="1"/>
          <p:nvPr/>
        </p:nvSpPr>
        <p:spPr>
          <a:xfrm>
            <a:off x="2496128" y="5343782"/>
            <a:ext cx="7876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FF0021"/>
                </a:solidFill>
                <a:latin typeface="Arial Black" panose="020B0A04020102020204" pitchFamily="34" charset="0"/>
              </a:rPr>
              <a:t>100%  	</a:t>
            </a:r>
            <a:r>
              <a:rPr lang="es-CO" sz="1600" dirty="0">
                <a:solidFill>
                  <a:srgbClr val="5F6063"/>
                </a:solidFill>
                <a:latin typeface="Arial Black" panose="020B0A04020102020204" pitchFamily="34" charset="0"/>
              </a:rPr>
              <a:t>Implementada</a:t>
            </a:r>
          </a:p>
        </p:txBody>
      </p:sp>
    </p:spTree>
    <p:extLst>
      <p:ext uri="{BB962C8B-B14F-4D97-AF65-F5344CB8AC3E}">
        <p14:creationId xmlns:p14="http://schemas.microsoft.com/office/powerpoint/2010/main" val="3638275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D552FB3-C6B1-445A-AFA3-A57B72FD14B2}"/>
              </a:ext>
            </a:extLst>
          </p:cNvPr>
          <p:cNvSpPr/>
          <p:nvPr/>
        </p:nvSpPr>
        <p:spPr>
          <a:xfrm>
            <a:off x="10150679" y="5914239"/>
            <a:ext cx="1853967" cy="71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AB967C7-661B-4E44-8F73-68A5BEE6A020}"/>
              </a:ext>
            </a:extLst>
          </p:cNvPr>
          <p:cNvSpPr/>
          <p:nvPr/>
        </p:nvSpPr>
        <p:spPr>
          <a:xfrm>
            <a:off x="394283" y="260059"/>
            <a:ext cx="4018326" cy="14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8D96626-58D6-4F3A-ABE5-24C23F2FA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461" y="389492"/>
            <a:ext cx="6703772" cy="565827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5C95C1-CF4E-4F46-B384-D39A8E9E3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54" y="260059"/>
            <a:ext cx="4923386" cy="8832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48C5C18-84BB-4994-8A90-9A87FF9BF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324" y="5914239"/>
            <a:ext cx="39243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6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73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5E07096-30D3-47AF-86BE-235C986C4DB7}"/>
              </a:ext>
            </a:extLst>
          </p:cNvPr>
          <p:cNvSpPr txBox="1"/>
          <p:nvPr/>
        </p:nvSpPr>
        <p:spPr>
          <a:xfrm>
            <a:off x="2101578" y="1962714"/>
            <a:ext cx="7988844" cy="16927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dirty="0">
                <a:solidFill>
                  <a:srgbClr val="FF0021"/>
                </a:solidFill>
                <a:latin typeface="Arial Black" panose="020B0A04020102020204" pitchFamily="34" charset="0"/>
              </a:rPr>
              <a:t>SECRETARÍA DE LA INFORMACIÓN Y LAS COMUNICACIONES</a:t>
            </a:r>
          </a:p>
          <a:p>
            <a:pPr algn="ctr"/>
            <a:r>
              <a:rPr lang="es-ES" sz="4000" dirty="0">
                <a:solidFill>
                  <a:srgbClr val="5F6063"/>
                </a:solidFill>
                <a:latin typeface="Arial Black" panose="020B0A04020102020204" pitchFamily="34" charset="0"/>
              </a:rPr>
              <a:t> </a:t>
            </a:r>
            <a:endParaRPr lang="en-US" sz="5400" dirty="0">
              <a:solidFill>
                <a:srgbClr val="5F606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8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E5C14003-295B-4E3A-ADEA-5DD296DE7E93}"/>
              </a:ext>
            </a:extLst>
          </p:cNvPr>
          <p:cNvGrpSpPr/>
          <p:nvPr/>
        </p:nvGrpSpPr>
        <p:grpSpPr>
          <a:xfrm>
            <a:off x="10098593" y="5890928"/>
            <a:ext cx="1929284" cy="791226"/>
            <a:chOff x="10098593" y="5890928"/>
            <a:chExt cx="1929284" cy="791226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B953742A-7CDF-4544-9B6D-EA08E6F30E52}"/>
                </a:ext>
              </a:extLst>
            </p:cNvPr>
            <p:cNvSpPr txBox="1"/>
            <p:nvPr/>
          </p:nvSpPr>
          <p:spPr>
            <a:xfrm>
              <a:off x="10098593" y="5890928"/>
              <a:ext cx="1929284" cy="7912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CO" dirty="0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6DFAFC25-1581-4D66-B93E-03879CCCC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01336" y="6220241"/>
              <a:ext cx="1723797" cy="132600"/>
            </a:xfrm>
            <a:prstGeom prst="rect">
              <a:avLst/>
            </a:prstGeom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FB35FE3A-D6D8-4615-9968-94ED54BFFCE1}"/>
              </a:ext>
            </a:extLst>
          </p:cNvPr>
          <p:cNvSpPr/>
          <p:nvPr/>
        </p:nvSpPr>
        <p:spPr>
          <a:xfrm>
            <a:off x="2286000" y="583660"/>
            <a:ext cx="718874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62E13334-C286-461B-855B-C1791FB0B7A1}"/>
              </a:ext>
            </a:extLst>
          </p:cNvPr>
          <p:cNvSpPr/>
          <p:nvPr/>
        </p:nvSpPr>
        <p:spPr>
          <a:xfrm>
            <a:off x="6804212" y="125506"/>
            <a:ext cx="5280212" cy="662491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3CA0A5E0-90FD-420B-BFBD-E06B5A56A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734" t="719" r="1251" b="969"/>
          <a:stretch>
            <a:fillRect/>
          </a:stretch>
        </p:blipFill>
        <p:spPr bwMode="auto">
          <a:xfrm>
            <a:off x="206189" y="2983822"/>
            <a:ext cx="876976" cy="113521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22" name="3 Flecha derecha">
            <a:extLst>
              <a:ext uri="{FF2B5EF4-FFF2-40B4-BE49-F238E27FC236}">
                <a16:creationId xmlns:a16="http://schemas.microsoft.com/office/drawing/2014/main" id="{0706DA13-3661-4ACA-8854-171AE3213DD5}"/>
              </a:ext>
            </a:extLst>
          </p:cNvPr>
          <p:cNvSpPr/>
          <p:nvPr/>
        </p:nvSpPr>
        <p:spPr>
          <a:xfrm>
            <a:off x="1163062" y="3108512"/>
            <a:ext cx="508502" cy="74454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8 Flecha derecha">
            <a:extLst>
              <a:ext uri="{FF2B5EF4-FFF2-40B4-BE49-F238E27FC236}">
                <a16:creationId xmlns:a16="http://schemas.microsoft.com/office/drawing/2014/main" id="{31C5D5A8-EA26-40BE-9D70-566A658F0717}"/>
              </a:ext>
            </a:extLst>
          </p:cNvPr>
          <p:cNvSpPr/>
          <p:nvPr/>
        </p:nvSpPr>
        <p:spPr>
          <a:xfrm>
            <a:off x="3363974" y="3135406"/>
            <a:ext cx="508502" cy="74454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6" name="Picture 1">
            <a:extLst>
              <a:ext uri="{FF2B5EF4-FFF2-40B4-BE49-F238E27FC236}">
                <a16:creationId xmlns:a16="http://schemas.microsoft.com/office/drawing/2014/main" id="{7C7588F1-41BF-4FF0-8865-6AFF4A1C3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8489" y="2563906"/>
            <a:ext cx="1812267" cy="187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F714784F-B559-4D6C-B4C0-5E7BAEEEF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5201" y="2519083"/>
            <a:ext cx="1958529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60F53297-39DF-48E0-B813-2F10B5C7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b="5066"/>
          <a:stretch>
            <a:fillRect/>
          </a:stretch>
        </p:blipFill>
        <p:spPr bwMode="auto">
          <a:xfrm>
            <a:off x="6996954" y="3558429"/>
            <a:ext cx="5029200" cy="319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D66747D5-3A70-4A03-B500-CCDB82107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1898" y="188265"/>
            <a:ext cx="45053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7 Rectángulo">
            <a:extLst>
              <a:ext uri="{FF2B5EF4-FFF2-40B4-BE49-F238E27FC236}">
                <a16:creationId xmlns:a16="http://schemas.microsoft.com/office/drawing/2014/main" id="{2715D528-A257-48CC-AD95-C1CD81F116C8}"/>
              </a:ext>
            </a:extLst>
          </p:cNvPr>
          <p:cNvSpPr/>
          <p:nvPr/>
        </p:nvSpPr>
        <p:spPr>
          <a:xfrm>
            <a:off x="10318381" y="44825"/>
            <a:ext cx="20349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1938" indent="-261938" algn="ctr" fontAlgn="ctr"/>
            <a:r>
              <a:rPr lang="es-CO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 DE</a:t>
            </a:r>
          </a:p>
          <a:p>
            <a:pPr marL="261938" indent="-261938" algn="ctr" fontAlgn="ctr"/>
            <a:r>
              <a:rPr lang="es-CO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endParaRPr lang="es-CO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8970404B-FB10-4ED7-948F-72830AC82A68}"/>
              </a:ext>
            </a:extLst>
          </p:cNvPr>
          <p:cNvSpPr/>
          <p:nvPr/>
        </p:nvSpPr>
        <p:spPr>
          <a:xfrm rot="1539873">
            <a:off x="6054310" y="4014552"/>
            <a:ext cx="1812267" cy="58762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14A8309D-2564-449F-9A1D-6177E1546C4C}"/>
              </a:ext>
            </a:extLst>
          </p:cNvPr>
          <p:cNvSpPr/>
          <p:nvPr/>
        </p:nvSpPr>
        <p:spPr>
          <a:xfrm rot="20391214">
            <a:off x="6023859" y="2735338"/>
            <a:ext cx="1812267" cy="59022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092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DB89361-F06D-4942-B3FB-27A0EB1D0651}"/>
              </a:ext>
            </a:extLst>
          </p:cNvPr>
          <p:cNvSpPr/>
          <p:nvPr/>
        </p:nvSpPr>
        <p:spPr>
          <a:xfrm>
            <a:off x="10150679" y="5914239"/>
            <a:ext cx="1853967" cy="71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2F6CEC8-0C33-43B7-A4D8-5E12CAAE0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324" y="5914239"/>
            <a:ext cx="3924300" cy="762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2A5B409-06FD-46BA-B10C-F5454AE6E2CF}"/>
              </a:ext>
            </a:extLst>
          </p:cNvPr>
          <p:cNvSpPr/>
          <p:nvPr/>
        </p:nvSpPr>
        <p:spPr>
          <a:xfrm>
            <a:off x="394283" y="260059"/>
            <a:ext cx="4018326" cy="14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E42D373-BD17-49AA-A83B-845B26CBC070}"/>
              </a:ext>
            </a:extLst>
          </p:cNvPr>
          <p:cNvSpPr txBox="1"/>
          <p:nvPr/>
        </p:nvSpPr>
        <p:spPr>
          <a:xfrm>
            <a:off x="1626919" y="1686296"/>
            <a:ext cx="92390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2">
                    <a:lumMod val="50000"/>
                  </a:schemeClr>
                </a:solidFill>
                <a:latin typeface="Gill Sans Ultra Bold" panose="020B0A02020104020203" pitchFamily="34" charset="0"/>
              </a:rPr>
              <a:t>CIUDAD</a:t>
            </a:r>
            <a:r>
              <a:rPr lang="es-CO" sz="2400" b="1" dirty="0"/>
              <a:t> </a:t>
            </a:r>
            <a:r>
              <a:rPr lang="es-CO" b="1" dirty="0">
                <a:solidFill>
                  <a:srgbClr val="FF0000"/>
                </a:solidFill>
                <a:latin typeface="Gill Sans Ultra Bold" panose="020B0A02020104020203" pitchFamily="34" charset="0"/>
              </a:rPr>
              <a:t>INTELIGIBLE</a:t>
            </a:r>
            <a:r>
              <a:rPr lang="es-CO" sz="2400" b="1" dirty="0"/>
              <a:t> (</a:t>
            </a:r>
            <a:r>
              <a:rPr lang="es-CO" b="1" dirty="0">
                <a:solidFill>
                  <a:srgbClr val="FF0000"/>
                </a:solidFill>
                <a:latin typeface="Gill Sans Ultra Bold" panose="020B0A02020104020203" pitchFamily="34" charset="0"/>
              </a:rPr>
              <a:t>INTELI</a:t>
            </a:r>
            <a:r>
              <a:rPr lang="es-CO" sz="2400" b="1" dirty="0"/>
              <a:t>GENTE + SENSI</a:t>
            </a:r>
            <a:r>
              <a:rPr lang="es-CO" b="1" dirty="0">
                <a:solidFill>
                  <a:srgbClr val="FF0000"/>
                </a:solidFill>
                <a:latin typeface="Gill Sans Ultra Bold" panose="020B0A02020104020203" pitchFamily="34" charset="0"/>
              </a:rPr>
              <a:t>BLE</a:t>
            </a:r>
            <a:r>
              <a:rPr lang="es-CO" sz="2400" b="1" dirty="0"/>
              <a:t>)</a:t>
            </a:r>
          </a:p>
          <a:p>
            <a:pPr algn="just"/>
            <a:endParaRPr lang="es-CO" sz="2400" b="1" dirty="0"/>
          </a:p>
          <a:p>
            <a:pPr algn="just"/>
            <a:r>
              <a:rPr lang="es-CO" sz="2000" b="1" dirty="0">
                <a:solidFill>
                  <a:schemeClr val="bg2">
                    <a:lumMod val="50000"/>
                  </a:schemeClr>
                </a:solidFill>
                <a:latin typeface="Gill Sans Ultra Bold" panose="020B0A02020104020203" pitchFamily="34" charset="0"/>
              </a:rPr>
              <a:t>Es aquella ciudad que implementa las TIC y todas las tecnologías blandas y duras disponibles, para reorientar la producción en el marco de una economía basada en recursos. 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A10FA4F-0EF7-4D66-BAD1-0994F6EAF617}"/>
              </a:ext>
            </a:extLst>
          </p:cNvPr>
          <p:cNvGrpSpPr/>
          <p:nvPr/>
        </p:nvGrpSpPr>
        <p:grpSpPr>
          <a:xfrm>
            <a:off x="807522" y="546265"/>
            <a:ext cx="4108862" cy="866899"/>
            <a:chOff x="4393870" y="5747657"/>
            <a:chExt cx="4108862" cy="866899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3AABDCD-8184-457A-A23C-C7D7A9C94F94}"/>
                </a:ext>
              </a:extLst>
            </p:cNvPr>
            <p:cNvSpPr/>
            <p:nvPr/>
          </p:nvSpPr>
          <p:spPr>
            <a:xfrm>
              <a:off x="4393870" y="5747657"/>
              <a:ext cx="2054431" cy="86689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CO" sz="3600" b="1" dirty="0">
                  <a:solidFill>
                    <a:schemeClr val="tx1"/>
                  </a:solidFill>
                </a:rPr>
                <a:t>INTELIG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6B84CB8-DB3E-4CF1-97DE-7D1010D55A5E}"/>
                </a:ext>
              </a:extLst>
            </p:cNvPr>
            <p:cNvSpPr/>
            <p:nvPr/>
          </p:nvSpPr>
          <p:spPr>
            <a:xfrm>
              <a:off x="6448301" y="5747657"/>
              <a:ext cx="2054431" cy="8668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3600" b="1" dirty="0">
                  <a:solidFill>
                    <a:srgbClr val="FFFF00"/>
                  </a:solidFill>
                </a:rPr>
                <a:t>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986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DB89361-F06D-4942-B3FB-27A0EB1D0651}"/>
              </a:ext>
            </a:extLst>
          </p:cNvPr>
          <p:cNvSpPr/>
          <p:nvPr/>
        </p:nvSpPr>
        <p:spPr>
          <a:xfrm>
            <a:off x="10150679" y="5914239"/>
            <a:ext cx="1853967" cy="71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B49723-40C2-42B7-9486-ED84DDC29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706" y="964734"/>
            <a:ext cx="5840103" cy="440308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2F6CEC8-0C33-43B7-A4D8-5E12CAAE0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324" y="5914239"/>
            <a:ext cx="3924300" cy="762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05A909E-CB3A-4D96-B080-30617E2C6B32}"/>
              </a:ext>
            </a:extLst>
          </p:cNvPr>
          <p:cNvSpPr txBox="1"/>
          <p:nvPr/>
        </p:nvSpPr>
        <p:spPr>
          <a:xfrm>
            <a:off x="114301" y="2253979"/>
            <a:ext cx="5072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F0000"/>
                </a:solidFill>
                <a:latin typeface="Gill Sans Ultra Bold" panose="020B0A02020104020203" pitchFamily="34" charset="0"/>
              </a:rPr>
              <a:t>PDM 2020-2023 </a:t>
            </a:r>
          </a:p>
          <a:p>
            <a:pPr algn="ctr"/>
            <a:r>
              <a:rPr lang="es-CO" b="1" dirty="0">
                <a:solidFill>
                  <a:srgbClr val="FF0000"/>
                </a:solidFill>
                <a:latin typeface="Gill Sans Ultra Bold" panose="020B0A02020104020203" pitchFamily="34" charset="0"/>
              </a:rPr>
              <a:t>LÍNEA ESTRATÉGICA</a:t>
            </a:r>
          </a:p>
          <a:p>
            <a:pPr algn="ctr"/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Gill Sans Ultra Bold" panose="020B0A02020104020203" pitchFamily="34" charset="0"/>
              </a:rPr>
              <a:t>ACUERDO DE LA CIUDAD INTELIGENTE Y ARMÓNICA CON EL AMBIENTE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2A5B409-06FD-46BA-B10C-F5454AE6E2CF}"/>
              </a:ext>
            </a:extLst>
          </p:cNvPr>
          <p:cNvSpPr/>
          <p:nvPr/>
        </p:nvSpPr>
        <p:spPr>
          <a:xfrm>
            <a:off x="411867" y="260059"/>
            <a:ext cx="4018326" cy="14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656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DB89361-F06D-4942-B3FB-27A0EB1D0651}"/>
              </a:ext>
            </a:extLst>
          </p:cNvPr>
          <p:cNvSpPr/>
          <p:nvPr/>
        </p:nvSpPr>
        <p:spPr>
          <a:xfrm>
            <a:off x="10150679" y="5914239"/>
            <a:ext cx="1853967" cy="71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2F6CEC8-0C33-43B7-A4D8-5E12CAAE0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324" y="5914239"/>
            <a:ext cx="3924300" cy="762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2A5B409-06FD-46BA-B10C-F5454AE6E2CF}"/>
              </a:ext>
            </a:extLst>
          </p:cNvPr>
          <p:cNvSpPr/>
          <p:nvPr/>
        </p:nvSpPr>
        <p:spPr>
          <a:xfrm>
            <a:off x="411867" y="260059"/>
            <a:ext cx="4018326" cy="14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059A23-EEF5-45F2-AFF7-E79A59D4BCB4}"/>
              </a:ext>
            </a:extLst>
          </p:cNvPr>
          <p:cNvSpPr txBox="1"/>
          <p:nvPr/>
        </p:nvSpPr>
        <p:spPr>
          <a:xfrm>
            <a:off x="151190" y="387653"/>
            <a:ext cx="64591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Gill Sans Ultra Bold" panose="020B0A02020104020203" pitchFamily="34" charset="0"/>
              </a:rPr>
              <a:t>DESPLIEGUE DE INFRAESTRUCTURA  (DISMINUCIÓN BARRERAS)</a:t>
            </a:r>
          </a:p>
          <a:p>
            <a:pPr algn="ctr"/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Gill Sans Ultra Bold" panose="020B0A02020104020203" pitchFamily="34" charset="0"/>
              </a:rPr>
              <a:t>Artículo 261 del POT y </a:t>
            </a:r>
            <a:r>
              <a:rPr lang="es-MX" sz="2000" b="1" dirty="0" err="1">
                <a:solidFill>
                  <a:schemeClr val="bg2">
                    <a:lumMod val="50000"/>
                  </a:schemeClr>
                </a:solidFill>
                <a:latin typeface="Gill Sans Ultra Bold" panose="020B0A02020104020203" pitchFamily="34" charset="0"/>
              </a:rPr>
              <a:t>Dcto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Gill Sans Ultra Bold" panose="020B0A02020104020203" pitchFamily="34" charset="0"/>
              </a:rPr>
              <a:t> 600 de Mayo 2020</a:t>
            </a:r>
            <a:endParaRPr lang="es-MX" sz="1100" b="1" i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DB2C32C-6B8D-4A57-AB0E-FC340A8B5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166" y="2022273"/>
            <a:ext cx="3553571" cy="34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0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DB89361-F06D-4942-B3FB-27A0EB1D0651}"/>
              </a:ext>
            </a:extLst>
          </p:cNvPr>
          <p:cNvSpPr/>
          <p:nvPr/>
        </p:nvSpPr>
        <p:spPr>
          <a:xfrm>
            <a:off x="10150679" y="5914239"/>
            <a:ext cx="1853967" cy="71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6F7DFFB-E37C-49CF-A627-486C59E75637}"/>
              </a:ext>
            </a:extLst>
          </p:cNvPr>
          <p:cNvSpPr/>
          <p:nvPr/>
        </p:nvSpPr>
        <p:spPr>
          <a:xfrm>
            <a:off x="394283" y="260059"/>
            <a:ext cx="4018326" cy="14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D0BF15B-5B2B-4DF7-8F53-267EE426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785" y="1578207"/>
            <a:ext cx="6494965" cy="409501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6831D07-5937-43EF-BFF7-DE1798A34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83" y="457370"/>
            <a:ext cx="5647192" cy="1014729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49362586-02CD-4365-9824-CD25C1843FEC}"/>
              </a:ext>
            </a:extLst>
          </p:cNvPr>
          <p:cNvGrpSpPr/>
          <p:nvPr/>
        </p:nvGrpSpPr>
        <p:grpSpPr>
          <a:xfrm>
            <a:off x="8942830" y="104166"/>
            <a:ext cx="3139003" cy="504211"/>
            <a:chOff x="8942830" y="104166"/>
            <a:chExt cx="3139003" cy="504211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9265DC-36FB-481C-AAD0-53BF6E2E5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10924" y="104166"/>
              <a:ext cx="870909" cy="504211"/>
            </a:xfrm>
            <a:prstGeom prst="rect">
              <a:avLst/>
            </a:prstGeom>
          </p:spPr>
        </p:pic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C624CA21-9399-4993-B836-FEE77B5A337D}"/>
                </a:ext>
              </a:extLst>
            </p:cNvPr>
            <p:cNvSpPr txBox="1"/>
            <p:nvPr/>
          </p:nvSpPr>
          <p:spPr>
            <a:xfrm>
              <a:off x="8942830" y="225466"/>
              <a:ext cx="285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>
                  <a:solidFill>
                    <a:schemeClr val="bg2">
                      <a:lumMod val="50000"/>
                    </a:schemeClr>
                  </a:solidFill>
                </a:rPr>
                <a:t>Más Gente con Acceso a TIC</a:t>
              </a:r>
              <a:endParaRPr lang="es-ES" sz="1400" dirty="0">
                <a:solidFill>
                  <a:schemeClr val="bg2">
                    <a:lumMod val="50000"/>
                  </a:schemeClr>
                </a:solidFill>
                <a:latin typeface="Futura-Normal" pitchFamily="2" charset="0"/>
              </a:endParaRPr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9C6ABA4C-8499-4809-BE7E-78593AB23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324" y="5914239"/>
            <a:ext cx="3924300" cy="762000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CBA57C47-C7FC-44A9-B80B-F0D76BAB34CA}"/>
              </a:ext>
            </a:extLst>
          </p:cNvPr>
          <p:cNvSpPr txBox="1"/>
          <p:nvPr/>
        </p:nvSpPr>
        <p:spPr>
          <a:xfrm>
            <a:off x="2274068" y="5870534"/>
            <a:ext cx="7876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FF0021"/>
                </a:solidFill>
                <a:latin typeface="Arial Black" panose="020B0A04020102020204" pitchFamily="34" charset="0"/>
              </a:rPr>
              <a:t>124	</a:t>
            </a:r>
            <a:r>
              <a:rPr lang="es-CO" sz="1600" dirty="0">
                <a:solidFill>
                  <a:srgbClr val="5F6063"/>
                </a:solidFill>
                <a:latin typeface="Arial Black" panose="020B0A04020102020204" pitchFamily="34" charset="0"/>
              </a:rPr>
              <a:t>ZWF</a:t>
            </a:r>
          </a:p>
        </p:txBody>
      </p:sp>
    </p:spTree>
    <p:extLst>
      <p:ext uri="{BB962C8B-B14F-4D97-AF65-F5344CB8AC3E}">
        <p14:creationId xmlns:p14="http://schemas.microsoft.com/office/powerpoint/2010/main" val="117045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DB89361-F06D-4942-B3FB-27A0EB1D0651}"/>
              </a:ext>
            </a:extLst>
          </p:cNvPr>
          <p:cNvSpPr/>
          <p:nvPr/>
        </p:nvSpPr>
        <p:spPr>
          <a:xfrm>
            <a:off x="10150679" y="5914239"/>
            <a:ext cx="1853967" cy="71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6F7DFFB-E37C-49CF-A627-486C59E75637}"/>
              </a:ext>
            </a:extLst>
          </p:cNvPr>
          <p:cNvSpPr/>
          <p:nvPr/>
        </p:nvSpPr>
        <p:spPr>
          <a:xfrm>
            <a:off x="394283" y="260059"/>
            <a:ext cx="4018326" cy="14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085E84-DC0E-4902-8280-B928BC0D9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609" y="1508258"/>
            <a:ext cx="5013121" cy="43112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E30B53D-2143-4C76-9E0B-88E303E69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14" y="608377"/>
            <a:ext cx="7553261" cy="92308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222506-2E8D-411C-97CA-AFDAF24DE2FC}"/>
              </a:ext>
            </a:extLst>
          </p:cNvPr>
          <p:cNvSpPr txBox="1"/>
          <p:nvPr/>
        </p:nvSpPr>
        <p:spPr>
          <a:xfrm>
            <a:off x="1150462" y="5520444"/>
            <a:ext cx="7876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FF0021"/>
                </a:solidFill>
                <a:latin typeface="Arial Black" panose="020B0A04020102020204" pitchFamily="34" charset="0"/>
              </a:rPr>
              <a:t>100% 	</a:t>
            </a:r>
            <a:r>
              <a:rPr lang="es-CO" sz="1600" dirty="0">
                <a:solidFill>
                  <a:srgbClr val="5F6063"/>
                </a:solidFill>
                <a:latin typeface="Arial Black" panose="020B0A04020102020204" pitchFamily="34" charset="0"/>
              </a:rPr>
              <a:t>Operativa</a:t>
            </a:r>
          </a:p>
          <a:p>
            <a:r>
              <a:rPr lang="es-CO" sz="1600" dirty="0">
                <a:solidFill>
                  <a:srgbClr val="5F6063"/>
                </a:solidFill>
                <a:latin typeface="Arial Black" panose="020B0A04020102020204" pitchFamily="34" charset="0"/>
              </a:rPr>
              <a:t>	Trámite surtido con la ANE</a:t>
            </a:r>
          </a:p>
          <a:p>
            <a:r>
              <a:rPr lang="es-CO" sz="1600" dirty="0">
                <a:solidFill>
                  <a:srgbClr val="5F6063"/>
                </a:solidFill>
                <a:latin typeface="Arial Black" panose="020B0A04020102020204" pitchFamily="34" charset="0"/>
              </a:rPr>
              <a:t>	 </a:t>
            </a:r>
            <a:r>
              <a:rPr lang="es-CO" sz="1600" dirty="0" err="1">
                <a:solidFill>
                  <a:srgbClr val="5F6063"/>
                </a:solidFill>
                <a:latin typeface="Arial Black" panose="020B0A04020102020204" pitchFamily="34" charset="0"/>
              </a:rPr>
              <a:t>Mintic</a:t>
            </a:r>
            <a:r>
              <a:rPr lang="es-CO" sz="1600" dirty="0">
                <a:solidFill>
                  <a:srgbClr val="5F6063"/>
                </a:solidFill>
                <a:latin typeface="Arial Black" panose="020B0A04020102020204" pitchFamily="34" charset="0"/>
              </a:rPr>
              <a:t> en resolución (10 </a:t>
            </a:r>
            <a:r>
              <a:rPr lang="es-CO" sz="1600" dirty="0" err="1">
                <a:solidFill>
                  <a:srgbClr val="5F6063"/>
                </a:solidFill>
                <a:latin typeface="Arial Black" panose="020B0A04020102020204" pitchFamily="34" charset="0"/>
              </a:rPr>
              <a:t>Mhz</a:t>
            </a:r>
            <a:r>
              <a:rPr lang="es-CO" sz="1600" dirty="0">
                <a:solidFill>
                  <a:srgbClr val="5F6063"/>
                </a:solidFill>
                <a:latin typeface="Arial Black" panose="020B0A04020102020204" pitchFamily="34" charset="0"/>
              </a:rPr>
              <a:t> + 3Mhz)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05C2A3-8886-4247-83E7-42FB1AA26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324" y="5914239"/>
            <a:ext cx="3924300" cy="76200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0C436BA1-21D3-4445-B452-AEAA0F6D88D5}"/>
              </a:ext>
            </a:extLst>
          </p:cNvPr>
          <p:cNvGrpSpPr/>
          <p:nvPr/>
        </p:nvGrpSpPr>
        <p:grpSpPr>
          <a:xfrm>
            <a:off x="8942830" y="104166"/>
            <a:ext cx="3139003" cy="504211"/>
            <a:chOff x="8942830" y="104166"/>
            <a:chExt cx="3139003" cy="504211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FA473F34-0467-437C-9CCC-BEFB842E5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10924" y="104166"/>
              <a:ext cx="870909" cy="504211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0C47EAD4-A48E-4DC4-A7EE-2F27B62D8898}"/>
                </a:ext>
              </a:extLst>
            </p:cNvPr>
            <p:cNvSpPr txBox="1"/>
            <p:nvPr/>
          </p:nvSpPr>
          <p:spPr>
            <a:xfrm>
              <a:off x="8942830" y="225466"/>
              <a:ext cx="285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>
                  <a:solidFill>
                    <a:schemeClr val="bg2">
                      <a:lumMod val="50000"/>
                    </a:schemeClr>
                  </a:solidFill>
                </a:rPr>
                <a:t>Más Gente con Acceso a TIC</a:t>
              </a:r>
              <a:endParaRPr lang="es-ES" sz="1400" dirty="0">
                <a:solidFill>
                  <a:schemeClr val="bg2">
                    <a:lumMod val="50000"/>
                  </a:schemeClr>
                </a:solidFill>
                <a:latin typeface="Futura-Normal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23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8B989DBB-C644-4630-B02F-B445EE4D3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924" y="104166"/>
            <a:ext cx="870909" cy="50421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08DD95E-CE6D-43D7-83E2-5F2DF3149D1B}"/>
              </a:ext>
            </a:extLst>
          </p:cNvPr>
          <p:cNvSpPr txBox="1"/>
          <p:nvPr/>
        </p:nvSpPr>
        <p:spPr>
          <a:xfrm>
            <a:off x="8942830" y="225466"/>
            <a:ext cx="285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bg2">
                    <a:lumMod val="50000"/>
                  </a:schemeClr>
                </a:solidFill>
              </a:rPr>
              <a:t>Más Gente con Acceso a TIC</a:t>
            </a:r>
            <a:endParaRPr lang="es-ES" sz="1400" dirty="0">
              <a:solidFill>
                <a:schemeClr val="bg2">
                  <a:lumMod val="50000"/>
                </a:schemeClr>
              </a:solidFill>
              <a:latin typeface="Futura-Normal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48BCE1-A52E-4DB0-B76B-D76E962F8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709" y="1362332"/>
            <a:ext cx="6048375" cy="398145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DB89361-F06D-4942-B3FB-27A0EB1D0651}"/>
              </a:ext>
            </a:extLst>
          </p:cNvPr>
          <p:cNvSpPr/>
          <p:nvPr/>
        </p:nvSpPr>
        <p:spPr>
          <a:xfrm>
            <a:off x="10150679" y="5914239"/>
            <a:ext cx="1853967" cy="71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7C5FC4-B53F-4B01-962F-DC0612316DB0}"/>
              </a:ext>
            </a:extLst>
          </p:cNvPr>
          <p:cNvSpPr txBox="1"/>
          <p:nvPr/>
        </p:nvSpPr>
        <p:spPr>
          <a:xfrm>
            <a:off x="2496128" y="5343782"/>
            <a:ext cx="7876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FF0021"/>
                </a:solidFill>
                <a:latin typeface="Arial Black" panose="020B0A04020102020204" pitchFamily="34" charset="0"/>
              </a:rPr>
              <a:t>100% Piloto 	</a:t>
            </a:r>
            <a:r>
              <a:rPr lang="es-CO" sz="1600" dirty="0">
                <a:solidFill>
                  <a:srgbClr val="5F6063"/>
                </a:solidFill>
                <a:latin typeface="Arial Black" panose="020B0A04020102020204" pitchFamily="34" charset="0"/>
              </a:rPr>
              <a:t>Luminarias Inteligentes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42000C3-FA9D-4D5E-A829-18C29E66231F}"/>
              </a:ext>
            </a:extLst>
          </p:cNvPr>
          <p:cNvSpPr/>
          <p:nvPr/>
        </p:nvSpPr>
        <p:spPr>
          <a:xfrm>
            <a:off x="394283" y="260059"/>
            <a:ext cx="4018326" cy="14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8F63A3F-1887-4ED6-8AD1-4E2693440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39" y="419487"/>
            <a:ext cx="4314119" cy="101043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60A0CCF-104D-44FB-92F7-F6FF26355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324" y="5914239"/>
            <a:ext cx="39243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57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5171</TotalTime>
  <Words>259</Words>
  <Application>Microsoft Macintosh PowerPoint</Application>
  <PresentationFormat>Panorámica</PresentationFormat>
  <Paragraphs>42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Futura-Normal</vt:lpstr>
      <vt:lpstr>Gill Sans Ultra Bold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Microsoft Office User</cp:lastModifiedBy>
  <cp:revision>203</cp:revision>
  <dcterms:created xsi:type="dcterms:W3CDTF">2020-01-08T22:04:33Z</dcterms:created>
  <dcterms:modified xsi:type="dcterms:W3CDTF">2020-11-17T13:16:11Z</dcterms:modified>
</cp:coreProperties>
</file>