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Proxima Nova Extrabold"/>
      <p:bold r:id="rId23"/>
    </p:embeddedFont>
    <p:embeddedFont>
      <p:font typeface="Work Sans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WorkSans-regular.fntdata"/><Relationship Id="rId23" Type="http://schemas.openxmlformats.org/officeDocument/2006/relationships/font" Target="fonts/ProximaNovaExtra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WorkSans-italic.fntdata"/><Relationship Id="rId25" Type="http://schemas.openxmlformats.org/officeDocument/2006/relationships/font" Target="fonts/WorkSans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Work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4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23f7f890f_0_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a23f7f890f_0_6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23f7f890f_0_652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a23f7f890f_0_6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a23f7f890f_0_652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23f7f890f_0_6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a23f7f890f_0_6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23f7f890f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a23f7f890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23f7f890f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a23f7f890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23f7f890f_0_209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a23f7f890f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a23f7f890f_0_209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23f7f890f_0_298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a23f7f890f_0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a23f7f890f_0_298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23f7f890f_0_382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a23f7f890f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a23f7f890f_0_382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23f7f890f_0_466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a23f7f890f_0_4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a23f7f890f_0_466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23f7f890f_0_550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a23f7f890f_0_5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a23f7f890f_0_550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_TITULO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0" y="0"/>
            <a:ext cx="5345100" cy="69024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8313" y="1100137"/>
            <a:ext cx="5791200" cy="11620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566200" cy="685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35467"/>
            <a:ext cx="2781336" cy="561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p1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1" name="Google Shape;121;p2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4" name="Google Shape;134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0" y="2374604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3000">
                <a:solidFill>
                  <a:srgbClr val="FFD966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UNA MIRADA DESDE MANIZALES DE LOS REFERENTES A TENER PRESENTES EN EL PER DE LA RAP EJE CAFETERO </a:t>
            </a:r>
            <a:endParaRPr sz="1700"/>
          </a:p>
        </p:txBody>
      </p:sp>
      <p:sp>
        <p:nvSpPr>
          <p:cNvPr id="142" name="Google Shape;142;p2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/>
        </p:nvSpPr>
        <p:spPr>
          <a:xfrm>
            <a:off x="0" y="1788554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mitigación de las afectaciones ambientales e impactos al patrimonio natural son esenciales para mantener el nivel de atractivo de los destinos turísticos, aumentar las oportunidades económicas para las comunidades locales y garantizar la sostenibilidad del sector.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54D57"/>
              </a:buClr>
              <a:buSzPts val="4000"/>
              <a:buFont typeface="Century Gothic"/>
              <a:buNone/>
            </a:pPr>
            <a:r>
              <a:t/>
            </a:r>
            <a:endParaRPr b="1" sz="4000">
              <a:solidFill>
                <a:srgbClr val="454D5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4700"/>
          </a:p>
        </p:txBody>
      </p:sp>
      <p:sp>
        <p:nvSpPr>
          <p:cNvPr id="254" name="Google Shape;254;p34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048"/>
            <a:ext cx="1097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/>
          <p:nvPr/>
        </p:nvSpPr>
        <p:spPr>
          <a:xfrm rot="10800000">
            <a:off x="1219110" y="-84"/>
            <a:ext cx="10896600" cy="68571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7647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G:\Ministerio CIT\Trabajo MinCIT 2017 - 2018\Gobierno Duque\Manual de Identidad DIC 18\Logo Mincomercio.jpg" id="262" name="Google Shape;26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6" y="6313263"/>
            <a:ext cx="2829503" cy="55880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 txBox="1"/>
          <p:nvPr/>
        </p:nvSpPr>
        <p:spPr>
          <a:xfrm>
            <a:off x="148974" y="214370"/>
            <a:ext cx="116196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400" lIns="108825" spcFirstLastPara="1" rIns="108825" wrap="square" tIns="54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Matriz de Problemas/Líneas Estratégicas</a:t>
            </a: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355231" y="1092626"/>
            <a:ext cx="84603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Ausencia de Información</a:t>
            </a:r>
            <a:r>
              <a:rPr b="1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s-ES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indicadores, sistemas de Información, operabilidad, articulación.</a:t>
            </a:r>
            <a:r>
              <a:rPr b="1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Débiles criterios ambientales en gobernanza</a:t>
            </a:r>
            <a:r>
              <a:rPr b="1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s-ES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oferta ambiental, turismo en Planes de Desarrollo, apropiación Patrimonio Natural, Capacidad de Carga, gestión sostenible, riesgos ambientales, cambio climatico.</a:t>
            </a:r>
            <a:endParaRPr b="1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Escaso aprovechamiento patrimonio natural</a:t>
            </a:r>
            <a:r>
              <a:rPr b="1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s-ES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Productos especializados, encadenamientos, incentivos, recursos financieros.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Impactos ambientales negativos</a:t>
            </a:r>
            <a:r>
              <a:rPr b="1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s-ES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Residuos, uso del agua, uso de la energía, emisiones, aguas residuales.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Consumo y comportamiento irresponsable de viajeros</a:t>
            </a:r>
            <a:r>
              <a:rPr b="1" i="0" lang="es-ES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Impactos por malas prácticas, Sensibiliación ambiental.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AutoNum type="arabicPeriod"/>
            </a:pPr>
            <a:r>
              <a:rPr b="1" i="0" lang="es-E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Escaso posicionamiento en mercados estratégicos</a:t>
            </a:r>
            <a:r>
              <a:rPr b="1" i="0" lang="es-ES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mercadeo, promoción, innovación, inteligencia de mercados. </a:t>
            </a:r>
            <a:endParaRPr b="1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/>
        </p:nvSpPr>
        <p:spPr>
          <a:xfrm>
            <a:off x="0" y="2374604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s-ES" sz="4000">
                <a:solidFill>
                  <a:srgbClr val="454D5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Gracias por su atención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4700"/>
          </a:p>
        </p:txBody>
      </p:sp>
      <p:cxnSp>
        <p:nvCxnSpPr>
          <p:cNvPr id="270" name="Google Shape;270;p36"/>
          <p:cNvCxnSpPr/>
          <p:nvPr/>
        </p:nvCxnSpPr>
        <p:spPr>
          <a:xfrm>
            <a:off x="2506133" y="3081867"/>
            <a:ext cx="7196700" cy="0"/>
          </a:xfrm>
          <a:prstGeom prst="straightConnector1">
            <a:avLst/>
          </a:prstGeom>
          <a:noFill/>
          <a:ln cap="flat" cmpd="sng" w="28575">
            <a:solidFill>
              <a:srgbClr val="00404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1" name="Google Shape;271;p36"/>
          <p:cNvSpPr txBox="1"/>
          <p:nvPr/>
        </p:nvSpPr>
        <p:spPr>
          <a:xfrm>
            <a:off x="2506132" y="3095136"/>
            <a:ext cx="719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72" name="Google Shape;272;p3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/>
          <p:nvPr/>
        </p:nvSpPr>
        <p:spPr>
          <a:xfrm>
            <a:off x="0" y="1228507"/>
            <a:ext cx="12192000" cy="56429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148" name="Google Shape;148;p26"/>
          <p:cNvSpPr/>
          <p:nvPr/>
        </p:nvSpPr>
        <p:spPr>
          <a:xfrm>
            <a:off x="720344" y="257400"/>
            <a:ext cx="10606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465650" y="2435672"/>
            <a:ext cx="11116200" cy="584700"/>
          </a:xfrm>
          <a:prstGeom prst="rect">
            <a:avLst/>
          </a:prstGeom>
          <a:solidFill>
            <a:srgbClr val="009EA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PATRIMONIO  NATURAL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65650" y="1663025"/>
            <a:ext cx="11116200" cy="58470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PATRIMONIO CULTURAL 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465650" y="3980969"/>
            <a:ext cx="11116200" cy="58470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b="1" lang="es-ES" sz="35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Paisaje Cultural Cafetero </a:t>
            </a:r>
            <a:endParaRPr b="1" sz="35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9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65650" y="4753619"/>
            <a:ext cx="11116200" cy="58470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s-ES" sz="35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FLORA Y FAUNA</a:t>
            </a:r>
            <a:endParaRPr b="1" sz="31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9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465650" y="3208325"/>
            <a:ext cx="11116200" cy="584700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AVITURISMO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5662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1202716" y="1477689"/>
            <a:ext cx="5507700" cy="4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 i="0" sz="19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889000" lvl="0" marL="889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1339867" y="467140"/>
            <a:ext cx="5309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Políticas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9977547" y="6526933"/>
            <a:ext cx="3174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Créditos: Paula Sánchez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1202716" y="438355"/>
            <a:ext cx="5507700" cy="56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1341099" y="487680"/>
            <a:ext cx="5309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Patrimonio cultural inmaterial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1042533" y="1179287"/>
            <a:ext cx="5828100" cy="4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El </a:t>
            </a:r>
            <a:r>
              <a:rPr b="1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Patrimonio Cultural Inmaterial (PCI) </a:t>
            </a:r>
            <a:r>
              <a:rPr b="0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está constituido por un complejo conjunto de </a:t>
            </a:r>
            <a:r>
              <a:rPr b="0" i="0" lang="es-ES" sz="1900" u="none" cap="none" strike="noStrike">
                <a:solidFill>
                  <a:srgbClr val="FFFFFF"/>
                </a:solidFill>
                <a:highlight>
                  <a:srgbClr val="990033"/>
                </a:highlight>
                <a:latin typeface="Work Sans"/>
                <a:ea typeface="Work Sans"/>
                <a:cs typeface="Work Sans"/>
                <a:sym typeface="Work Sans"/>
              </a:rPr>
              <a:t>activos sociales,</a:t>
            </a:r>
            <a:r>
              <a:rPr b="0" i="0" lang="es-ES" sz="1900" u="none" cap="none" strike="noStrike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0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 carácter cultural, que le dan a un grupo humano </a:t>
            </a:r>
            <a:r>
              <a:rPr b="0" i="0" lang="es-ES" sz="1900" u="none" cap="none" strike="noStrike">
                <a:solidFill>
                  <a:srgbClr val="FFFFFF"/>
                </a:solidFill>
                <a:highlight>
                  <a:srgbClr val="3366CC"/>
                </a:highlight>
                <a:latin typeface="Work Sans"/>
                <a:ea typeface="Work Sans"/>
                <a:cs typeface="Work Sans"/>
                <a:sym typeface="Work Sans"/>
              </a:rPr>
              <a:t>sentido,</a:t>
            </a:r>
            <a:r>
              <a:rPr b="0" i="0" lang="es-ES" sz="1900" u="none" cap="none" strike="noStrike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0" i="0" lang="es-ES" sz="1900" u="none" cap="none" strike="noStrike">
                <a:solidFill>
                  <a:srgbClr val="FFFFFF"/>
                </a:solidFill>
                <a:highlight>
                  <a:srgbClr val="38761D"/>
                </a:highlight>
                <a:latin typeface="Work Sans"/>
                <a:ea typeface="Work Sans"/>
                <a:cs typeface="Work Sans"/>
                <a:sym typeface="Work Sans"/>
              </a:rPr>
              <a:t>identidad</a:t>
            </a:r>
            <a:r>
              <a:rPr b="0" i="0" lang="es-ES" sz="1900" u="none" cap="none" strike="noStrike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0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 </a:t>
            </a:r>
            <a:r>
              <a:rPr b="0" i="0" lang="es-ES" sz="1900" u="none" cap="none" strike="noStrike">
                <a:solidFill>
                  <a:srgbClr val="FFFFFF"/>
                </a:solidFill>
                <a:highlight>
                  <a:srgbClr val="CC9900"/>
                </a:highlight>
                <a:latin typeface="Work Sans"/>
                <a:ea typeface="Work Sans"/>
                <a:cs typeface="Work Sans"/>
                <a:sym typeface="Work Sans"/>
              </a:rPr>
              <a:t>pertenencia</a:t>
            </a:r>
            <a:r>
              <a:rPr b="0" i="0" lang="es-ES" sz="1900" u="none" cap="none" strike="noStrike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r>
              <a:rPr b="0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Comprende </a:t>
            </a:r>
            <a:r>
              <a:rPr b="1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usos, prácticas, representaciones, expresiones, conocimientos y técnicas tradicionales</a:t>
            </a:r>
            <a:r>
              <a:rPr b="0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que se transmiten de generación en generación y reafirman la identidad de una comunidad, colectividad o grupo humano.</a:t>
            </a:r>
            <a:endParaRPr sz="19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900" u="none" cap="none" strike="noStrike">
                <a:solidFill>
                  <a:srgbClr val="FFFFFF"/>
                </a:solidFill>
                <a:highlight>
                  <a:srgbClr val="990033"/>
                </a:highlight>
                <a:latin typeface="Work Sans"/>
                <a:ea typeface="Work Sans"/>
                <a:cs typeface="Work Sans"/>
                <a:sym typeface="Work Sans"/>
              </a:rPr>
              <a:t>Comprende además los instrumentos, objetos, artefactos y espacios culturales</a:t>
            </a:r>
            <a:r>
              <a:rPr b="0" i="0" lang="es-ES" sz="1900" u="none" cap="none" strike="noStrike">
                <a:solidFill>
                  <a:srgbClr val="990033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0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que les son inherentes a dichos activos sociales.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4">
            <a:alphaModFix/>
          </a:blip>
          <a:srcRect b="0" l="0" r="7313" t="0"/>
          <a:stretch/>
        </p:blipFill>
        <p:spPr>
          <a:xfrm>
            <a:off x="7346867" y="-1"/>
            <a:ext cx="484513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/>
        </p:nvSpPr>
        <p:spPr>
          <a:xfrm>
            <a:off x="1202716" y="1477689"/>
            <a:ext cx="5507700" cy="4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s-ES" sz="19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 i="0" sz="19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889000" lvl="0" marL="889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1339867" y="467140"/>
            <a:ext cx="5309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Políticas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9977547" y="6526933"/>
            <a:ext cx="3174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Créditos: Paula Sánchez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566200" cy="6857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74" name="Google Shape;174;p28"/>
          <p:cNvPicPr preferRelativeResize="0"/>
          <p:nvPr/>
        </p:nvPicPr>
        <p:blipFill rotWithShape="1">
          <a:blip r:embed="rId4">
            <a:alphaModFix/>
          </a:blip>
          <a:srcRect b="70303" l="32784" r="52695" t="16949"/>
          <a:stretch/>
        </p:blipFill>
        <p:spPr>
          <a:xfrm>
            <a:off x="2661761" y="1653453"/>
            <a:ext cx="1382974" cy="727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707452" y="2504735"/>
            <a:ext cx="18024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Actos festivos y lúdicos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2537819" y="2503483"/>
            <a:ext cx="1562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Artes populares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4228895" y="2449853"/>
            <a:ext cx="1607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Cultura culinaria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5736797" y="2430232"/>
            <a:ext cx="1971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Conocimiento tradicional sobre la naturaleza y el universo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7551104" y="2409319"/>
            <a:ext cx="164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Lenguas, lenguajes y tradición oral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9115073" y="2456935"/>
            <a:ext cx="14853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Medicina tradicional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772127" y="4488467"/>
            <a:ext cx="13533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PCI asociado a los espacios culturales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2307735" y="4488467"/>
            <a:ext cx="15240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Conocimientos y técnicas tradicionales asociados al hábitat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4018197" y="4488467"/>
            <a:ext cx="139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Juegos y deportes tradicionales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5802008" y="4488467"/>
            <a:ext cx="1458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Sistemas normativos y formas de organización social tradicionales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7641288" y="4488467"/>
            <a:ext cx="13800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Eventos religiosos tradicionales de carácter colectivo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9225573" y="4488467"/>
            <a:ext cx="1395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Técnicas y tradiciones asociadas a la fabricación de objetos artesanales 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10687144" y="4488467"/>
            <a:ext cx="14901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Producción tradicional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10526800" y="2463633"/>
            <a:ext cx="1665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PCI asociado a los eventos de la vida cotidiana</a:t>
            </a:r>
            <a:endParaRPr b="1" i="0" sz="13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descr="CAMPOS.png" id="189" name="Google Shape;189;p28"/>
          <p:cNvPicPr preferRelativeResize="0"/>
          <p:nvPr/>
        </p:nvPicPr>
        <p:blipFill rotWithShape="1">
          <a:blip r:embed="rId4">
            <a:alphaModFix/>
          </a:blip>
          <a:srcRect b="70348" l="15881" r="69598" t="17064"/>
          <a:stretch/>
        </p:blipFill>
        <p:spPr>
          <a:xfrm>
            <a:off x="794837" y="1550383"/>
            <a:ext cx="1598059" cy="83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0" name="Google Shape;190;p28"/>
          <p:cNvPicPr preferRelativeResize="0"/>
          <p:nvPr/>
        </p:nvPicPr>
        <p:blipFill rotWithShape="1">
          <a:blip r:embed="rId4">
            <a:alphaModFix/>
          </a:blip>
          <a:srcRect b="70599" l="50206" r="35427" t="16969"/>
          <a:stretch/>
        </p:blipFill>
        <p:spPr>
          <a:xfrm>
            <a:off x="4335611" y="1671941"/>
            <a:ext cx="1368430" cy="70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1" name="Google Shape;191;p28"/>
          <p:cNvPicPr preferRelativeResize="0"/>
          <p:nvPr/>
        </p:nvPicPr>
        <p:blipFill rotWithShape="1">
          <a:blip r:embed="rId4">
            <a:alphaModFix/>
          </a:blip>
          <a:srcRect b="70444" l="67637" r="18120" t="16808"/>
          <a:stretch/>
        </p:blipFill>
        <p:spPr>
          <a:xfrm>
            <a:off x="6044131" y="1726937"/>
            <a:ext cx="1356439" cy="727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2" name="Google Shape;192;p28"/>
          <p:cNvPicPr preferRelativeResize="0"/>
          <p:nvPr/>
        </p:nvPicPr>
        <p:blipFill rotWithShape="1">
          <a:blip r:embed="rId5">
            <a:alphaModFix/>
          </a:blip>
          <a:srcRect b="49336" l="67183" r="18149" t="37986"/>
          <a:stretch/>
        </p:blipFill>
        <p:spPr>
          <a:xfrm>
            <a:off x="2307736" y="3701065"/>
            <a:ext cx="1397003" cy="723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3" name="Google Shape;193;p28"/>
          <p:cNvPicPr preferRelativeResize="0"/>
          <p:nvPr/>
        </p:nvPicPr>
        <p:blipFill rotWithShape="1">
          <a:blip r:embed="rId4">
            <a:alphaModFix/>
          </a:blip>
          <a:srcRect b="49307" l="49935" r="35151" t="37932"/>
          <a:stretch/>
        </p:blipFill>
        <p:spPr>
          <a:xfrm>
            <a:off x="811539" y="3696305"/>
            <a:ext cx="1420284" cy="728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4" name="Google Shape;194;p28"/>
          <p:cNvPicPr preferRelativeResize="0"/>
          <p:nvPr/>
        </p:nvPicPr>
        <p:blipFill rotWithShape="1">
          <a:blip r:embed="rId4">
            <a:alphaModFix/>
          </a:blip>
          <a:srcRect b="28561" l="67433" r="18033" t="59872"/>
          <a:stretch/>
        </p:blipFill>
        <p:spPr>
          <a:xfrm>
            <a:off x="9302844" y="3764567"/>
            <a:ext cx="1384300" cy="66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5" name="Google Shape;195;p28"/>
          <p:cNvPicPr preferRelativeResize="0"/>
          <p:nvPr/>
        </p:nvPicPr>
        <p:blipFill rotWithShape="1">
          <a:blip r:embed="rId4">
            <a:alphaModFix/>
          </a:blip>
          <a:srcRect b="49313" l="32939" r="52539" t="38097"/>
          <a:stretch/>
        </p:blipFill>
        <p:spPr>
          <a:xfrm>
            <a:off x="9151014" y="1653453"/>
            <a:ext cx="1382974" cy="718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6" name="Google Shape;196;p28"/>
          <p:cNvPicPr preferRelativeResize="0"/>
          <p:nvPr/>
        </p:nvPicPr>
        <p:blipFill rotWithShape="1">
          <a:blip r:embed="rId4">
            <a:alphaModFix/>
          </a:blip>
          <a:srcRect b="28911" l="50130" r="35202" t="59523"/>
          <a:stretch/>
        </p:blipFill>
        <p:spPr>
          <a:xfrm>
            <a:off x="7591655" y="3764567"/>
            <a:ext cx="1396999" cy="66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7" name="Google Shape;197;p28"/>
          <p:cNvPicPr preferRelativeResize="0"/>
          <p:nvPr/>
        </p:nvPicPr>
        <p:blipFill rotWithShape="1">
          <a:blip r:embed="rId4">
            <a:alphaModFix/>
          </a:blip>
          <a:srcRect b="7194" l="15817" r="69780" t="80109"/>
          <a:stretch/>
        </p:blipFill>
        <p:spPr>
          <a:xfrm>
            <a:off x="10759996" y="3762768"/>
            <a:ext cx="1252850" cy="66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8" name="Google Shape;198;p28"/>
          <p:cNvPicPr preferRelativeResize="0"/>
          <p:nvPr/>
        </p:nvPicPr>
        <p:blipFill rotWithShape="1">
          <a:blip r:embed="rId4">
            <a:alphaModFix/>
          </a:blip>
          <a:srcRect b="49870" l="15666" r="69716" t="38019"/>
          <a:stretch/>
        </p:blipFill>
        <p:spPr>
          <a:xfrm>
            <a:off x="7675465" y="1653453"/>
            <a:ext cx="1392071" cy="691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199" name="Google Shape;199;p28"/>
          <p:cNvPicPr preferRelativeResize="0"/>
          <p:nvPr/>
        </p:nvPicPr>
        <p:blipFill rotWithShape="1">
          <a:blip r:embed="rId4">
            <a:alphaModFix/>
          </a:blip>
          <a:srcRect b="27600" l="15625" r="69572" t="59276"/>
          <a:stretch/>
        </p:blipFill>
        <p:spPr>
          <a:xfrm>
            <a:off x="4006225" y="3675667"/>
            <a:ext cx="14097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200" name="Google Shape;200;p28"/>
          <p:cNvPicPr preferRelativeResize="0"/>
          <p:nvPr/>
        </p:nvPicPr>
        <p:blipFill rotWithShape="1">
          <a:blip r:embed="rId4">
            <a:alphaModFix/>
          </a:blip>
          <a:srcRect b="27963" l="33016" r="52399" t="59358"/>
          <a:stretch/>
        </p:blipFill>
        <p:spPr>
          <a:xfrm>
            <a:off x="5871723" y="3701067"/>
            <a:ext cx="1389148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POS.png" id="201" name="Google Shape;201;p28"/>
          <p:cNvPicPr preferRelativeResize="0"/>
          <p:nvPr/>
        </p:nvPicPr>
        <p:blipFill rotWithShape="1">
          <a:blip r:embed="rId4">
            <a:alphaModFix/>
          </a:blip>
          <a:srcRect b="6723" l="32747" r="52318" t="80154"/>
          <a:stretch/>
        </p:blipFill>
        <p:spPr>
          <a:xfrm>
            <a:off x="10753992" y="1771988"/>
            <a:ext cx="1210697" cy="63777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/>
          <p:nvPr/>
        </p:nvSpPr>
        <p:spPr>
          <a:xfrm>
            <a:off x="1405916" y="641555"/>
            <a:ext cx="5507700" cy="56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544299" y="690880"/>
            <a:ext cx="5309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Campos de alcance PCI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150" y="1"/>
            <a:ext cx="46154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/>
          <p:nvPr/>
        </p:nvSpPr>
        <p:spPr>
          <a:xfrm rot="10800000">
            <a:off x="7543680" y="-34"/>
            <a:ext cx="3764400" cy="68721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7647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357" y="495185"/>
            <a:ext cx="8929688" cy="588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048"/>
            <a:ext cx="1097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/>
          <p:nvPr/>
        </p:nvSpPr>
        <p:spPr>
          <a:xfrm rot="10800000">
            <a:off x="1010925" y="-82"/>
            <a:ext cx="8676000" cy="68571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7647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011" y="1041955"/>
            <a:ext cx="8589952" cy="518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182225" y="363021"/>
            <a:ext cx="116196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400" lIns="108825" spcFirstLastPara="1" rIns="108825" wrap="square" tIns="54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Productos Turísticos Especializados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897312" y="1576"/>
            <a:ext cx="10294689" cy="685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/>
          <p:nvPr/>
        </p:nvSpPr>
        <p:spPr>
          <a:xfrm rot="10800000">
            <a:off x="1422932" y="-28280"/>
            <a:ext cx="6279900" cy="68853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7647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138" y="887385"/>
            <a:ext cx="8842375" cy="541083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182225" y="207441"/>
            <a:ext cx="116196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400" lIns="108825" spcFirstLastPara="1" rIns="108825" wrap="square" tIns="54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Ecoturismo en Áreas Protegidas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150" y="1"/>
            <a:ext cx="46154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/>
          <p:nvPr/>
        </p:nvSpPr>
        <p:spPr>
          <a:xfrm rot="10800000">
            <a:off x="7543680" y="-34"/>
            <a:ext cx="3764400" cy="68721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7647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363" y="868181"/>
            <a:ext cx="8761411" cy="544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>
            <a:off x="182225" y="207441"/>
            <a:ext cx="116196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400" lIns="108825" spcFirstLastPara="1" rIns="108825" wrap="square" tIns="54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Turismo de Aventura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114" y="0"/>
            <a:ext cx="588749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/>
          <p:nvPr/>
        </p:nvSpPr>
        <p:spPr>
          <a:xfrm rot="10800000">
            <a:off x="6034998" y="-34"/>
            <a:ext cx="3890400" cy="68721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7647"/>
                </a:srgbClr>
              </a:gs>
              <a:gs pos="9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425737" y="877119"/>
            <a:ext cx="8488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49" y="932821"/>
            <a:ext cx="8772525" cy="530726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3"/>
          <p:cNvSpPr txBox="1"/>
          <p:nvPr/>
        </p:nvSpPr>
        <p:spPr>
          <a:xfrm>
            <a:off x="182225" y="207441"/>
            <a:ext cx="116196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400" lIns="108825" spcFirstLastPara="1" rIns="108825" wrap="square" tIns="54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Turismo Rural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