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309" r:id="rId4"/>
    <p:sldId id="282" r:id="rId5"/>
    <p:sldId id="310" r:id="rId6"/>
    <p:sldId id="260" r:id="rId7"/>
    <p:sldId id="270" r:id="rId8"/>
    <p:sldId id="277" r:id="rId9"/>
    <p:sldId id="276" r:id="rId10"/>
    <p:sldId id="283" r:id="rId11"/>
    <p:sldId id="273" r:id="rId12"/>
    <p:sldId id="311" r:id="rId13"/>
    <p:sldId id="298" r:id="rId14"/>
    <p:sldId id="300" r:id="rId15"/>
    <p:sldId id="271" r:id="rId16"/>
    <p:sldId id="272" r:id="rId17"/>
    <p:sldId id="312" r:id="rId18"/>
    <p:sldId id="274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EABB-4F4B-401E-A162-E854E730AECA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7DDD-4EEF-4195-8D10-2D84C7ABE6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28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Quitar convenciones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E96C-DD20-314B-841F-AD2870E4F02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98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ABFB3-8AB2-427A-A2DF-2020AD3C694E}" type="slidenum">
              <a:rPr lang="es-ES"/>
              <a:pPr/>
              <a:t>5</a:t>
            </a:fld>
            <a:endParaRPr lang="es-E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00088"/>
            <a:ext cx="4576763" cy="34321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40312" cy="2762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8D048-A08E-4D82-A7AC-AD5194102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209A4A-50DA-4341-AD7D-C560FB0FC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963D4-F8AD-490C-BA7E-33CC494C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948B4-2FF9-44EB-B922-BAA1639F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DA2E9-A0C3-4E6E-A742-2B41DBF9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82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45B2D-793E-4C78-9CA4-DA101AED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815EBE-7866-4D68-844D-040C2AA1F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FE95D3-7939-4F93-AE84-C5687C1D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22532-E808-47D1-A0F8-8E93B2C6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59885-C049-460E-9654-650DD97B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0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BC58D5-D7CC-4D77-9FCA-95E7746C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88D48-B82B-41C5-B9B5-F5D9BA3A5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E531C-0003-420E-8682-43F61C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0BAD6-D0AA-48CC-8F82-4B855624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CFBD7-77F7-4EFB-AF43-653825EF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306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5231904" y="115200"/>
            <a:ext cx="6816480" cy="504000"/>
          </a:xfrm>
          <a:prstGeom prst="rect">
            <a:avLst/>
          </a:prstGeom>
        </p:spPr>
        <p:txBody>
          <a:bodyPr anchor="t" anchorCtr="0"/>
          <a:lstStyle>
            <a:lvl1pPr algn="r">
              <a:defRPr lang="es-ES" sz="2800" kern="1200" dirty="0" smtClean="0">
                <a:solidFill>
                  <a:srgbClr val="634800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es-ES" dirty="0"/>
              <a:t>clic para modificar el Tema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97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C0090-810E-4A3B-BD4F-121F1E42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08580-48DF-4775-99F4-78911D24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9BA6A2-E634-4DD9-96CA-BFE6DA15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0D93B-49BC-48DB-8A97-0DCB3DFF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FE3178-1E1C-4869-B3FC-13C22DF8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0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14BE5-1A91-466B-8C6F-161EA2FE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4A91FC-D837-48F1-8F30-7C634EC4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134D7C-4A8F-4AFD-B884-A57A62BA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FD298-B34A-4549-A376-77B77F50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C6F4E-6F41-4220-BA6F-92F1ED34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3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0B8D1-09B2-486C-919E-12C67228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26ED5-F5A8-47CC-B7C8-F76E57088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F46C5-B088-48CB-AAA7-B0483C9F5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D366D5-709A-464A-A5C4-8873A78A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B827A-E5A6-4DB3-8625-16AEC3CF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B9536-5620-4CBA-9B5A-95E3925D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8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B5966-940D-4E8E-B3B0-6C81D831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8BABE2-7AAB-4DC9-B730-16E242A7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62ABD6-AA95-4521-A478-14048AAE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0C55EA-06D5-4748-A447-E4FB90C0C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4A4426-3EC1-43B1-816E-F6CD038B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963787-12DC-4CEE-956F-2D687B8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F7A428-4468-43A3-BDF6-5AB4A599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751A75-5E78-41FA-99BF-CEF6C965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417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0160-3BFB-4A2B-A9D8-36FC02EB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C1734E-6B32-45FD-834F-E2A339FB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526F40-71D6-44B0-B601-4D26B09F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2E6D1C-BAC6-4BAA-89BA-0F01CE15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54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2BC26E-D247-4F49-B6CA-B78F920F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C15008-F519-4C36-AF08-D4A194FE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20986-9196-407A-9F35-78739B0D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17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3F602-2482-41A9-B4B0-6AE70A3C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749DAE-357D-47A8-8590-A395DF2A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6D1456-01B1-4BD0-9A2D-31D7D4B1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7AD57-26EF-40EB-8AA0-FC045902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C4FC3-4F64-40C8-B440-E6FAE7CA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BAC13-5C91-4695-9352-0B2AF738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00E4D-8E48-493F-B9CD-2CA8C466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9EC0E6-4F69-46DC-AD14-D31DEDB8D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FDFDB1-CB2D-49A7-BDF2-33D45F8B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6B7AE-FF6A-48AB-82EE-144B5A61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B48FEB-D114-4A2E-A38F-10D22A37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A8D164-F8AF-460D-908E-5EA143CD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19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22282E-046F-4729-9D4E-0EF061F1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CDD734-5444-4C48-88D6-372704E1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CDA7A-F73B-4F37-8E25-C7CD94A3F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4D5E-3EF4-453D-A2D4-BB678BA59146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6A9E2-8563-42A7-8136-1629687BE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9BFD2-F86C-4163-9311-7676FE161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A493-9978-40B5-A2EB-8F38253B71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14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wmf"/><Relationship Id="rId2" Type="http://schemas.openxmlformats.org/officeDocument/2006/relationships/image" Target="../media/image12.png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wmf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D1F11-9D7D-4F84-8D8B-82F223C4C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Una mirada desde Manizales para el PER de la Rap Eje Cafetero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A6FCE3-5788-4516-8BEB-031BD8F25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Juan Felipe Jaramillo Salazar</a:t>
            </a:r>
          </a:p>
          <a:p>
            <a:r>
              <a:rPr lang="es-CO" dirty="0"/>
              <a:t>Secretario de TIC y Competitividad</a:t>
            </a:r>
          </a:p>
        </p:txBody>
      </p:sp>
    </p:spTree>
    <p:extLst>
      <p:ext uri="{BB962C8B-B14F-4D97-AF65-F5344CB8AC3E}">
        <p14:creationId xmlns:p14="http://schemas.microsoft.com/office/powerpoint/2010/main" val="129014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DF366-E64A-4961-A396-55AE60F4F333}"/>
              </a:ext>
            </a:extLst>
          </p:cNvPr>
          <p:cNvSpPr/>
          <p:nvPr/>
        </p:nvSpPr>
        <p:spPr>
          <a:xfrm>
            <a:off x="4634144" y="-24309"/>
            <a:ext cx="7537040" cy="1015663"/>
          </a:xfrm>
          <a:prstGeom prst="rect">
            <a:avLst/>
          </a:prstGeom>
          <a:solidFill>
            <a:srgbClr val="CAFF00"/>
          </a:solidFill>
        </p:spPr>
        <p:txBody>
          <a:bodyPr wrap="square">
            <a:spAutoFit/>
          </a:bodyPr>
          <a:lstStyle/>
          <a:p>
            <a:pPr algn="r"/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Entre febrero y Marzo de este año, el número de ocupados a disminuido un </a:t>
            </a:r>
            <a:r>
              <a:rPr lang="es-CO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19%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el número de horas trabajadas ha disminuido un </a:t>
            </a:r>
            <a:r>
              <a:rPr lang="es-CO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18%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y los ingresos laborales totales han caido un </a:t>
            </a:r>
            <a:r>
              <a:rPr lang="es-CO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22%</a:t>
            </a:r>
            <a:endParaRPr lang="es-CO" sz="16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CECD85-5B21-4AD8-899F-2D84616A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5" y="1105270"/>
            <a:ext cx="9006651" cy="46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7B407ED-2B8C-454C-B5C9-BD92AE401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99"/>
            <a:ext cx="12192000" cy="62911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F49F1B9-908D-4CA2-AF2A-B99E124942F8}"/>
              </a:ext>
            </a:extLst>
          </p:cNvPr>
          <p:cNvSpPr/>
          <p:nvPr/>
        </p:nvSpPr>
        <p:spPr>
          <a:xfrm>
            <a:off x="3879542" y="-24309"/>
            <a:ext cx="8291641" cy="523220"/>
          </a:xfrm>
          <a:prstGeom prst="rect">
            <a:avLst/>
          </a:prstGeom>
          <a:solidFill>
            <a:srgbClr val="CAFF00"/>
          </a:solidFill>
        </p:spPr>
        <p:txBody>
          <a:bodyPr wrap="square">
            <a:spAutoFit/>
          </a:bodyPr>
          <a:lstStyle/>
          <a:p>
            <a:pPr algn="r"/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Entendiendo las características de la población ocupada evidenciamos que la educación es vital para la rápida ocupación de la población. </a:t>
            </a:r>
            <a:endParaRPr lang="es-CO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CB2B52-89A8-4D48-93C8-03167480995A}"/>
              </a:ext>
            </a:extLst>
          </p:cNvPr>
          <p:cNvSpPr txBox="1"/>
          <p:nvPr/>
        </p:nvSpPr>
        <p:spPr>
          <a:xfrm>
            <a:off x="589904" y="338668"/>
            <a:ext cx="11602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>
                <a:solidFill>
                  <a:srgbClr val="00455D"/>
                </a:solidFill>
                <a:latin typeface="Proxima Nova Black" panose="02000506030000020004" pitchFamily="2" charset="77"/>
              </a:rPr>
              <a:t>Nuestra apuesta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C6C14D4-906B-A945-8FB1-BDC98FD5B097}"/>
              </a:ext>
            </a:extLst>
          </p:cNvPr>
          <p:cNvCxnSpPr>
            <a:cxnSpLocks/>
          </p:cNvCxnSpPr>
          <p:nvPr/>
        </p:nvCxnSpPr>
        <p:spPr>
          <a:xfrm>
            <a:off x="9228667" y="1354331"/>
            <a:ext cx="2827867" cy="0"/>
          </a:xfrm>
          <a:prstGeom prst="line">
            <a:avLst/>
          </a:prstGeom>
          <a:ln w="12700">
            <a:solidFill>
              <a:srgbClr val="004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2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48217" y="1354331"/>
            <a:ext cx="7481453" cy="50356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6482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C4E435-000A-4EBD-83FC-784E519CC6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70837" y="819443"/>
            <a:ext cx="11650326" cy="54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A5C7FA-F2F6-4219-B23A-66A97B9D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8" y="1403264"/>
            <a:ext cx="11580810" cy="3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7B19BD-5DAF-47D6-B348-915E60DA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373985"/>
            <a:ext cx="9472246" cy="51688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5DEC87-AC7E-4F3D-8FA3-BAA2411CA7FD}"/>
              </a:ext>
            </a:extLst>
          </p:cNvPr>
          <p:cNvSpPr txBox="1"/>
          <p:nvPr/>
        </p:nvSpPr>
        <p:spPr>
          <a:xfrm>
            <a:off x="1359877" y="520504"/>
            <a:ext cx="947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Modelo de Madurez de Ciudades y Territorios Inteligentes de Colombia</a:t>
            </a:r>
          </a:p>
        </p:txBody>
      </p:sp>
    </p:spTree>
    <p:extLst>
      <p:ext uri="{BB962C8B-B14F-4D97-AF65-F5344CB8AC3E}">
        <p14:creationId xmlns:p14="http://schemas.microsoft.com/office/powerpoint/2010/main" val="196763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CA042F-7DCF-4AD0-A37C-F955BFBB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0" y="1326849"/>
            <a:ext cx="11191600" cy="49367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F264AB-B638-4CBB-B7BF-F650DBE3685F}"/>
              </a:ext>
            </a:extLst>
          </p:cNvPr>
          <p:cNvSpPr txBox="1"/>
          <p:nvPr/>
        </p:nvSpPr>
        <p:spPr>
          <a:xfrm>
            <a:off x="92765" y="594411"/>
            <a:ext cx="11449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El diamante es una aproximación básica pero fundamental para la construcción de la Ciudad Inteligente</a:t>
            </a:r>
          </a:p>
        </p:txBody>
      </p:sp>
    </p:spTree>
    <p:extLst>
      <p:ext uri="{BB962C8B-B14F-4D97-AF65-F5344CB8AC3E}">
        <p14:creationId xmlns:p14="http://schemas.microsoft.com/office/powerpoint/2010/main" val="258894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E3F791-26EA-46A8-BDF4-F1C4EB20EC49}"/>
              </a:ext>
            </a:extLst>
          </p:cNvPr>
          <p:cNvSpPr txBox="1"/>
          <p:nvPr/>
        </p:nvSpPr>
        <p:spPr>
          <a:xfrm>
            <a:off x="384314" y="5002107"/>
            <a:ext cx="11648660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“Una ciudad o territorio es inteligente en la medida que planifica y orienta sus acciones hacia la sostenibilidad y la inclusión, se conecta y se adapta a los desafíos y expectativas de las personas que lo habitan para garantizar el bienestar común. Generan un entorno de colaboración, innovación y comunicación permanente entre todos los actores e instituciones que lo componen, y donde las tecnologías sirven como medios y herramientas para apalancar la transformación digital, social, económica y ambiental”. (MinTIC, 2020)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16255D-D45F-4679-888C-08896B82D08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961323" y="186283"/>
            <a:ext cx="7580242" cy="49306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CC6858-AA55-423C-900F-6E636BF7E5AA}"/>
              </a:ext>
            </a:extLst>
          </p:cNvPr>
          <p:cNvSpPr txBox="1"/>
          <p:nvPr/>
        </p:nvSpPr>
        <p:spPr>
          <a:xfrm>
            <a:off x="9541564" y="874455"/>
            <a:ext cx="2186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La Ciudad Inteligente es un concepto más profundo que puede ayudar a transformar la ciudad en el mediano plazo</a:t>
            </a:r>
          </a:p>
        </p:txBody>
      </p:sp>
    </p:spTree>
    <p:extLst>
      <p:ext uri="{BB962C8B-B14F-4D97-AF65-F5344CB8AC3E}">
        <p14:creationId xmlns:p14="http://schemas.microsoft.com/office/powerpoint/2010/main" val="369988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EEABD6-42CB-43AF-A41B-6FD108C4D4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198784"/>
            <a:ext cx="11529391" cy="625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43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52794" y="1285860"/>
            <a:ext cx="1500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PRODUCTO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024826" y="4786322"/>
            <a:ext cx="17859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CONSUMIDOR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381224" y="3571876"/>
            <a:ext cx="25003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TRANSFORMACIÓN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39140" y="2000240"/>
            <a:ext cx="150019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MERCADO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10314" y="3000373"/>
            <a:ext cx="164307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DISTANCIA</a:t>
            </a:r>
          </a:p>
          <a:p>
            <a:r>
              <a:rPr lang="es-ES" dirty="0">
                <a:latin typeface="Bell MT" pitchFamily="18" charset="0"/>
              </a:rPr>
              <a:t>INNOVACIÓN</a:t>
            </a:r>
          </a:p>
        </p:txBody>
      </p:sp>
      <p:cxnSp>
        <p:nvCxnSpPr>
          <p:cNvPr id="12" name="11 Conector recto de flecha"/>
          <p:cNvCxnSpPr>
            <a:stCxn id="4" idx="2"/>
            <a:endCxn id="6" idx="0"/>
          </p:cNvCxnSpPr>
          <p:nvPr/>
        </p:nvCxnSpPr>
        <p:spPr>
          <a:xfrm rot="5400000">
            <a:off x="2958799" y="2327782"/>
            <a:ext cx="19166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6" idx="2"/>
            <a:endCxn id="5" idx="0"/>
          </p:cNvCxnSpPr>
          <p:nvPr/>
        </p:nvCxnSpPr>
        <p:spPr>
          <a:xfrm rot="16200000" flipH="1">
            <a:off x="5852038" y="1720559"/>
            <a:ext cx="845114" cy="5286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8" idx="3"/>
          </p:cNvCxnSpPr>
          <p:nvPr/>
        </p:nvCxnSpPr>
        <p:spPr>
          <a:xfrm rot="10800000" flipV="1">
            <a:off x="7953388" y="2357430"/>
            <a:ext cx="1071570" cy="966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8" idx="1"/>
          </p:cNvCxnSpPr>
          <p:nvPr/>
        </p:nvCxnSpPr>
        <p:spPr>
          <a:xfrm rot="10800000">
            <a:off x="4381488" y="2428868"/>
            <a:ext cx="1928826" cy="89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6774661" y="403622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881290" y="357167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HETEROGENEIDAD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ESPACIAL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596198" y="5572141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HETEROGENEIDAD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LOS ACTORES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524760" y="1142985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HETEROGENEIDAD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SOCIETAL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452662" y="4286257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HETEROGENEIDAD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TECNOLÓGICA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381620" y="2786059"/>
            <a:ext cx="335758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MODELOS DE</a:t>
            </a:r>
          </a:p>
          <a:p>
            <a:pPr algn="ctr"/>
            <a:r>
              <a:rPr lang="es-ES" dirty="0"/>
              <a:t>ORGANIZACIÓN ESPACIAL</a:t>
            </a:r>
          </a:p>
          <a:p>
            <a:pPr algn="ctr"/>
            <a:r>
              <a:rPr lang="es-ES" dirty="0"/>
              <a:t>Y DE ORGANIZACIÓN TERRITORIAL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711450" y="1700214"/>
            <a:ext cx="2590800" cy="7953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  <a:latin typeface="Comic Sans MS" pitchFamily="66" charset="0"/>
              </a:rPr>
              <a:t>POLOS</a:t>
            </a:r>
          </a:p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  <a:latin typeface="Comic Sans MS" pitchFamily="66" charset="0"/>
              </a:rPr>
              <a:t>Focos de actividades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03839" y="1773239"/>
            <a:ext cx="4321175" cy="657225"/>
            <a:chOff x="2381" y="1117"/>
            <a:chExt cx="2722" cy="414"/>
          </a:xfrm>
        </p:grpSpPr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3470" y="1117"/>
              <a:ext cx="1633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Comic Sans MS" pitchFamily="66" charset="0"/>
                </a:rPr>
                <a:t>Efectos de difusión del crecimiento</a:t>
              </a:r>
            </a:p>
          </p:txBody>
        </p:sp>
        <p:sp>
          <p:nvSpPr>
            <p:cNvPr id="38929" name="AutoShape 17"/>
            <p:cNvSpPr>
              <a:spLocks noChangeArrowheads="1"/>
            </p:cNvSpPr>
            <p:nvPr/>
          </p:nvSpPr>
          <p:spPr bwMode="auto">
            <a:xfrm>
              <a:off x="2381" y="1253"/>
              <a:ext cx="1043" cy="136"/>
            </a:xfrm>
            <a:prstGeom prst="rightArrow">
              <a:avLst>
                <a:gd name="adj1" fmla="val 50000"/>
                <a:gd name="adj2" fmla="val 19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82888" y="2492375"/>
            <a:ext cx="2087562" cy="3335338"/>
            <a:chOff x="793" y="1570"/>
            <a:chExt cx="1315" cy="2101"/>
          </a:xfrm>
        </p:grpSpPr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793" y="3430"/>
              <a:ext cx="1315" cy="241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Comic Sans MS" pitchFamily="66" charset="0"/>
                </a:rPr>
                <a:t>Efectos de freno</a:t>
              </a:r>
            </a:p>
          </p:txBody>
        </p:sp>
        <p:sp>
          <p:nvSpPr>
            <p:cNvPr id="38930" name="AutoShape 18"/>
            <p:cNvSpPr>
              <a:spLocks noChangeArrowheads="1"/>
            </p:cNvSpPr>
            <p:nvPr/>
          </p:nvSpPr>
          <p:spPr bwMode="auto">
            <a:xfrm>
              <a:off x="1066" y="1570"/>
              <a:ext cx="136" cy="1860"/>
            </a:xfrm>
            <a:prstGeom prst="downArrow">
              <a:avLst>
                <a:gd name="adj1" fmla="val 50000"/>
                <a:gd name="adj2" fmla="val 341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079875" y="2492375"/>
            <a:ext cx="4103688" cy="2997200"/>
            <a:chOff x="1610" y="1570"/>
            <a:chExt cx="2585" cy="1888"/>
          </a:xfrm>
        </p:grpSpPr>
        <p:sp>
          <p:nvSpPr>
            <p:cNvPr id="38933" name="AutoShape 21"/>
            <p:cNvSpPr>
              <a:spLocks noChangeArrowheads="1"/>
            </p:cNvSpPr>
            <p:nvPr/>
          </p:nvSpPr>
          <p:spPr bwMode="auto">
            <a:xfrm>
              <a:off x="1701" y="1570"/>
              <a:ext cx="2494" cy="1888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1610" y="2205"/>
              <a:ext cx="2540" cy="50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solidFill>
                    <a:schemeClr val="accent1"/>
                  </a:solidFill>
                  <a:latin typeface="Comic Sans MS" pitchFamily="66" charset="0"/>
                </a:rPr>
                <a:t>Políticas de ordenamiento</a:t>
              </a:r>
            </a:p>
            <a:p>
              <a:pPr algn="ctr">
                <a:spcBef>
                  <a:spcPct val="50000"/>
                </a:spcBef>
              </a:pPr>
              <a:r>
                <a:rPr lang="es-ES">
                  <a:solidFill>
                    <a:schemeClr val="accent1"/>
                  </a:solidFill>
                  <a:latin typeface="Comic Sans MS" pitchFamily="66" charset="0"/>
                </a:rPr>
                <a:t>Del ambiente de propagación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872039" y="2492376"/>
            <a:ext cx="5400675" cy="3529013"/>
            <a:chOff x="2109" y="1570"/>
            <a:chExt cx="3402" cy="2223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109" y="3292"/>
              <a:ext cx="3402" cy="501"/>
              <a:chOff x="2109" y="3292"/>
              <a:chExt cx="3402" cy="501"/>
            </a:xfrm>
          </p:grpSpPr>
          <p:sp>
            <p:nvSpPr>
              <p:cNvPr id="38925" name="Text Box 13"/>
              <p:cNvSpPr txBox="1">
                <a:spLocks noChangeArrowheads="1"/>
              </p:cNvSpPr>
              <p:nvPr/>
            </p:nvSpPr>
            <p:spPr bwMode="auto">
              <a:xfrm>
                <a:off x="3379" y="3292"/>
                <a:ext cx="2132" cy="501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>
                    <a:latin typeface="Comic Sans MS" pitchFamily="66" charset="0"/>
                  </a:rPr>
                  <a:t>Desequilibrio regional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s-ES">
                    <a:latin typeface="Comic Sans MS" pitchFamily="66" charset="0"/>
                  </a:rPr>
                  <a:t>Desigualdad de crecimiento</a:t>
                </a:r>
              </a:p>
            </p:txBody>
          </p:sp>
          <p:sp>
            <p:nvSpPr>
              <p:cNvPr id="38931" name="AutoShape 19"/>
              <p:cNvSpPr>
                <a:spLocks noChangeArrowheads="1"/>
              </p:cNvSpPr>
              <p:nvPr/>
            </p:nvSpPr>
            <p:spPr bwMode="auto">
              <a:xfrm>
                <a:off x="2109" y="3521"/>
                <a:ext cx="1270" cy="136"/>
              </a:xfrm>
              <a:prstGeom prst="rightArrow">
                <a:avLst>
                  <a:gd name="adj1" fmla="val 50000"/>
                  <a:gd name="adj2" fmla="val 23345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38938" name="AutoShape 26"/>
            <p:cNvSpPr>
              <a:spLocks noChangeArrowheads="1"/>
            </p:cNvSpPr>
            <p:nvPr/>
          </p:nvSpPr>
          <p:spPr bwMode="auto">
            <a:xfrm>
              <a:off x="4649" y="1570"/>
              <a:ext cx="181" cy="1679"/>
            </a:xfrm>
            <a:prstGeom prst="downArrow">
              <a:avLst>
                <a:gd name="adj1" fmla="val 50000"/>
                <a:gd name="adj2" fmla="val 2319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2711624" y="404665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EL PROBLEMA DE LA DIVERGENCIA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524000" y="1"/>
            <a:ext cx="4327268" cy="56674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2" name="Picture 4" descr="E:\puntoaparte\DNP\DNP_Mision CIudades PRESENTACION\DNP_Mision Ciudades_PRESENTACION_PNGS\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32" y="1426056"/>
            <a:ext cx="3279775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2"/>
          <p:cNvSpPr>
            <a:spLocks noChangeArrowheads="1"/>
          </p:cNvSpPr>
          <p:nvPr/>
        </p:nvSpPr>
        <p:spPr bwMode="auto">
          <a:xfrm>
            <a:off x="6208890" y="447599"/>
            <a:ext cx="4459110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rgbClr val="404040"/>
                </a:solidFill>
                <a:latin typeface="+mj-lt"/>
                <a:cs typeface="FagoCoLf"/>
              </a:rPr>
              <a:t>ELEMENTOS QUE CONFORMAN </a:t>
            </a:r>
            <a:br>
              <a:rPr lang="es-ES" sz="2400" dirty="0">
                <a:solidFill>
                  <a:srgbClr val="404040"/>
                </a:solidFill>
                <a:latin typeface="+mj-lt"/>
                <a:cs typeface="FagoCoLf"/>
              </a:rPr>
            </a:br>
            <a:r>
              <a:rPr lang="es-ES" sz="2400" b="1" dirty="0">
                <a:solidFill>
                  <a:srgbClr val="404040"/>
                </a:solidFill>
                <a:latin typeface="+mj-lt"/>
                <a:cs typeface="FagoCoLf"/>
              </a:rPr>
              <a:t>EL SISTEMA</a:t>
            </a:r>
            <a:endParaRPr lang="es-ES" sz="2400" b="1" dirty="0">
              <a:solidFill>
                <a:srgbClr val="40404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208889" y="1641445"/>
            <a:ext cx="388500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s-ES" sz="1800" dirty="0">
                <a:solidFill>
                  <a:srgbClr val="666666"/>
                </a:solidFill>
                <a:latin typeface="+mj-lt"/>
                <a:ea typeface="Calibri" pitchFamily="34" charset="0"/>
                <a:cs typeface="FagoCoLf"/>
              </a:rPr>
              <a:t>Aglomeraciones urbanas</a:t>
            </a:r>
          </a:p>
          <a:p>
            <a:pPr marL="685800" lvl="2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s-ES" sz="1800" dirty="0">
                <a:solidFill>
                  <a:srgbClr val="666666"/>
                </a:solidFill>
                <a:latin typeface="+mj-lt"/>
                <a:ea typeface="Calibri" pitchFamily="34" charset="0"/>
                <a:cs typeface="FagoCoLf"/>
              </a:rPr>
              <a:t>Hay 18 aglomeraciones urbanas.</a:t>
            </a:r>
          </a:p>
          <a:p>
            <a:pPr marL="685800" lvl="2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s-ES" sz="1800" dirty="0">
                <a:solidFill>
                  <a:srgbClr val="666666"/>
                </a:solidFill>
                <a:latin typeface="+mj-lt"/>
                <a:ea typeface="Calibri" pitchFamily="34" charset="0"/>
                <a:cs typeface="FagoCoLf"/>
              </a:rPr>
              <a:t>Están conformadas por 113 municipios.</a:t>
            </a:r>
          </a:p>
          <a:p>
            <a:pPr marL="685800" lvl="2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s-ES" sz="1800" dirty="0">
                <a:solidFill>
                  <a:srgbClr val="666666"/>
                </a:solidFill>
                <a:latin typeface="+mj-lt"/>
                <a:ea typeface="Calibri" pitchFamily="34" charset="0"/>
                <a:cs typeface="FagoCoLf"/>
              </a:rPr>
              <a:t>Albergan una población urbana de 22.440.037 habitantes (2010).</a:t>
            </a:r>
          </a:p>
          <a:p>
            <a:pPr marL="685800" lvl="2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s-ES" sz="1800" dirty="0">
                <a:solidFill>
                  <a:srgbClr val="666666"/>
                </a:solidFill>
                <a:latin typeface="+mj-lt"/>
                <a:ea typeface="Calibri" pitchFamily="34" charset="0"/>
                <a:cs typeface="FagoCoLf"/>
              </a:rPr>
              <a:t>Esta población equivale al </a:t>
            </a:r>
            <a:r>
              <a:rPr lang="es-ES" sz="1800" b="1" dirty="0">
                <a:solidFill>
                  <a:srgbClr val="666666"/>
                </a:solidFill>
                <a:latin typeface="+mj-lt"/>
                <a:ea typeface="Calibri" pitchFamily="34" charset="0"/>
                <a:cs typeface="FagoCoLf"/>
              </a:rPr>
              <a:t>65% de la población urbana del país.</a:t>
            </a:r>
            <a:endParaRPr lang="es-ES" sz="1800" b="1" dirty="0">
              <a:solidFill>
                <a:srgbClr val="FF0000"/>
              </a:solidFill>
              <a:latin typeface="+mj-lt"/>
              <a:ea typeface="Calibri" pitchFamily="34" charset="0"/>
              <a:cs typeface="FagoCoLf"/>
            </a:endParaRPr>
          </a:p>
        </p:txBody>
      </p:sp>
      <p:grpSp>
        <p:nvGrpSpPr>
          <p:cNvPr id="33" name="Agrupar 17"/>
          <p:cNvGrpSpPr/>
          <p:nvPr/>
        </p:nvGrpSpPr>
        <p:grpSpPr>
          <a:xfrm>
            <a:off x="6208890" y="1230675"/>
            <a:ext cx="4459111" cy="4396653"/>
            <a:chOff x="5606815" y="1089563"/>
            <a:chExt cx="3537185" cy="4396653"/>
          </a:xfrm>
        </p:grpSpPr>
        <p:cxnSp>
          <p:nvCxnSpPr>
            <p:cNvPr id="34" name="Conector recto 18"/>
            <p:cNvCxnSpPr/>
            <p:nvPr/>
          </p:nvCxnSpPr>
          <p:spPr>
            <a:xfrm>
              <a:off x="5606815" y="5486215"/>
              <a:ext cx="3537185" cy="1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19"/>
            <p:cNvCxnSpPr/>
            <p:nvPr/>
          </p:nvCxnSpPr>
          <p:spPr>
            <a:xfrm>
              <a:off x="5606815" y="1089563"/>
              <a:ext cx="3537185" cy="1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830187" y="510659"/>
            <a:ext cx="3831525" cy="7200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 sz="1400" b="1" i="0" u="none" strike="noStrike" kern="1200" baseline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O" sz="1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 rot="16200000">
            <a:off x="346887" y="3881172"/>
            <a:ext cx="2990131" cy="3177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S" sz="14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Aglomeraciones urbanas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2000835" y="3423463"/>
            <a:ext cx="0" cy="200622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674924" y="1640261"/>
            <a:ext cx="1247362" cy="463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s-ES" sz="2000" i="1" dirty="0">
              <a:solidFill>
                <a:srgbClr val="BFBFBF"/>
              </a:solidFill>
              <a:cs typeface="Arial" pitchFamily="34" charset="0"/>
            </a:endParaRPr>
          </a:p>
        </p:txBody>
      </p:sp>
      <p:grpSp>
        <p:nvGrpSpPr>
          <p:cNvPr id="21" name="Agrupar 8"/>
          <p:cNvGrpSpPr/>
          <p:nvPr/>
        </p:nvGrpSpPr>
        <p:grpSpPr>
          <a:xfrm>
            <a:off x="1829956" y="6390988"/>
            <a:ext cx="8725157" cy="467013"/>
            <a:chOff x="305955" y="6390987"/>
            <a:chExt cx="8725157" cy="467013"/>
          </a:xfrm>
        </p:grpSpPr>
        <p:pic>
          <p:nvPicPr>
            <p:cNvPr id="26" name="Imagen 11" descr="head_logo.png"/>
            <p:cNvPicPr>
              <a:picLocks noChangeAspect="1"/>
            </p:cNvPicPr>
            <p:nvPr/>
          </p:nvPicPr>
          <p:blipFill>
            <a:blip r:embed="rId4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112" y="6390987"/>
              <a:ext cx="2032000" cy="355867"/>
            </a:xfrm>
            <a:prstGeom prst="rect">
              <a:avLst/>
            </a:prstGeom>
          </p:spPr>
        </p:pic>
        <p:sp>
          <p:nvSpPr>
            <p:cNvPr id="27" name="Rectángulo 13"/>
            <p:cNvSpPr/>
            <p:nvPr/>
          </p:nvSpPr>
          <p:spPr>
            <a:xfrm>
              <a:off x="861234" y="6428615"/>
              <a:ext cx="27456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2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DIN Next LT Pro"/>
                </a:rPr>
                <a:t>EL SISTEMA DE CIUDADES </a:t>
              </a:r>
              <a:r>
                <a:rPr lang="es-CO" sz="1200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DIN Next LT Pro"/>
                </a:rPr>
                <a:t>EN COLOMBIA</a:t>
              </a:r>
              <a:endParaRPr lang="es-ES" sz="1200" b="1" dirty="0">
                <a:solidFill>
                  <a:schemeClr val="bg1">
                    <a:lumMod val="65000"/>
                  </a:schemeClr>
                </a:solidFill>
                <a:latin typeface="+mj-lt"/>
                <a:cs typeface="DIN Next LT Pro"/>
              </a:endParaRPr>
            </a:p>
          </p:txBody>
        </p:sp>
        <p:sp>
          <p:nvSpPr>
            <p:cNvPr id="28" name="Rectángulo 14"/>
            <p:cNvSpPr/>
            <p:nvPr/>
          </p:nvSpPr>
          <p:spPr>
            <a:xfrm>
              <a:off x="305955" y="6409801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CO" sz="1200" b="1" dirty="0">
                  <a:solidFill>
                    <a:srgbClr val="EEBD00"/>
                  </a:solidFill>
                  <a:latin typeface="+mj-lt"/>
                  <a:cs typeface="DIN Next LT Pro"/>
                </a:rPr>
                <a:t>04</a:t>
              </a:r>
              <a:endParaRPr lang="es-ES" sz="1200" b="1" dirty="0">
                <a:solidFill>
                  <a:srgbClr val="EEBD00"/>
                </a:solidFill>
                <a:latin typeface="+mj-lt"/>
                <a:cs typeface="DIN Next LT Pro"/>
              </a:endParaRPr>
            </a:p>
          </p:txBody>
        </p:sp>
        <p:cxnSp>
          <p:nvCxnSpPr>
            <p:cNvPr id="29" name="Conector recto 17"/>
            <p:cNvCxnSpPr/>
            <p:nvPr/>
          </p:nvCxnSpPr>
          <p:spPr>
            <a:xfrm flipV="1">
              <a:off x="722971" y="6503873"/>
              <a:ext cx="0" cy="354127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0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onecaf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450" y="63500"/>
            <a:ext cx="6121400" cy="6083300"/>
          </a:xfrm>
          <a:prstGeom prst="rect">
            <a:avLst/>
          </a:prstGeom>
          <a:noFill/>
        </p:spPr>
      </p:pic>
      <p:pic>
        <p:nvPicPr>
          <p:cNvPr id="43011" name="Picture 3" descr="zoneetude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451" y="0"/>
            <a:ext cx="6132513" cy="6604000"/>
          </a:xfrm>
          <a:prstGeom prst="rect">
            <a:avLst/>
          </a:prstGeom>
          <a:noFill/>
        </p:spPr>
      </p:pic>
      <p:pic>
        <p:nvPicPr>
          <p:cNvPr id="43012" name="Picture 4" descr="zoneetude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1450" y="0"/>
            <a:ext cx="6135688" cy="6611938"/>
          </a:xfrm>
          <a:prstGeom prst="rect">
            <a:avLst/>
          </a:prstGeom>
          <a:noFill/>
        </p:spPr>
      </p:pic>
      <p:pic>
        <p:nvPicPr>
          <p:cNvPr id="43013" name="Picture 5" descr="zoneetude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1450" y="0"/>
            <a:ext cx="6135688" cy="6618288"/>
          </a:xfrm>
          <a:prstGeom prst="rect">
            <a:avLst/>
          </a:prstGeom>
          <a:noFill/>
        </p:spPr>
      </p:pic>
      <p:pic>
        <p:nvPicPr>
          <p:cNvPr id="43014" name="Picture 6" descr="zoneetude2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1450" y="0"/>
            <a:ext cx="6135688" cy="6618288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8638" y="0"/>
            <a:ext cx="8640762" cy="6858000"/>
            <a:chOff x="173" y="0"/>
            <a:chExt cx="5443" cy="4320"/>
          </a:xfrm>
        </p:grpSpPr>
        <p:pic>
          <p:nvPicPr>
            <p:cNvPr id="43016" name="Picture 8" descr="cafe-nivel de vid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3" y="0"/>
              <a:ext cx="3697" cy="4320"/>
            </a:xfrm>
            <a:prstGeom prst="rect">
              <a:avLst/>
            </a:prstGeom>
            <a:noFill/>
          </p:spPr>
        </p:pic>
        <p:pic>
          <p:nvPicPr>
            <p:cNvPr id="43017" name="Picture 9" descr="centre-periph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6" y="0"/>
              <a:ext cx="1920" cy="1809"/>
            </a:xfrm>
            <a:prstGeom prst="rect">
              <a:avLst/>
            </a:prstGeom>
            <a:noFill/>
          </p:spPr>
        </p:pic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3878" y="1842"/>
              <a:ext cx="1724" cy="24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0F183CC-CD76-4B88-8101-670BF5C5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445"/>
            <a:ext cx="12192000" cy="62911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A29FE13-DF8C-4024-94B5-860B72A328D0}"/>
              </a:ext>
            </a:extLst>
          </p:cNvPr>
          <p:cNvSpPr/>
          <p:nvPr/>
        </p:nvSpPr>
        <p:spPr>
          <a:xfrm>
            <a:off x="3266983" y="-24309"/>
            <a:ext cx="8904201" cy="307777"/>
          </a:xfrm>
          <a:prstGeom prst="rect">
            <a:avLst/>
          </a:prstGeom>
          <a:solidFill>
            <a:srgbClr val="CAFF00"/>
          </a:solidFill>
        </p:spPr>
        <p:txBody>
          <a:bodyPr wrap="square">
            <a:spAutoFit/>
          </a:bodyPr>
          <a:lstStyle/>
          <a:p>
            <a:pPr algn="r"/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Seremos más de lo inicialmente pronosticado. En 2035 llegaremos al medio millón de personas</a:t>
            </a:r>
            <a:endParaRPr lang="es-CO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18B65AC-22CB-40DF-B30D-6C705EAD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445"/>
            <a:ext cx="12192000" cy="62911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519E72-01A1-4211-A22D-CB64DAB9EFCB}"/>
              </a:ext>
            </a:extLst>
          </p:cNvPr>
          <p:cNvSpPr/>
          <p:nvPr/>
        </p:nvSpPr>
        <p:spPr>
          <a:xfrm>
            <a:off x="2823100" y="-24309"/>
            <a:ext cx="9348084" cy="584775"/>
          </a:xfrm>
          <a:prstGeom prst="rect">
            <a:avLst/>
          </a:prstGeom>
          <a:solidFill>
            <a:srgbClr val="CAFF00"/>
          </a:solidFill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Nuestro sistema productivo ha evolucionado a una generación de bienes y servicios centrados en el sector terciario</a:t>
            </a:r>
            <a:endParaRPr lang="es-CO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1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48350DC-4963-461E-B015-037C1819154E}"/>
              </a:ext>
            </a:extLst>
          </p:cNvPr>
          <p:cNvSpPr/>
          <p:nvPr/>
        </p:nvSpPr>
        <p:spPr>
          <a:xfrm>
            <a:off x="-1" y="6587454"/>
            <a:ext cx="60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Fuente: Cálculos propios a partir de DANE – Gran Encuesta Integrada de Hogares</a:t>
            </a:r>
          </a:p>
        </p:txBody>
      </p:sp>
      <p:pic>
        <p:nvPicPr>
          <p:cNvPr id="3" name="Gráfico 2" descr="Trabajador en oficina">
            <a:extLst>
              <a:ext uri="{FF2B5EF4-FFF2-40B4-BE49-F238E27FC236}">
                <a16:creationId xmlns:a16="http://schemas.microsoft.com/office/drawing/2014/main" id="{7960EF1C-1153-420C-80B8-7E1CB250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3993" y="1452361"/>
            <a:ext cx="720000" cy="720000"/>
          </a:xfrm>
          <a:prstGeom prst="rect">
            <a:avLst/>
          </a:prstGeom>
        </p:spPr>
      </p:pic>
      <p:pic>
        <p:nvPicPr>
          <p:cNvPr id="7" name="Gráfico 6" descr="Gatear">
            <a:extLst>
              <a:ext uri="{FF2B5EF4-FFF2-40B4-BE49-F238E27FC236}">
                <a16:creationId xmlns:a16="http://schemas.microsoft.com/office/drawing/2014/main" id="{1830F8C4-C013-42CE-94F9-18C4CA4A9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2428" y="1521140"/>
            <a:ext cx="720000" cy="720000"/>
          </a:xfrm>
          <a:prstGeom prst="rect">
            <a:avLst/>
          </a:prstGeom>
        </p:spPr>
      </p:pic>
      <p:pic>
        <p:nvPicPr>
          <p:cNvPr id="11" name="Gráfico 10" descr="Persona confundida">
            <a:extLst>
              <a:ext uri="{FF2B5EF4-FFF2-40B4-BE49-F238E27FC236}">
                <a16:creationId xmlns:a16="http://schemas.microsoft.com/office/drawing/2014/main" id="{EAE1F05C-EBDF-4FA3-8372-C49D7E99D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1999" y="1500460"/>
            <a:ext cx="720000" cy="720000"/>
          </a:xfrm>
          <a:prstGeom prst="rect">
            <a:avLst/>
          </a:prstGeom>
        </p:spPr>
      </p:pic>
      <p:pic>
        <p:nvPicPr>
          <p:cNvPr id="13" name="Gráfico 12" descr="Grupo">
            <a:extLst>
              <a:ext uri="{FF2B5EF4-FFF2-40B4-BE49-F238E27FC236}">
                <a16:creationId xmlns:a16="http://schemas.microsoft.com/office/drawing/2014/main" id="{B22D67DC-61A0-4724-BBE1-42763C72C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870" y="1364735"/>
            <a:ext cx="914400" cy="914400"/>
          </a:xfrm>
          <a:prstGeom prst="rect">
            <a:avLst/>
          </a:prstGeom>
        </p:spPr>
      </p:pic>
      <p:pic>
        <p:nvPicPr>
          <p:cNvPr id="15" name="Gráfico 14" descr="Dormir">
            <a:extLst>
              <a:ext uri="{FF2B5EF4-FFF2-40B4-BE49-F238E27FC236}">
                <a16:creationId xmlns:a16="http://schemas.microsoft.com/office/drawing/2014/main" id="{853797BC-CB61-4D22-BC2E-8F36FAC85A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41587" y="1506065"/>
            <a:ext cx="914400" cy="914400"/>
          </a:xfrm>
          <a:prstGeom prst="rect">
            <a:avLst/>
          </a:prstGeom>
        </p:spPr>
      </p:pic>
      <p:pic>
        <p:nvPicPr>
          <p:cNvPr id="17" name="Gráfico 16" descr="Lluvia de ideas de grupo">
            <a:extLst>
              <a:ext uri="{FF2B5EF4-FFF2-40B4-BE49-F238E27FC236}">
                <a16:creationId xmlns:a16="http://schemas.microsoft.com/office/drawing/2014/main" id="{0EA2F181-B29B-44CC-AC77-E973A344E2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6435" y="1362491"/>
            <a:ext cx="914400" cy="9144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49520DE-406C-46B5-AA67-A69BFA81DF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518" y="2390358"/>
            <a:ext cx="2009105" cy="200910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261552B-5934-4F8D-B4DC-884747C21F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7162" y="2392984"/>
            <a:ext cx="2028825" cy="22288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9C9A14A-26C7-42A5-AE5E-136BD4EA30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3845" y="2360535"/>
            <a:ext cx="2009105" cy="12170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DEEB3E7-37F5-4C1A-85CD-70C920002D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0479" y="2377746"/>
            <a:ext cx="2028825" cy="2228850"/>
          </a:xfrm>
          <a:prstGeom prst="rect">
            <a:avLst/>
          </a:prstGeom>
        </p:spPr>
      </p:pic>
      <p:pic>
        <p:nvPicPr>
          <p:cNvPr id="27" name="Gráfico 26" descr="Niña con globo">
            <a:extLst>
              <a:ext uri="{FF2B5EF4-FFF2-40B4-BE49-F238E27FC236}">
                <a16:creationId xmlns:a16="http://schemas.microsoft.com/office/drawing/2014/main" id="{65FED74E-6AA0-4C17-BAC1-01E98D5B9E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4750" y="1204648"/>
            <a:ext cx="914400" cy="91440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8160BF74-21F0-4045-BD48-B1A17F246D9C}"/>
              </a:ext>
            </a:extLst>
          </p:cNvPr>
          <p:cNvSpPr/>
          <p:nvPr/>
        </p:nvSpPr>
        <p:spPr>
          <a:xfrm>
            <a:off x="1" y="672492"/>
            <a:ext cx="1219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 Manizales fueran 100 personas…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290E147-AFC7-478D-A28B-E540FC0A48FD}"/>
              </a:ext>
            </a:extLst>
          </p:cNvPr>
          <p:cNvSpPr/>
          <p:nvPr/>
        </p:nvSpPr>
        <p:spPr>
          <a:xfrm>
            <a:off x="393796" y="4562056"/>
            <a:ext cx="20288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100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personas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(446.160)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44% 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Población Caldas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53%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Mujeres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94%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Zona Urbana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965AFB-2BB7-449B-BE4F-1D27AE2150D5}"/>
              </a:ext>
            </a:extLst>
          </p:cNvPr>
          <p:cNvSpPr/>
          <p:nvPr/>
        </p:nvSpPr>
        <p:spPr>
          <a:xfrm>
            <a:off x="3510477" y="4562056"/>
            <a:ext cx="2028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82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PET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01A4477-DB47-48DE-8989-F0A4E1CEE221}"/>
              </a:ext>
            </a:extLst>
          </p:cNvPr>
          <p:cNvSpPr/>
          <p:nvPr/>
        </p:nvSpPr>
        <p:spPr>
          <a:xfrm>
            <a:off x="9703994" y="4562056"/>
            <a:ext cx="2128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39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Ocupados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12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Desocupados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6515A9-7DDD-4910-8FFC-F29322C53081}"/>
              </a:ext>
            </a:extLst>
          </p:cNvPr>
          <p:cNvSpPr/>
          <p:nvPr/>
        </p:nvSpPr>
        <p:spPr>
          <a:xfrm>
            <a:off x="6652700" y="4562056"/>
            <a:ext cx="2003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50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PEA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17E655-C199-4A0D-96E7-11B940CD4DB6}"/>
              </a:ext>
            </a:extLst>
          </p:cNvPr>
          <p:cNvSpPr/>
          <p:nvPr/>
        </p:nvSpPr>
        <p:spPr>
          <a:xfrm>
            <a:off x="2823100" y="-24309"/>
            <a:ext cx="9348084" cy="338554"/>
          </a:xfrm>
          <a:prstGeom prst="rect">
            <a:avLst/>
          </a:prstGeom>
          <a:solidFill>
            <a:srgbClr val="CAFF00"/>
          </a:solidFill>
        </p:spPr>
        <p:txBody>
          <a:bodyPr wrap="square">
            <a:spAutoFit/>
          </a:bodyPr>
          <a:lstStyle/>
          <a:p>
            <a:pPr algn="r"/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Manizales presenta la décima tasa de desempleo más alta de las ciudades principales.</a:t>
            </a:r>
            <a:endParaRPr lang="es-CO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0167D00-A6D6-431A-BB86-3EDCFA4B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090"/>
            <a:ext cx="12192000" cy="62911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9DF366-E64A-4961-A396-55AE60F4F333}"/>
              </a:ext>
            </a:extLst>
          </p:cNvPr>
          <p:cNvSpPr/>
          <p:nvPr/>
        </p:nvSpPr>
        <p:spPr>
          <a:xfrm>
            <a:off x="4634144" y="-24309"/>
            <a:ext cx="7537040" cy="523220"/>
          </a:xfrm>
          <a:prstGeom prst="rect">
            <a:avLst/>
          </a:prstGeom>
          <a:solidFill>
            <a:srgbClr val="CAFF00"/>
          </a:solidFill>
        </p:spPr>
        <p:txBody>
          <a:bodyPr wrap="square">
            <a:spAutoFit/>
          </a:bodyPr>
          <a:lstStyle/>
          <a:p>
            <a:pPr algn="r"/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Los ingresos laborales de la gran mayoría de actividades en todo el país han sido severamente golpeados por la </a:t>
            </a:r>
            <a:r>
              <a:rPr lang="es-CO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pandemía</a:t>
            </a:r>
            <a:endParaRPr lang="es-CO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62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434</Words>
  <Application>Microsoft Office PowerPoint</Application>
  <PresentationFormat>Panorámica</PresentationFormat>
  <Paragraphs>65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Bell MT</vt:lpstr>
      <vt:lpstr>Calibri</vt:lpstr>
      <vt:lpstr>Calibri Light</vt:lpstr>
      <vt:lpstr>Comic Sans MS</vt:lpstr>
      <vt:lpstr>Montserrat</vt:lpstr>
      <vt:lpstr>Proxima Nova Black</vt:lpstr>
      <vt:lpstr>Times New Roman</vt:lpstr>
      <vt:lpstr>Tema de Office</vt:lpstr>
      <vt:lpstr>Una mirada desde Manizales para el PER de la Rap Eje Cafetero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Jaramillo Salazar</dc:creator>
  <cp:lastModifiedBy>Juan Felipe Jaramillo Salazar</cp:lastModifiedBy>
  <cp:revision>5</cp:revision>
  <dcterms:created xsi:type="dcterms:W3CDTF">2020-11-17T14:43:26Z</dcterms:created>
  <dcterms:modified xsi:type="dcterms:W3CDTF">2020-11-17T15:25:34Z</dcterms:modified>
</cp:coreProperties>
</file>