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89" r:id="rId5"/>
    <p:sldId id="259" r:id="rId6"/>
    <p:sldId id="290" r:id="rId7"/>
    <p:sldId id="291" r:id="rId8"/>
    <p:sldId id="261" r:id="rId9"/>
    <p:sldId id="262" r:id="rId10"/>
    <p:sldId id="292" r:id="rId11"/>
    <p:sldId id="294" r:id="rId12"/>
    <p:sldId id="295" r:id="rId13"/>
    <p:sldId id="288" r:id="rId1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2" roundtripDataSignature="AMtx7mgaq6ii0r85FuPmFyehM06T9oA6Y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42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75586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641802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11202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87332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0380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3237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3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3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3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4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4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alcaldiabogota.gov.co/sisjur/normas/Norma1.jsp?i=157740#21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1510" y="622458"/>
            <a:ext cx="4418095" cy="4684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45257" y="1314450"/>
            <a:ext cx="2870200" cy="12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"/>
          <p:cNvSpPr txBox="1"/>
          <p:nvPr/>
        </p:nvSpPr>
        <p:spPr>
          <a:xfrm>
            <a:off x="5366480" y="3029771"/>
            <a:ext cx="5831352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eorgia"/>
              <a:buNone/>
            </a:pPr>
            <a:r>
              <a:rPr lang="es-CO" sz="5400" b="1" dirty="0"/>
              <a:t>Ley 2381 de 2024</a:t>
            </a:r>
            <a:endParaRPr lang="en-US" sz="5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"/>
          <p:cNvSpPr txBox="1"/>
          <p:nvPr/>
        </p:nvSpPr>
        <p:spPr>
          <a:xfrm>
            <a:off x="5366480" y="3912434"/>
            <a:ext cx="5740235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>
              <a:buClr>
                <a:schemeClr val="dk1"/>
              </a:buClr>
              <a:buSzPts val="1200"/>
            </a:pPr>
            <a:r>
              <a:rPr lang="es-ES" b="1" dirty="0"/>
              <a:t>POR MEDIO DE LA CUAL SE ESTABLECE EL SISTEMA DE PROTECCIÓN SOCIAL INTEGRAL PARA LA VEJEZ, INVALIDEZ Y MUERTE DE ORIGEN COMÚN, Y SE DICTAN OTRAS DISPOSICIONES"</a:t>
            </a:r>
            <a:endParaRPr sz="1200" b="1" i="0" u="none" strike="noStrike" cap="none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89" name="Google Shape;89;p1" descr="Logotipo&#10;&#10;Descripción generada automáticamente"/>
          <p:cNvPicPr preferRelativeResize="0"/>
          <p:nvPr/>
        </p:nvPicPr>
        <p:blipFill rotWithShape="1">
          <a:blip r:embed="rId6">
            <a:alphaModFix/>
          </a:blip>
          <a:srcRect l="1750" t="6165" r="-672" b="7724"/>
          <a:stretch/>
        </p:blipFill>
        <p:spPr>
          <a:xfrm>
            <a:off x="4597974" y="443532"/>
            <a:ext cx="7192246" cy="6064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3"/>
          <p:cNvPicPr preferRelativeResize="0"/>
          <p:nvPr/>
        </p:nvPicPr>
        <p:blipFill rotWithShape="1">
          <a:blip r:embed="rId4">
            <a:alphaModFix amt="24000"/>
          </a:blip>
          <a:srcRect/>
          <a:stretch/>
        </p:blipFill>
        <p:spPr>
          <a:xfrm>
            <a:off x="7763840" y="-1"/>
            <a:ext cx="4428160" cy="387223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"/>
          <p:cNvSpPr/>
          <p:nvPr/>
        </p:nvSpPr>
        <p:spPr>
          <a:xfrm>
            <a:off x="6882000" y="6283900"/>
            <a:ext cx="5185500" cy="751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3" descr="Logotipo&#10;&#10;Descripción generada automáticamente"/>
          <p:cNvPicPr preferRelativeResize="0"/>
          <p:nvPr/>
        </p:nvPicPr>
        <p:blipFill rotWithShape="1">
          <a:blip r:embed="rId5">
            <a:alphaModFix/>
          </a:blip>
          <a:srcRect l="1750" t="6165" r="-672" b="7724"/>
          <a:stretch/>
        </p:blipFill>
        <p:spPr>
          <a:xfrm>
            <a:off x="6944099" y="6377822"/>
            <a:ext cx="4964075" cy="4185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0E7BFD8C-C071-4829-848A-3B46BF06899D}"/>
              </a:ext>
            </a:extLst>
          </p:cNvPr>
          <p:cNvSpPr txBox="1">
            <a:spLocks/>
          </p:cNvSpPr>
          <p:nvPr/>
        </p:nvSpPr>
        <p:spPr>
          <a:xfrm>
            <a:off x="749508" y="1454046"/>
            <a:ext cx="10702977" cy="4829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just">
              <a:buFont typeface="Arial"/>
              <a:buNone/>
            </a:pPr>
            <a:r>
              <a:rPr lang="es-CO" dirty="0"/>
              <a:t>El porcentaje de la cotización correspondiente al Sistema de Protección Social Integral para la Vejez, Invalidez y Muerte de origen común, sino además, los porcentajes de cotización correspondientes a los Sistemas Generales de Seguridad Social en Salud y de Riesgos Laborales.</a:t>
            </a:r>
            <a:endParaRPr lang="es-CO" b="1" i="1" dirty="0"/>
          </a:p>
          <a:p>
            <a:pPr marL="0" indent="0" algn="just">
              <a:buFont typeface="Arial"/>
              <a:buNone/>
            </a:pPr>
            <a:r>
              <a:rPr lang="es-CO" b="1" i="1" dirty="0"/>
              <a:t>“</a:t>
            </a:r>
            <a:r>
              <a:rPr lang="es-CO" dirty="0"/>
              <a:t>El contratante responderá por la totalidad de las cotizaciones a pensiones, salud y riesgos laborales, aún en el evento de que no hubiere efectuado el descuento al contratista.</a:t>
            </a:r>
          </a:p>
          <a:p>
            <a:pPr marL="0" indent="0" algn="just">
              <a:buFont typeface="Arial"/>
              <a:buNone/>
            </a:pPr>
            <a:r>
              <a:rPr lang="es-CO" b="1" dirty="0"/>
              <a:t>Parágrafo</a:t>
            </a:r>
            <a:r>
              <a:rPr lang="es-CO" dirty="0"/>
              <a:t> </a:t>
            </a:r>
            <a:r>
              <a:rPr lang="es-CO" b="1" dirty="0"/>
              <a:t>1.</a:t>
            </a:r>
            <a:r>
              <a:rPr lang="es-CO" dirty="0"/>
              <a:t> En caso de que no se acuerde que el pago de los aportes al Sistema de Seguridad Social Integral quedará a cargo del contratante, el contratista seguirá siendo el responsable de su propio pago</a:t>
            </a:r>
          </a:p>
          <a:p>
            <a:pPr marL="0" indent="0" algn="just">
              <a:buFont typeface="Arial"/>
              <a:buNone/>
            </a:pPr>
            <a:endParaRPr lang="es-CO" dirty="0"/>
          </a:p>
        </p:txBody>
      </p:sp>
      <p:pic>
        <p:nvPicPr>
          <p:cNvPr id="2" name="Google Shape;334;p31">
            <a:extLst>
              <a:ext uri="{FF2B5EF4-FFF2-40B4-BE49-F238E27FC236}">
                <a16:creationId xmlns:a16="http://schemas.microsoft.com/office/drawing/2014/main" id="{1D1A914E-1E30-84D9-CFCB-55F1CD057555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51212" t="5728" b="68187"/>
          <a:stretch/>
        </p:blipFill>
        <p:spPr>
          <a:xfrm>
            <a:off x="6194923" y="-209350"/>
            <a:ext cx="5997077" cy="1803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991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3"/>
          <p:cNvPicPr preferRelativeResize="0"/>
          <p:nvPr/>
        </p:nvPicPr>
        <p:blipFill rotWithShape="1">
          <a:blip r:embed="rId4">
            <a:alphaModFix amt="24000"/>
          </a:blip>
          <a:srcRect/>
          <a:stretch/>
        </p:blipFill>
        <p:spPr>
          <a:xfrm>
            <a:off x="7763840" y="-1"/>
            <a:ext cx="4428160" cy="387223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"/>
          <p:cNvSpPr/>
          <p:nvPr/>
        </p:nvSpPr>
        <p:spPr>
          <a:xfrm>
            <a:off x="6882000" y="6283900"/>
            <a:ext cx="5185500" cy="751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3" descr="Logotipo&#10;&#10;Descripción generada automáticamente"/>
          <p:cNvPicPr preferRelativeResize="0"/>
          <p:nvPr/>
        </p:nvPicPr>
        <p:blipFill rotWithShape="1">
          <a:blip r:embed="rId5">
            <a:alphaModFix/>
          </a:blip>
          <a:srcRect l="1750" t="6165" r="-672" b="7724"/>
          <a:stretch/>
        </p:blipFill>
        <p:spPr>
          <a:xfrm>
            <a:off x="6944099" y="6377822"/>
            <a:ext cx="4964075" cy="4185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E8B0088F-86C4-462D-BBCF-092B2C8E8931}"/>
              </a:ext>
            </a:extLst>
          </p:cNvPr>
          <p:cNvSpPr txBox="1">
            <a:spLocks/>
          </p:cNvSpPr>
          <p:nvPr/>
        </p:nvSpPr>
        <p:spPr>
          <a:xfrm>
            <a:off x="838200" y="419725"/>
            <a:ext cx="10515600" cy="5757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s-CO" b="1" dirty="0"/>
              <a:t>Análisis Crítico</a:t>
            </a:r>
            <a:endParaRPr lang="es-CO" dirty="0"/>
          </a:p>
          <a:p>
            <a:pPr algn="just"/>
            <a:r>
              <a:rPr lang="es-CO" b="1" dirty="0"/>
              <a:t>Redacción confusa</a:t>
            </a:r>
            <a:r>
              <a:rPr lang="es-CO" dirty="0"/>
              <a:t>: La ley presenta vacíos que generan incertidumbre, como la exclusión de la población migrante en el Pilar Solidario y la falta de claridad en la conversión de pensiones de invalidez y sobrevivencia a pensiones de vejez. </a:t>
            </a:r>
          </a:p>
          <a:p>
            <a:pPr algn="just"/>
            <a:r>
              <a:rPr lang="es-CO" b="1" dirty="0"/>
              <a:t>Tratamiento tributario</a:t>
            </a:r>
            <a:r>
              <a:rPr lang="es-CO" dirty="0"/>
              <a:t>: No se especifica de manera precisa cómo se gravarán algunas pensiones, generando dudas sobre si se aplican dependiendo del valor de UVT anual o mensual. </a:t>
            </a:r>
          </a:p>
          <a:p>
            <a:pPr algn="just"/>
            <a:r>
              <a:rPr lang="es-CO" b="1" dirty="0"/>
              <a:t>Sistema de información</a:t>
            </a:r>
            <a:r>
              <a:rPr lang="es-CO" dirty="0"/>
              <a:t>: Falta de claridad respecto a cómo funcionará el sistema de información y la inclusión de nuevas tecnologías, junto a cómo se articulará con el derecho de habeas data y tratamiento de datos de los afiliados. </a:t>
            </a:r>
          </a:p>
        </p:txBody>
      </p:sp>
    </p:spTree>
    <p:extLst>
      <p:ext uri="{BB962C8B-B14F-4D97-AF65-F5344CB8AC3E}">
        <p14:creationId xmlns:p14="http://schemas.microsoft.com/office/powerpoint/2010/main" val="3811101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3"/>
          <p:cNvPicPr preferRelativeResize="0"/>
          <p:nvPr/>
        </p:nvPicPr>
        <p:blipFill rotWithShape="1">
          <a:blip r:embed="rId4">
            <a:alphaModFix amt="24000"/>
          </a:blip>
          <a:srcRect/>
          <a:stretch/>
        </p:blipFill>
        <p:spPr>
          <a:xfrm>
            <a:off x="7763840" y="-1"/>
            <a:ext cx="4428160" cy="387223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"/>
          <p:cNvSpPr/>
          <p:nvPr/>
        </p:nvSpPr>
        <p:spPr>
          <a:xfrm>
            <a:off x="6882000" y="6283900"/>
            <a:ext cx="5185500" cy="751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3" descr="Logotipo&#10;&#10;Descripción generada automáticamente"/>
          <p:cNvPicPr preferRelativeResize="0"/>
          <p:nvPr/>
        </p:nvPicPr>
        <p:blipFill rotWithShape="1">
          <a:blip r:embed="rId5">
            <a:alphaModFix/>
          </a:blip>
          <a:srcRect l="1750" t="6165" r="-672" b="7724"/>
          <a:stretch/>
        </p:blipFill>
        <p:spPr>
          <a:xfrm>
            <a:off x="6944099" y="6377822"/>
            <a:ext cx="4964075" cy="4185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CC428542-9A83-4137-B3BB-C9C0CA542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s-CO" b="1" dirty="0"/>
              <a:t>QUÉ PASA SI UN DECRETO CONTRADICE UNA LEY</a:t>
            </a:r>
            <a:br>
              <a:rPr lang="es-CO" dirty="0"/>
            </a:br>
            <a:endParaRPr lang="es-CO" dirty="0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AF44F17D-69ED-44AE-AFD8-FCDE9471FE01}"/>
              </a:ext>
            </a:extLst>
          </p:cNvPr>
          <p:cNvSpPr txBox="1">
            <a:spLocks/>
          </p:cNvSpPr>
          <p:nvPr/>
        </p:nvSpPr>
        <p:spPr>
          <a:xfrm>
            <a:off x="838200" y="1259174"/>
            <a:ext cx="10515600" cy="5233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just"/>
            <a:r>
              <a:rPr lang="es-CO" dirty="0"/>
              <a:t>Es un decreto reglamentario (el más común):</a:t>
            </a:r>
          </a:p>
          <a:p>
            <a:pPr algn="just"/>
            <a:r>
              <a:rPr lang="es-CO" dirty="0"/>
              <a:t>Su función es </a:t>
            </a:r>
            <a:r>
              <a:rPr lang="es-CO" b="1" dirty="0"/>
              <a:t>desarrollar o reglamentar la ley</a:t>
            </a:r>
            <a:r>
              <a:rPr lang="es-CO" dirty="0"/>
              <a:t> para facilitar su aplicación.</a:t>
            </a:r>
          </a:p>
          <a:p>
            <a:pPr algn="just"/>
            <a:r>
              <a:rPr lang="es-CO" b="1" dirty="0"/>
              <a:t>No puede modificar, derogar ni exceder</a:t>
            </a:r>
            <a:r>
              <a:rPr lang="es-CO" dirty="0"/>
              <a:t> el contenido de la ley que reglamenta.</a:t>
            </a:r>
          </a:p>
          <a:p>
            <a:pPr algn="just"/>
            <a:r>
              <a:rPr lang="es-CO" dirty="0"/>
              <a:t>Si contradice o desborda la ley, puede ser </a:t>
            </a:r>
            <a:r>
              <a:rPr lang="es-CO" b="1" dirty="0"/>
              <a:t>anulado por el Consejo de Estado</a:t>
            </a:r>
            <a:r>
              <a:rPr lang="es-CO" dirty="0"/>
              <a:t> por ilegalidad</a:t>
            </a:r>
          </a:p>
          <a:p>
            <a:pPr algn="just"/>
            <a:r>
              <a:rPr lang="es-CO" dirty="0"/>
              <a:t>Por lo descrito anteriormente, el decreto reglamentario contradice el marco normativo, extra limitando en el contenido, por tanto puede llegar a declararse inconstitucional, es decir que la aplicabilidad de la norma se encuentra viciado. </a:t>
            </a:r>
          </a:p>
          <a:p>
            <a:pPr algn="just"/>
            <a:endParaRPr lang="es-CO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5465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3"/>
          <p:cNvSpPr/>
          <p:nvPr/>
        </p:nvSpPr>
        <p:spPr>
          <a:xfrm>
            <a:off x="-3728" y="6343651"/>
            <a:ext cx="12195728" cy="537966"/>
          </a:xfrm>
          <a:prstGeom prst="rect">
            <a:avLst/>
          </a:prstGeom>
          <a:solidFill>
            <a:srgbClr val="FAB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33"/>
          <p:cNvSpPr txBox="1"/>
          <p:nvPr/>
        </p:nvSpPr>
        <p:spPr>
          <a:xfrm>
            <a:off x="2263241" y="2200116"/>
            <a:ext cx="300813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GRACIAS</a:t>
            </a:r>
            <a:endParaRPr/>
          </a:p>
        </p:txBody>
      </p:sp>
      <p:sp>
        <p:nvSpPr>
          <p:cNvPr id="347" name="Google Shape;347;p33"/>
          <p:cNvSpPr/>
          <p:nvPr/>
        </p:nvSpPr>
        <p:spPr>
          <a:xfrm>
            <a:off x="2596152" y="5681515"/>
            <a:ext cx="7255003" cy="1211934"/>
          </a:xfrm>
          <a:prstGeom prst="round2SameRect">
            <a:avLst>
              <a:gd name="adj1" fmla="val 36079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8" name="Google Shape;348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79410" y="90424"/>
            <a:ext cx="5319626" cy="5750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52709" y="3589944"/>
            <a:ext cx="2987610" cy="1378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33" descr="Logotipo&#10;&#10;Descripción generada automáticamente"/>
          <p:cNvPicPr preferRelativeResize="0"/>
          <p:nvPr/>
        </p:nvPicPr>
        <p:blipFill rotWithShape="1">
          <a:blip r:embed="rId6">
            <a:alphaModFix/>
          </a:blip>
          <a:srcRect l="1750" t="6165" r="-672" b="7724"/>
          <a:stretch/>
        </p:blipFill>
        <p:spPr>
          <a:xfrm>
            <a:off x="2826875" y="5922775"/>
            <a:ext cx="6726198" cy="56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/>
          <p:nvPr/>
        </p:nvSpPr>
        <p:spPr>
          <a:xfrm>
            <a:off x="7061983" y="5861977"/>
            <a:ext cx="5130018" cy="194165"/>
          </a:xfrm>
          <a:prstGeom prst="rect">
            <a:avLst/>
          </a:prstGeom>
          <a:solidFill>
            <a:srgbClr val="FAB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61983" y="801858"/>
            <a:ext cx="2987610" cy="1378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309489" y="-177608"/>
            <a:ext cx="6672775" cy="721321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/>
          <p:nvPr/>
        </p:nvSpPr>
        <p:spPr>
          <a:xfrm>
            <a:off x="6058607" y="2539959"/>
            <a:ext cx="5185500" cy="3354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AB900"/>
              </a:buClr>
              <a:buSzPts val="4200"/>
              <a:buFont typeface="Calibri"/>
              <a:buNone/>
            </a:pPr>
            <a:r>
              <a:rPr lang="en-US" sz="5400" b="1" dirty="0">
                <a:solidFill>
                  <a:srgbClr val="FAB900"/>
                </a:solidFill>
                <a:latin typeface="Calibri"/>
                <a:ea typeface="Calibri"/>
                <a:cs typeface="Calibri"/>
                <a:sym typeface="Calibri"/>
              </a:rPr>
              <a:t>¿Que </a:t>
            </a:r>
            <a:r>
              <a:rPr lang="en-US" sz="5400" b="1" dirty="0" err="1">
                <a:solidFill>
                  <a:srgbClr val="FAB900"/>
                </a:solidFill>
                <a:latin typeface="Calibri"/>
                <a:ea typeface="Calibri"/>
                <a:cs typeface="Calibri"/>
                <a:sym typeface="Calibri"/>
              </a:rPr>
              <a:t>Establece</a:t>
            </a:r>
            <a:r>
              <a:rPr lang="en-US" sz="5400" b="1" dirty="0">
                <a:solidFill>
                  <a:srgbClr val="FAB9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</a:p>
          <a:p>
            <a:pPr lvl="0">
              <a:buClr>
                <a:srgbClr val="FAB900"/>
              </a:buClr>
              <a:buSzPts val="4200"/>
            </a:pPr>
            <a:endParaRPr lang="es-ES" dirty="0"/>
          </a:p>
          <a:p>
            <a:pPr lvl="0" algn="just">
              <a:buClr>
                <a:srgbClr val="FAB900"/>
              </a:buClr>
              <a:buSzPts val="4200"/>
            </a:pPr>
            <a:r>
              <a:rPr lang="es-ES" sz="1800" dirty="0">
                <a:solidFill>
                  <a:schemeClr val="bg1"/>
                </a:solidFill>
              </a:rPr>
              <a:t>Tiene por objeto garantizar el amparo contra las contingencias derivadas de la vejez, la invalidez y la muerte mediante el reconocimiento de los derechos de las personas que se determinan en la presente ley a través de un sistema de pilares, fundamentado en los principios de universalidad, solidaridad y eficiencia en los términos previstos en </a:t>
            </a:r>
            <a:r>
              <a:rPr lang="es-ES" sz="1800" dirty="0" err="1">
                <a:solidFill>
                  <a:schemeClr val="bg1"/>
                </a:solidFill>
              </a:rPr>
              <a:t>ei</a:t>
            </a:r>
            <a:r>
              <a:rPr lang="es-ES" sz="1800" dirty="0">
                <a:solidFill>
                  <a:schemeClr val="bg1"/>
                </a:solidFill>
              </a:rPr>
              <a:t> artículo 48 de la Constitución Política.</a:t>
            </a:r>
            <a:endParaRPr lang="en-US" sz="48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"/>
          <p:cNvSpPr/>
          <p:nvPr/>
        </p:nvSpPr>
        <p:spPr>
          <a:xfrm>
            <a:off x="6882000" y="6283900"/>
            <a:ext cx="5185500" cy="751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0" name="Google Shape;100;p2" descr="Logotipo&#10;&#10;Descripción generada automáticamente"/>
          <p:cNvPicPr preferRelativeResize="0"/>
          <p:nvPr/>
        </p:nvPicPr>
        <p:blipFill rotWithShape="1">
          <a:blip r:embed="rId6">
            <a:alphaModFix/>
          </a:blip>
          <a:srcRect l="1750" t="6165" r="-672" b="7724"/>
          <a:stretch/>
        </p:blipFill>
        <p:spPr>
          <a:xfrm>
            <a:off x="6944099" y="6377822"/>
            <a:ext cx="4964075" cy="41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3"/>
          <p:cNvPicPr preferRelativeResize="0"/>
          <p:nvPr/>
        </p:nvPicPr>
        <p:blipFill rotWithShape="1">
          <a:blip r:embed="rId4">
            <a:alphaModFix amt="24000"/>
          </a:blip>
          <a:srcRect/>
          <a:stretch/>
        </p:blipFill>
        <p:spPr>
          <a:xfrm>
            <a:off x="7763840" y="-1"/>
            <a:ext cx="4428160" cy="3872237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3"/>
          <p:cNvSpPr txBox="1"/>
          <p:nvPr/>
        </p:nvSpPr>
        <p:spPr>
          <a:xfrm>
            <a:off x="706451" y="305453"/>
            <a:ext cx="987746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 dirty="0"/>
              <a:t>Objeto y estructura del sistema pensional</a:t>
            </a:r>
            <a:endParaRPr lang="en-US" sz="3600" dirty="0"/>
          </a:p>
        </p:txBody>
      </p:sp>
      <p:sp>
        <p:nvSpPr>
          <p:cNvPr id="107" name="Google Shape;107;p3"/>
          <p:cNvSpPr txBox="1"/>
          <p:nvPr/>
        </p:nvSpPr>
        <p:spPr>
          <a:xfrm>
            <a:off x="706451" y="1306442"/>
            <a:ext cx="10749824" cy="5693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/>
            <a:r>
              <a:rPr lang="es-CO" sz="2800" dirty="0"/>
              <a:t>La ley, sancionada el </a:t>
            </a:r>
            <a:r>
              <a:rPr lang="es-CO" sz="2800" b="1" dirty="0"/>
              <a:t>16 de julio de 2024.</a:t>
            </a:r>
          </a:p>
          <a:p>
            <a:r>
              <a:rPr lang="es-ES" sz="2800" dirty="0"/>
              <a:t>EI empleador, contratante de prestación de servicios o contratista, será responsable de realizar la cotización al Sistema de Protección Social Integral para la Vejez, invalidez y sobreviviente.</a:t>
            </a:r>
          </a:p>
          <a:p>
            <a:r>
              <a:rPr lang="es-ES" sz="2800" dirty="0"/>
              <a:t>Asumirá el porcentaje que le corresponde y descontará el porcentaje del salario y/o honorarios a cargo del(la) trabajador(a) o contratista, en el momento del pago, si a ello hubiere lugar.</a:t>
            </a:r>
          </a:p>
          <a:p>
            <a:endParaRPr lang="es-ES" sz="2800" dirty="0"/>
          </a:p>
          <a:p>
            <a:r>
              <a:rPr lang="es-ES" sz="2800" dirty="0"/>
              <a:t>Responderá por la totalidad de la cotización aún en el evento de que no hubiere efectuado el descuento al(la) trabajador(a), o afiliado.</a:t>
            </a:r>
          </a:p>
          <a:p>
            <a:pPr algn="just"/>
            <a:endParaRPr lang="es-CO" sz="2800" dirty="0"/>
          </a:p>
          <a:p>
            <a:pPr algn="just"/>
            <a:endParaRPr lang="es-CO" sz="2800" dirty="0"/>
          </a:p>
        </p:txBody>
      </p:sp>
      <p:sp>
        <p:nvSpPr>
          <p:cNvPr id="108" name="Google Shape;108;p3"/>
          <p:cNvSpPr/>
          <p:nvPr/>
        </p:nvSpPr>
        <p:spPr>
          <a:xfrm>
            <a:off x="6882000" y="6283900"/>
            <a:ext cx="5185500" cy="751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3" descr="Logotipo&#10;&#10;Descripción generada automáticamente"/>
          <p:cNvPicPr preferRelativeResize="0"/>
          <p:nvPr/>
        </p:nvPicPr>
        <p:blipFill rotWithShape="1">
          <a:blip r:embed="rId5">
            <a:alphaModFix/>
          </a:blip>
          <a:srcRect l="1750" t="6165" r="-672" b="7724"/>
          <a:stretch/>
        </p:blipFill>
        <p:spPr>
          <a:xfrm>
            <a:off x="6944099" y="6377822"/>
            <a:ext cx="4964075" cy="41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3"/>
          <p:cNvPicPr preferRelativeResize="0"/>
          <p:nvPr/>
        </p:nvPicPr>
        <p:blipFill rotWithShape="1">
          <a:blip r:embed="rId4">
            <a:alphaModFix amt="24000"/>
          </a:blip>
          <a:srcRect/>
          <a:stretch/>
        </p:blipFill>
        <p:spPr>
          <a:xfrm>
            <a:off x="7763840" y="-1"/>
            <a:ext cx="4428160" cy="3872237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3"/>
          <p:cNvSpPr txBox="1"/>
          <p:nvPr/>
        </p:nvSpPr>
        <p:spPr>
          <a:xfrm>
            <a:off x="569626" y="239843"/>
            <a:ext cx="11137692" cy="5693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/>
            <a:r>
              <a:rPr lang="es-CO" sz="2800" dirty="0"/>
              <a:t>A partir del </a:t>
            </a:r>
            <a:r>
              <a:rPr lang="es-CO" sz="2800" b="1" dirty="0"/>
              <a:t>1 de julio de 2025</a:t>
            </a:r>
            <a:r>
              <a:rPr lang="es-CO" sz="2800" dirty="0"/>
              <a:t>, el </a:t>
            </a:r>
            <a:r>
              <a:rPr lang="es-CO" sz="2800" b="1" dirty="0"/>
              <a:t>contratante</a:t>
            </a:r>
            <a:r>
              <a:rPr lang="es-CO" sz="2800" dirty="0"/>
              <a:t> (entidad o persona que contrata) es </a:t>
            </a:r>
            <a:r>
              <a:rPr lang="es-CO" sz="2800" b="1" dirty="0"/>
              <a:t>responsable directo</a:t>
            </a:r>
            <a:r>
              <a:rPr lang="es-CO" sz="2800" dirty="0"/>
              <a:t> de descontar y pagar los aportes de salud, pensión y riesgos laborales de contratistas bajo prestación de servicios.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Tales aportes se podrán </a:t>
            </a:r>
            <a:r>
              <a:rPr lang="es-CO" sz="2800" b="1" dirty="0"/>
              <a:t>descontar directamente</a:t>
            </a:r>
            <a:r>
              <a:rPr lang="es-CO" sz="2800" dirty="0"/>
              <a:t> de los honorarios del contratista, previa autorización expresa si realiza aportes voluntarios.</a:t>
            </a:r>
          </a:p>
          <a:p>
            <a:pPr algn="just"/>
            <a:r>
              <a:rPr lang="es-CO" sz="2800" dirty="0"/>
              <a:t>Además, el contratante debe asumir </a:t>
            </a:r>
            <a:r>
              <a:rPr lang="es-CO" sz="2800" b="1" dirty="0"/>
              <a:t>responsabilidad por mora</a:t>
            </a:r>
            <a:r>
              <a:rPr lang="es-CO" sz="2800" dirty="0"/>
              <a:t>, incluyendo intereses y cálculo actuarial, y responder ante la U</a:t>
            </a:r>
            <a:r>
              <a:rPr lang="es-ES" sz="2800" dirty="0" err="1"/>
              <a:t>nidad</a:t>
            </a:r>
            <a:r>
              <a:rPr lang="es-ES" sz="2800" dirty="0"/>
              <a:t> de Gestión Pensional y Contribuciones Parafiscales de la Protección Socia</a:t>
            </a:r>
            <a:r>
              <a:rPr lang="es-CO" sz="2800" b="1" dirty="0"/>
              <a:t>UGPP</a:t>
            </a:r>
            <a:r>
              <a:rPr lang="es-CO" sz="2800" dirty="0"/>
              <a:t> en caso de incumplimiento, la cual tiene la facultad de supervisar y exigir el cumplimiento de estas obligaciones.</a:t>
            </a:r>
          </a:p>
        </p:txBody>
      </p:sp>
      <p:sp>
        <p:nvSpPr>
          <p:cNvPr id="108" name="Google Shape;108;p3"/>
          <p:cNvSpPr/>
          <p:nvPr/>
        </p:nvSpPr>
        <p:spPr>
          <a:xfrm>
            <a:off x="6882000" y="6283900"/>
            <a:ext cx="5185500" cy="751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3" descr="Logotipo&#10;&#10;Descripción generada automáticamente"/>
          <p:cNvPicPr preferRelativeResize="0"/>
          <p:nvPr/>
        </p:nvPicPr>
        <p:blipFill rotWithShape="1">
          <a:blip r:embed="rId5">
            <a:alphaModFix/>
          </a:blip>
          <a:srcRect l="1750" t="6165" r="-672" b="7724"/>
          <a:stretch/>
        </p:blipFill>
        <p:spPr>
          <a:xfrm>
            <a:off x="6944099" y="6377822"/>
            <a:ext cx="4964075" cy="418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7880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"/>
          <p:cNvSpPr/>
          <p:nvPr/>
        </p:nvSpPr>
        <p:spPr>
          <a:xfrm>
            <a:off x="0" y="-52325"/>
            <a:ext cx="12254700" cy="1568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5" name="Google Shape;115;p4"/>
          <p:cNvPicPr preferRelativeResize="0"/>
          <p:nvPr/>
        </p:nvPicPr>
        <p:blipFill rotWithShape="1">
          <a:blip r:embed="rId3">
            <a:alphaModFix amt="54000"/>
          </a:blip>
          <a:srcRect b="81343"/>
          <a:stretch/>
        </p:blipFill>
        <p:spPr>
          <a:xfrm>
            <a:off x="0" y="0"/>
            <a:ext cx="12192000" cy="1515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4"/>
          <p:cNvPicPr preferRelativeResize="0"/>
          <p:nvPr/>
        </p:nvPicPr>
        <p:blipFill rotWithShape="1">
          <a:blip r:embed="rId4">
            <a:alphaModFix/>
          </a:blip>
          <a:srcRect b="91950"/>
          <a:stretch/>
        </p:blipFill>
        <p:spPr>
          <a:xfrm>
            <a:off x="0" y="1438575"/>
            <a:ext cx="12254699" cy="12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4" descr="Logotipo&#10;&#10;Descripción generada automáticamente"/>
          <p:cNvPicPr preferRelativeResize="0"/>
          <p:nvPr/>
        </p:nvPicPr>
        <p:blipFill rotWithShape="1">
          <a:blip r:embed="rId5">
            <a:alphaModFix/>
          </a:blip>
          <a:srcRect l="1750" t="6165" r="-672" b="7724"/>
          <a:stretch/>
        </p:blipFill>
        <p:spPr>
          <a:xfrm>
            <a:off x="5934800" y="480050"/>
            <a:ext cx="5973373" cy="50365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4"/>
          <p:cNvSpPr txBox="1"/>
          <p:nvPr/>
        </p:nvSpPr>
        <p:spPr>
          <a:xfrm>
            <a:off x="594786" y="424098"/>
            <a:ext cx="7214399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 algn="just">
              <a:buNone/>
            </a:pPr>
            <a:r>
              <a:rPr lang="es-CO" sz="2400" b="1" dirty="0"/>
              <a:t>Naturaleza del contrato Vs. </a:t>
            </a:r>
          </a:p>
          <a:p>
            <a:pPr marL="0" indent="0" algn="just">
              <a:buNone/>
            </a:pPr>
            <a:r>
              <a:rPr lang="es-CO" sz="2400" b="1" dirty="0"/>
              <a:t>Obligación de pago</a:t>
            </a:r>
            <a:endParaRPr lang="es-CO" sz="2400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CE6E6CA2-7777-4FC4-A09C-BEB6F32C1A5C}"/>
              </a:ext>
            </a:extLst>
          </p:cNvPr>
          <p:cNvSpPr txBox="1"/>
          <p:nvPr/>
        </p:nvSpPr>
        <p:spPr>
          <a:xfrm>
            <a:off x="256715" y="1751521"/>
            <a:ext cx="1135616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2800" dirty="0"/>
              <a:t>Esta disposición </a:t>
            </a:r>
            <a:r>
              <a:rPr lang="es-CO" sz="2800" b="1" dirty="0"/>
              <a:t>no convierte</a:t>
            </a:r>
            <a:r>
              <a:rPr lang="es-CO" sz="2800" dirty="0"/>
              <a:t> al contratista en empleado.</a:t>
            </a:r>
          </a:p>
          <a:p>
            <a:pPr algn="just"/>
            <a:r>
              <a:rPr lang="es-ES" sz="2800" dirty="0"/>
              <a:t>El contrato de prestación de servicios es aquel vínculo de naturaleza civil, mediante el cual las partes (personas naturales y/o jurídicas) acuerdan voluntariamente las condiciones para la prestación de un servicio determinado, a cambio de unos “honorarios.</a:t>
            </a:r>
          </a:p>
          <a:p>
            <a:pPr algn="just"/>
            <a:endParaRPr lang="es-ES" sz="2800" dirty="0"/>
          </a:p>
          <a:p>
            <a:pPr algn="just"/>
            <a:r>
              <a:rPr lang="es-ES" sz="2800" dirty="0"/>
              <a:t>Es decir no existe subordinación, ni relación laboral entre las partes, manteniendo su carácter civil, </a:t>
            </a:r>
            <a:r>
              <a:rPr lang="es-CO" sz="2800" dirty="0"/>
              <a:t>pero </a:t>
            </a:r>
            <a:r>
              <a:rPr lang="es-CO" sz="2800" b="1" dirty="0"/>
              <a:t>traslada la obligación de cotización</a:t>
            </a:r>
            <a:r>
              <a:rPr lang="es-CO" sz="2800" dirty="0"/>
              <a:t> al contratante para prevenir elusión y proteger al contratista.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3"/>
          <p:cNvPicPr preferRelativeResize="0"/>
          <p:nvPr/>
        </p:nvPicPr>
        <p:blipFill rotWithShape="1">
          <a:blip r:embed="rId4">
            <a:alphaModFix amt="24000"/>
          </a:blip>
          <a:srcRect/>
          <a:stretch/>
        </p:blipFill>
        <p:spPr>
          <a:xfrm>
            <a:off x="7763840" y="-1"/>
            <a:ext cx="4428160" cy="387223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"/>
          <p:cNvSpPr/>
          <p:nvPr/>
        </p:nvSpPr>
        <p:spPr>
          <a:xfrm>
            <a:off x="6882000" y="6283900"/>
            <a:ext cx="5185500" cy="751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3" descr="Logotipo&#10;&#10;Descripción generada automáticamente"/>
          <p:cNvPicPr preferRelativeResize="0"/>
          <p:nvPr/>
        </p:nvPicPr>
        <p:blipFill rotWithShape="1">
          <a:blip r:embed="rId5">
            <a:alphaModFix/>
          </a:blip>
          <a:srcRect l="1750" t="6165" r="-672" b="7724"/>
          <a:stretch/>
        </p:blipFill>
        <p:spPr>
          <a:xfrm>
            <a:off x="6944099" y="6377822"/>
            <a:ext cx="4964075" cy="4185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E280781-5A0B-45EE-A650-F9E044EC3CDA}"/>
              </a:ext>
            </a:extLst>
          </p:cNvPr>
          <p:cNvSpPr txBox="1"/>
          <p:nvPr/>
        </p:nvSpPr>
        <p:spPr>
          <a:xfrm>
            <a:off x="1967674" y="432955"/>
            <a:ext cx="11118739" cy="587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3200" b="1" dirty="0">
                <a:solidFill>
                  <a:schemeClr val="tx1"/>
                </a:solidFill>
              </a:rPr>
              <a:t>BASE LEGAL Y COMPETENCIA NORMATIVA</a:t>
            </a:r>
            <a:endParaRPr lang="es-CO" sz="3200" dirty="0">
              <a:solidFill>
                <a:schemeClr val="tx1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0C244FF-5A95-47EF-8F9E-E9AA682AB7EE}"/>
              </a:ext>
            </a:extLst>
          </p:cNvPr>
          <p:cNvSpPr txBox="1"/>
          <p:nvPr/>
        </p:nvSpPr>
        <p:spPr>
          <a:xfrm>
            <a:off x="239842" y="1020920"/>
            <a:ext cx="11668332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s-CO" sz="2800" dirty="0"/>
              <a:t>La ley tiene </a:t>
            </a:r>
            <a:r>
              <a:rPr lang="es-CO" sz="2800" b="1" dirty="0"/>
              <a:t>competencia constitucional</a:t>
            </a:r>
            <a:r>
              <a:rPr lang="es-CO" sz="2800" dirty="0"/>
              <a:t> para regular la seguridad social (art. 48 Política.). </a:t>
            </a:r>
          </a:p>
          <a:p>
            <a:pPr marL="0" indent="0" algn="just">
              <a:buNone/>
            </a:pPr>
            <a:r>
              <a:rPr lang="es-CO" sz="2800" dirty="0"/>
              <a:t>Es válido que imponga retención y pago directo por parte del contratante, conforme al principio constitucional de </a:t>
            </a:r>
            <a:r>
              <a:rPr lang="es-CO" sz="2800" b="1" dirty="0"/>
              <a:t>solidaridad</a:t>
            </a:r>
            <a:r>
              <a:rPr lang="es-CO" sz="2800" dirty="0"/>
              <a:t>.</a:t>
            </a:r>
          </a:p>
          <a:p>
            <a:pPr algn="just"/>
            <a:r>
              <a:rPr lang="es-CO" sz="2800" b="1" dirty="0"/>
              <a:t>Solidaridad reforzada y </a:t>
            </a:r>
            <a:r>
              <a:rPr lang="es-CO" sz="2800" b="1" dirty="0" err="1"/>
              <a:t>co-responsabilidad</a:t>
            </a:r>
            <a:r>
              <a:rPr lang="es-CO" sz="2800" b="1" dirty="0"/>
              <a:t>.</a:t>
            </a:r>
          </a:p>
          <a:p>
            <a:pPr algn="just"/>
            <a:endParaRPr lang="es-CO" sz="2800" dirty="0"/>
          </a:p>
          <a:p>
            <a:pPr algn="just"/>
            <a:r>
              <a:rPr lang="es-CO" sz="2800" dirty="0"/>
              <a:t>La UGPP tiene facultad para reclamar de </a:t>
            </a:r>
            <a:r>
              <a:rPr lang="es-CO" sz="2800" b="1" dirty="0"/>
              <a:t>manera subsidiaria o solidaria</a:t>
            </a:r>
            <a:r>
              <a:rPr lang="es-CO" sz="2800" dirty="0"/>
              <a:t> en casos de incumplimiento. El artículo 21 refuerza este enfoque de responsabilidad compartida.</a:t>
            </a:r>
          </a:p>
          <a:p>
            <a:pPr marL="0" indent="0" algn="just">
              <a:buNone/>
            </a:pPr>
            <a:r>
              <a:rPr lang="es-CO" sz="2800" dirty="0"/>
              <a:t>Puede imponer </a:t>
            </a:r>
            <a:r>
              <a:rPr lang="es-CO" sz="2800" b="1" dirty="0"/>
              <a:t>sanciones y requerimientos</a:t>
            </a:r>
            <a:r>
              <a:rPr lang="es-CO" sz="2800" dirty="0"/>
              <a:t> ante la evasión. Además, podrían generarse inhabilidades o penalizaciones por parte del Estado.</a:t>
            </a:r>
          </a:p>
        </p:txBody>
      </p:sp>
    </p:spTree>
    <p:extLst>
      <p:ext uri="{BB962C8B-B14F-4D97-AF65-F5344CB8AC3E}">
        <p14:creationId xmlns:p14="http://schemas.microsoft.com/office/powerpoint/2010/main" val="694895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3"/>
          <p:cNvPicPr preferRelativeResize="0"/>
          <p:nvPr/>
        </p:nvPicPr>
        <p:blipFill rotWithShape="1">
          <a:blip r:embed="rId4">
            <a:alphaModFix amt="24000"/>
          </a:blip>
          <a:srcRect/>
          <a:stretch/>
        </p:blipFill>
        <p:spPr>
          <a:xfrm>
            <a:off x="7763840" y="-1"/>
            <a:ext cx="4428160" cy="387223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"/>
          <p:cNvSpPr/>
          <p:nvPr/>
        </p:nvSpPr>
        <p:spPr>
          <a:xfrm>
            <a:off x="6882000" y="6283900"/>
            <a:ext cx="5185500" cy="751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3" descr="Logotipo&#10;&#10;Descripción generada automáticamente"/>
          <p:cNvPicPr preferRelativeResize="0"/>
          <p:nvPr/>
        </p:nvPicPr>
        <p:blipFill rotWithShape="1">
          <a:blip r:embed="rId5">
            <a:alphaModFix/>
          </a:blip>
          <a:srcRect l="1750" t="6165" r="-672" b="7724"/>
          <a:stretch/>
        </p:blipFill>
        <p:spPr>
          <a:xfrm>
            <a:off x="6944099" y="6377822"/>
            <a:ext cx="4964075" cy="4185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71342EEF-965E-4D04-8C2A-227465D76B77}"/>
              </a:ext>
            </a:extLst>
          </p:cNvPr>
          <p:cNvSpPr txBox="1">
            <a:spLocks/>
          </p:cNvSpPr>
          <p:nvPr/>
        </p:nvSpPr>
        <p:spPr>
          <a:xfrm>
            <a:off x="614597" y="224852"/>
            <a:ext cx="10739203" cy="6310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Font typeface="Arial"/>
              <a:buNone/>
            </a:pPr>
            <a:r>
              <a:rPr lang="es-CO" sz="3200" b="1" dirty="0"/>
              <a:t>DIMENSIÓN PRÁCTICA PARA ENTES ESTATALES</a:t>
            </a:r>
          </a:p>
          <a:p>
            <a:pPr marL="0" indent="0">
              <a:buFont typeface="Arial"/>
              <a:buNone/>
            </a:pPr>
            <a:endParaRPr lang="es-CO" sz="3200" dirty="0"/>
          </a:p>
          <a:p>
            <a:r>
              <a:rPr lang="es-CO" dirty="0"/>
              <a:t>Los entes públicos deben </a:t>
            </a:r>
            <a:r>
              <a:rPr lang="es-CO" b="1" dirty="0"/>
              <a:t>ajustar sus protocolos de pagos</a:t>
            </a:r>
            <a:r>
              <a:rPr lang="es-CO" dirty="0"/>
              <a:t>, integrando los aportes de seguridad social en la PILA, y capacitar a las oficinas de contratistas.</a:t>
            </a:r>
          </a:p>
          <a:p>
            <a:r>
              <a:rPr lang="es-CO" dirty="0"/>
              <a:t>En la redacción de contratos civiles o comerciales se debe incluir cláusula que autorice el descuento y pago de aportes, y defina procedimientos claros.</a:t>
            </a:r>
          </a:p>
          <a:p>
            <a:pPr marL="114300" indent="0">
              <a:buNone/>
            </a:pPr>
            <a:r>
              <a:rPr lang="es-CO" b="1" dirty="0"/>
              <a:t>CONSECUENCIAS POR INCUMPLIMIENTO</a:t>
            </a:r>
            <a:endParaRPr lang="es-CO" dirty="0"/>
          </a:p>
          <a:p>
            <a:r>
              <a:rPr lang="es-CO" dirty="0"/>
              <a:t>En caso de </a:t>
            </a:r>
            <a:r>
              <a:rPr lang="es-CO" b="1" dirty="0"/>
              <a:t>mora</a:t>
            </a:r>
            <a:r>
              <a:rPr lang="es-CO" dirty="0"/>
              <a:t>: los intereses y diferencias actuariales se imputan al contratante.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84751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565083"/>
            <a:ext cx="5749311" cy="609638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6"/>
          <p:cNvSpPr txBox="1"/>
          <p:nvPr/>
        </p:nvSpPr>
        <p:spPr>
          <a:xfrm>
            <a:off x="346689" y="565083"/>
            <a:ext cx="5654717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Calibri"/>
              <a:buNone/>
            </a:pPr>
            <a:br>
              <a:rPr lang="es-CO" sz="3200" dirty="0"/>
            </a:br>
            <a:r>
              <a:rPr lang="es-CO" sz="4000" dirty="0"/>
              <a:t>Decreto 514 de 2025.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Calibri"/>
              <a:buNone/>
            </a:pPr>
            <a:endParaRPr lang="es-CO" sz="2800" dirty="0"/>
          </a:p>
          <a:p>
            <a:pPr lvl="0">
              <a:buClr>
                <a:srgbClr val="0070C0"/>
              </a:buClr>
              <a:buSzPts val="3600"/>
            </a:pPr>
            <a:r>
              <a:rPr lang="es-ES" sz="2800" b="1" i="1" dirty="0"/>
              <a:t>Por el cual se reglamenta y compilan las normas del Sistema de Protección Social</a:t>
            </a:r>
            <a:br>
              <a:rPr lang="es-CO" sz="3200" dirty="0"/>
            </a:br>
            <a:endParaRPr sz="3200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72902" y="146147"/>
            <a:ext cx="5918214" cy="639754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D467165-5E4E-40C6-A628-A2DE07C36C48}"/>
              </a:ext>
            </a:extLst>
          </p:cNvPr>
          <p:cNvSpPr txBox="1"/>
          <p:nvPr/>
        </p:nvSpPr>
        <p:spPr>
          <a:xfrm>
            <a:off x="231226" y="146147"/>
            <a:ext cx="775853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2400" b="1" dirty="0"/>
              <a:t>Artículo</a:t>
            </a:r>
            <a:r>
              <a:rPr lang="es-CO" sz="2400" dirty="0"/>
              <a:t> </a:t>
            </a:r>
            <a:r>
              <a:rPr lang="es-CO" sz="2400" b="1" dirty="0"/>
              <a:t>2.2.4.18.7. Pago de Cotizaciones por </a:t>
            </a:r>
          </a:p>
          <a:p>
            <a:pPr algn="just"/>
            <a:r>
              <a:rPr lang="es-CO" sz="2400" b="1" dirty="0"/>
              <a:t>parte del contratante.</a:t>
            </a:r>
            <a:r>
              <a:rPr lang="es-CO" sz="2400" dirty="0"/>
              <a:t> En el marco de lo dispuesto</a:t>
            </a:r>
          </a:p>
          <a:p>
            <a:pPr algn="just"/>
            <a:r>
              <a:rPr lang="es-CO" sz="2400" dirty="0"/>
              <a:t> por el artículo </a:t>
            </a:r>
            <a:r>
              <a:rPr lang="es-CO" sz="2400" u="sng" dirty="0">
                <a:hlinkClick r:id="rId5"/>
              </a:rPr>
              <a:t>21</a:t>
            </a:r>
            <a:r>
              <a:rPr lang="es-CO" sz="2400" dirty="0"/>
              <a:t> de la Ley 2381 de 2024 cuando</a:t>
            </a:r>
          </a:p>
          <a:p>
            <a:pPr algn="just"/>
            <a:r>
              <a:rPr lang="es-CO" sz="2400" dirty="0"/>
              <a:t> se celebren contratos de prestación de servicios </a:t>
            </a:r>
          </a:p>
          <a:p>
            <a:pPr algn="just"/>
            <a:r>
              <a:rPr lang="es-CO" sz="2400" dirty="0"/>
              <a:t>el contratante y el contratista podrán acordar </a:t>
            </a:r>
          </a:p>
          <a:p>
            <a:pPr algn="just"/>
            <a:r>
              <a:rPr lang="es-CO" sz="2400" dirty="0"/>
              <a:t>que será responsabilidad del contratante realizar </a:t>
            </a:r>
          </a:p>
          <a:p>
            <a:pPr algn="just"/>
            <a:r>
              <a:rPr lang="es-CO" sz="2400" dirty="0"/>
              <a:t>la cotización al Sistema de Protección Social </a:t>
            </a:r>
          </a:p>
          <a:p>
            <a:pPr algn="just"/>
            <a:r>
              <a:rPr lang="es-CO" sz="2400" dirty="0"/>
              <a:t>Integral para la Vejez, Invalidez y Muerte de </a:t>
            </a:r>
          </a:p>
          <a:p>
            <a:pPr algn="just"/>
            <a:r>
              <a:rPr lang="es-CO" sz="2400" dirty="0"/>
              <a:t>origen común.</a:t>
            </a:r>
          </a:p>
          <a:p>
            <a:pPr algn="just"/>
            <a:endParaRPr lang="es-CO" sz="2400" dirty="0"/>
          </a:p>
          <a:p>
            <a:pPr marL="0" indent="0" algn="just">
              <a:buNone/>
            </a:pPr>
            <a:r>
              <a:rPr lang="es-CO" sz="2400" dirty="0"/>
              <a:t>En este evento y, en virtud del principio de integralidad que rige el Sistema de Seguridad Social </a:t>
            </a:r>
          </a:p>
          <a:p>
            <a:pPr marL="0" indent="0" algn="just">
              <a:buNone/>
            </a:pPr>
            <a:r>
              <a:rPr lang="es-CO" sz="2400" dirty="0"/>
              <a:t>Integral, el contratante no solo será responsable </a:t>
            </a:r>
          </a:p>
          <a:p>
            <a:pPr marL="0" indent="0" algn="just">
              <a:buNone/>
            </a:pPr>
            <a:r>
              <a:rPr lang="es-CO" sz="2400" dirty="0"/>
              <a:t>de descontar de los honorarios del contratista, </a:t>
            </a:r>
          </a:p>
          <a:p>
            <a:pPr marL="0" indent="0" algn="just">
              <a:buNone/>
            </a:pPr>
            <a:r>
              <a:rPr lang="es-CO" sz="2400" dirty="0"/>
              <a:t>en el momento de su pago.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1065</Words>
  <Application>Microsoft Office PowerPoint</Application>
  <PresentationFormat>Panorámica</PresentationFormat>
  <Paragraphs>65</Paragraphs>
  <Slides>13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7" baseType="lpstr">
      <vt:lpstr>Arial</vt:lpstr>
      <vt:lpstr>Calibri</vt:lpstr>
      <vt:lpstr>Georgia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QUÉ PASA SI UN DECRETO CONTRADICE UNA LEY 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user</cp:lastModifiedBy>
  <cp:revision>5</cp:revision>
  <dcterms:created xsi:type="dcterms:W3CDTF">2021-06-27T19:54:30Z</dcterms:created>
  <dcterms:modified xsi:type="dcterms:W3CDTF">2025-06-10T15:30:15Z</dcterms:modified>
</cp:coreProperties>
</file>